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7"/>
  </p:notesMasterIdLst>
  <p:sldIdLst>
    <p:sldId id="16773648" r:id="rId2"/>
    <p:sldId id="516" r:id="rId3"/>
    <p:sldId id="517" r:id="rId4"/>
    <p:sldId id="16773702" r:id="rId5"/>
    <p:sldId id="16773653" r:id="rId6"/>
    <p:sldId id="308" r:id="rId7"/>
    <p:sldId id="16773646" r:id="rId8"/>
    <p:sldId id="313" r:id="rId9"/>
    <p:sldId id="16773705" r:id="rId10"/>
    <p:sldId id="16773706" r:id="rId11"/>
    <p:sldId id="16773707" r:id="rId12"/>
    <p:sldId id="16773708" r:id="rId13"/>
    <p:sldId id="16773709" r:id="rId14"/>
    <p:sldId id="16773710" r:id="rId15"/>
    <p:sldId id="16773711" r:id="rId16"/>
    <p:sldId id="16773704" r:id="rId17"/>
    <p:sldId id="16773701" r:id="rId18"/>
    <p:sldId id="16773655" r:id="rId19"/>
    <p:sldId id="16773656" r:id="rId20"/>
    <p:sldId id="309" r:id="rId21"/>
    <p:sldId id="16773657" r:id="rId22"/>
    <p:sldId id="16773654" r:id="rId23"/>
    <p:sldId id="16773658" r:id="rId24"/>
    <p:sldId id="16773700" r:id="rId25"/>
    <p:sldId id="16773703" r:id="rId26"/>
    <p:sldId id="16773659" r:id="rId27"/>
    <p:sldId id="16773660" r:id="rId28"/>
    <p:sldId id="16773661" r:id="rId29"/>
    <p:sldId id="16773662" r:id="rId30"/>
    <p:sldId id="16773663" r:id="rId31"/>
    <p:sldId id="16773664" r:id="rId32"/>
    <p:sldId id="16773665" r:id="rId33"/>
    <p:sldId id="16773666" r:id="rId34"/>
    <p:sldId id="16773668" r:id="rId35"/>
    <p:sldId id="16773669" r:id="rId36"/>
    <p:sldId id="16773670" r:id="rId37"/>
    <p:sldId id="16773671" r:id="rId38"/>
    <p:sldId id="16773672" r:id="rId39"/>
    <p:sldId id="16773679" r:id="rId40"/>
    <p:sldId id="16773680" r:id="rId41"/>
    <p:sldId id="16773681" r:id="rId42"/>
    <p:sldId id="16773673" r:id="rId43"/>
    <p:sldId id="16773674" r:id="rId44"/>
    <p:sldId id="16773675" r:id="rId45"/>
    <p:sldId id="16773676" r:id="rId46"/>
    <p:sldId id="16773677" r:id="rId47"/>
    <p:sldId id="16773678" r:id="rId48"/>
    <p:sldId id="16773682" r:id="rId49"/>
    <p:sldId id="16773683" r:id="rId50"/>
    <p:sldId id="16773684" r:id="rId51"/>
    <p:sldId id="16773685" r:id="rId52"/>
    <p:sldId id="16773686" r:id="rId53"/>
    <p:sldId id="16773687" r:id="rId54"/>
    <p:sldId id="16773688" r:id="rId55"/>
    <p:sldId id="16773689" r:id="rId56"/>
    <p:sldId id="16773690" r:id="rId57"/>
    <p:sldId id="16773691" r:id="rId58"/>
    <p:sldId id="16773692" r:id="rId59"/>
    <p:sldId id="16773693" r:id="rId60"/>
    <p:sldId id="16773694" r:id="rId61"/>
    <p:sldId id="16773695" r:id="rId62"/>
    <p:sldId id="16773696" r:id="rId63"/>
    <p:sldId id="16773652" r:id="rId64"/>
    <p:sldId id="282" r:id="rId65"/>
    <p:sldId id="312" r:id="rId66"/>
  </p:sldIdLst>
  <p:sldSz cx="12192000" cy="6858000"/>
  <p:notesSz cx="7010400" cy="9236075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ción predeterminada" id="{B9493533-4C63-4B40-8437-96C416A4F0A6}">
          <p14:sldIdLst>
            <p14:sldId id="16773648"/>
            <p14:sldId id="516"/>
            <p14:sldId id="517"/>
            <p14:sldId id="16773702"/>
            <p14:sldId id="16773653"/>
            <p14:sldId id="308"/>
            <p14:sldId id="16773646"/>
            <p14:sldId id="313"/>
            <p14:sldId id="16773705"/>
            <p14:sldId id="16773706"/>
            <p14:sldId id="16773707"/>
            <p14:sldId id="16773708"/>
            <p14:sldId id="16773709"/>
            <p14:sldId id="16773710"/>
            <p14:sldId id="16773711"/>
            <p14:sldId id="16773704"/>
            <p14:sldId id="16773701"/>
            <p14:sldId id="16773655"/>
            <p14:sldId id="16773656"/>
            <p14:sldId id="309"/>
            <p14:sldId id="16773657"/>
            <p14:sldId id="16773654"/>
            <p14:sldId id="16773658"/>
          </p14:sldIdLst>
        </p14:section>
        <p14:section name="Sección sin título" id="{4F2941D5-C5EC-45FC-80B5-3D801E8977F6}">
          <p14:sldIdLst>
            <p14:sldId id="16773700"/>
            <p14:sldId id="16773703"/>
            <p14:sldId id="16773659"/>
            <p14:sldId id="16773660"/>
            <p14:sldId id="16773661"/>
            <p14:sldId id="16773662"/>
            <p14:sldId id="16773663"/>
            <p14:sldId id="16773664"/>
            <p14:sldId id="16773665"/>
            <p14:sldId id="16773666"/>
            <p14:sldId id="16773668"/>
            <p14:sldId id="16773669"/>
            <p14:sldId id="16773670"/>
            <p14:sldId id="16773671"/>
            <p14:sldId id="16773672"/>
            <p14:sldId id="16773679"/>
            <p14:sldId id="16773680"/>
            <p14:sldId id="16773681"/>
            <p14:sldId id="16773673"/>
            <p14:sldId id="16773674"/>
            <p14:sldId id="16773675"/>
            <p14:sldId id="16773676"/>
            <p14:sldId id="16773677"/>
            <p14:sldId id="16773678"/>
            <p14:sldId id="16773682"/>
            <p14:sldId id="16773683"/>
            <p14:sldId id="16773684"/>
            <p14:sldId id="16773685"/>
            <p14:sldId id="16773686"/>
            <p14:sldId id="16773687"/>
            <p14:sldId id="16773688"/>
            <p14:sldId id="16773689"/>
            <p14:sldId id="16773690"/>
            <p14:sldId id="16773691"/>
            <p14:sldId id="16773692"/>
            <p14:sldId id="16773693"/>
            <p14:sldId id="16773694"/>
            <p14:sldId id="16773695"/>
            <p14:sldId id="16773696"/>
            <p14:sldId id="16773652"/>
            <p14:sldId id="282"/>
            <p14:sldId id="31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CELA ARRUBLA VILLA" initials="MAV" lastIdx="7" clrIdx="0"/>
  <p:cmAuthor id="2" name="Juan Pablo Maya Villa" initials="JPMV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000"/>
    <a:srgbClr val="009900"/>
    <a:srgbClr val="009000"/>
    <a:srgbClr val="006600"/>
    <a:srgbClr val="FF9900"/>
    <a:srgbClr val="00CCFF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811" autoAdjust="0"/>
  </p:normalViewPr>
  <p:slideViewPr>
    <p:cSldViewPr snapToGrid="0">
      <p:cViewPr varScale="1">
        <p:scale>
          <a:sx n="64" d="100"/>
          <a:sy n="64" d="100"/>
        </p:scale>
        <p:origin x="94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3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commentAuthors" Target="commentAuthors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3408"/>
          </a:xfrm>
          <a:prstGeom prst="rect">
            <a:avLst/>
          </a:prstGeom>
        </p:spPr>
        <p:txBody>
          <a:bodyPr vert="horz" lIns="92830" tIns="46415" rIns="92830" bIns="46415" rtlCol="0"/>
          <a:lstStyle>
            <a:lvl1pPr algn="r">
              <a:defRPr sz="1200"/>
            </a:lvl1pPr>
          </a:lstStyle>
          <a:p>
            <a:fld id="{F2BDB137-3627-453E-8298-134E640C9A7A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830" tIns="46415" rIns="92830" bIns="46415" rtlCol="0" anchor="ctr"/>
          <a:lstStyle/>
          <a:p>
            <a:endParaRPr lang="es-CO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040" y="4444861"/>
            <a:ext cx="5608320" cy="3636705"/>
          </a:xfrm>
          <a:prstGeom prst="rect">
            <a:avLst/>
          </a:prstGeom>
        </p:spPr>
        <p:txBody>
          <a:bodyPr vert="horz" lIns="92830" tIns="46415" rIns="92830" bIns="46415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l">
              <a:defRPr sz="1200"/>
            </a:lvl1pPr>
          </a:lstStyle>
          <a:p>
            <a:endParaRPr lang="es-CO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938" y="8772669"/>
            <a:ext cx="3037840" cy="463407"/>
          </a:xfrm>
          <a:prstGeom prst="rect">
            <a:avLst/>
          </a:prstGeom>
        </p:spPr>
        <p:txBody>
          <a:bodyPr vert="horz" lIns="92830" tIns="46415" rIns="92830" bIns="46415" rtlCol="0" anchor="b"/>
          <a:lstStyle>
            <a:lvl1pPr algn="r">
              <a:defRPr sz="1200"/>
            </a:lvl1pPr>
          </a:lstStyle>
          <a:p>
            <a:fld id="{9707F4D0-1226-4AE9-9DAC-A71B16B9CE14}" type="slidenum">
              <a:rPr lang="es-CO" smtClean="0"/>
              <a:t>‹Nº›</a:t>
            </a:fld>
            <a:endParaRPr lang="es-C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07F4D0-1226-4AE9-9DAC-A71B16B9CE14}" type="slidenum">
              <a:rPr lang="es-CO" smtClean="0"/>
              <a:t>3</a:t>
            </a:fld>
            <a:endParaRPr lang="es-CO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</a:t>
            </a:fld>
            <a:endParaRPr lang="es-CO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</a:t>
            </a:fld>
            <a:endParaRPr lang="es-CO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6</a:t>
            </a:fld>
            <a:endParaRPr lang="es-CO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7</a:t>
            </a:fld>
            <a:endParaRPr lang="es-CO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8</a:t>
            </a:fld>
            <a:endParaRPr lang="es-CO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0E0808-07CB-248B-4EF1-907D85AA4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7705143-BC82-095D-A02B-74FDE7356F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3A245EBA-EF9E-313D-ABD8-D23EFD20C5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502E24A-E0EE-43E0-75E3-76C0402F41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9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421976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619AB-08A7-3C67-C100-B174BDE80C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2BC2C378-79F8-9CDE-A426-4E2B8BD83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5F5E5E8-85E6-4D81-D752-CAF1498A9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21CD7C1-2100-2FD4-542D-A775B61C04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10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062546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983F1-70A3-A829-BB4A-7F33AA042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0C4936E3-E720-6318-CA0A-BE45FFEA1F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D4868C0-0837-557B-BECB-304F1B439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F2092A1-908E-4941-FB1F-A703FA3D5B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11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064471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B4F01D-1252-903E-F163-41F4041D9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9C73C055-2710-2620-0B7E-7EAA7B9522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A839528-D80C-B227-E70C-B730BE93BA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9E97C04-9881-4495-7315-0E573BEEB2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12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2721819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53E70-7E10-9CAD-EAC8-5068DCB6BD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18AD83E-442E-CA81-949D-FE2875B9D6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0EA4A3C9-814C-3988-1249-E7535DEB2C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2A9767-98E9-85B8-BAA8-C694B87124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13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5863209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09B996-4203-EEB6-3559-19B0F092C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F286AAFA-A2E9-6C6E-DC62-2B320382C7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622BCDF1-84E3-769C-657A-95D746F7E0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20138EB-E2BE-9F10-7654-E9B53C96CA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14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3823740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DEA63-4D1C-C5D6-BF5B-6895486DF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19F8947-7CA4-DEFD-75AB-9F2BCF6F93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4E373C95-E62A-E7E1-DC8E-A4822F695A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9C70F5-AA13-6566-1FE0-3AB499727E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15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0238091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104C5-CF49-3C95-5A58-474CE39FA5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C397849-CAC7-6BDC-EA1E-EC15A080AE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4220FE6-F67E-4195-07C9-73EC2D7E9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4FC022F-5394-8A11-46FC-B4BBA860C8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16</a:t>
            </a:fld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573107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17</a:t>
            </a:fld>
            <a:endParaRPr lang="es-CO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18</a:t>
            </a:fld>
            <a:endParaRPr lang="es-CO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19</a:t>
            </a:fld>
            <a:endParaRPr lang="es-CO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20</a:t>
            </a:fld>
            <a:endParaRPr lang="es-CO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21</a:t>
            </a:fld>
            <a:endParaRPr lang="es-CO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22</a:t>
            </a:fld>
            <a:endParaRPr lang="es-CO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23</a:t>
            </a:fld>
            <a:endParaRPr lang="es-CO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24</a:t>
            </a:fld>
            <a:endParaRPr lang="es-CO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25</a:t>
            </a:fld>
            <a:endParaRPr lang="es-CO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26</a:t>
            </a:fld>
            <a:endParaRPr lang="es-CO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27</a:t>
            </a:fld>
            <a:endParaRPr lang="es-CO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28</a:t>
            </a:fld>
            <a:endParaRPr lang="es-CO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29</a:t>
            </a:fld>
            <a:endParaRPr lang="es-CO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30</a:t>
            </a:fld>
            <a:endParaRPr lang="es-CO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31</a:t>
            </a:fld>
            <a:endParaRPr lang="es-CO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32</a:t>
            </a:fld>
            <a:endParaRPr lang="es-CO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33</a:t>
            </a:fld>
            <a:endParaRPr lang="es-CO" dirty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34</a:t>
            </a:fld>
            <a:endParaRPr lang="es-CO"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35</a:t>
            </a:fld>
            <a:endParaRPr lang="es-CO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36</a:t>
            </a:fld>
            <a:endParaRPr lang="es-CO" dirty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37</a:t>
            </a:fld>
            <a:endParaRPr lang="es-CO"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38</a:t>
            </a:fld>
            <a:endParaRPr lang="es-CO" dirty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39</a:t>
            </a:fld>
            <a:endParaRPr lang="es-CO" dirty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40</a:t>
            </a:fld>
            <a:endParaRPr lang="es-CO" dirty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41</a:t>
            </a:fld>
            <a:endParaRPr lang="es-CO"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42</a:t>
            </a:fld>
            <a:endParaRPr lang="es-CO" dirty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43</a:t>
            </a:fld>
            <a:endParaRPr lang="es-CO" dirty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44</a:t>
            </a:fld>
            <a:endParaRPr lang="es-CO" dirty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45</a:t>
            </a:fld>
            <a:endParaRPr lang="es-CO" dirty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46</a:t>
            </a:fld>
            <a:endParaRPr lang="es-CO" dirty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47</a:t>
            </a:fld>
            <a:endParaRPr lang="es-CO" dirty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48</a:t>
            </a:fld>
            <a:endParaRPr lang="es-CO" dirty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49</a:t>
            </a:fld>
            <a:endParaRPr lang="es-CO" dirty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50</a:t>
            </a:fld>
            <a:endParaRPr lang="es-CO" dirty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51</a:t>
            </a:fld>
            <a:endParaRPr lang="es-CO" dirty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52</a:t>
            </a:fld>
            <a:endParaRPr lang="es-CO" dirty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53</a:t>
            </a:fld>
            <a:endParaRPr lang="es-CO" dirty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54</a:t>
            </a:fld>
            <a:endParaRPr lang="es-CO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55</a:t>
            </a:fld>
            <a:endParaRPr lang="es-CO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56</a:t>
            </a:fld>
            <a:endParaRPr lang="es-CO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57</a:t>
            </a:fld>
            <a:endParaRPr lang="es-CO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58</a:t>
            </a:fld>
            <a:endParaRPr lang="es-CO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59</a:t>
            </a:fld>
            <a:endParaRPr lang="es-CO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60</a:t>
            </a:fld>
            <a:endParaRPr lang="es-CO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61</a:t>
            </a:fld>
            <a:endParaRPr lang="es-CO" dirty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62</a:t>
            </a:fld>
            <a:endParaRPr lang="es-CO" dirty="0"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A0AEFB-9940-4BF9-826E-14F50D56131D}" type="slidenum">
              <a:rPr lang="es-CO" smtClean="0"/>
              <a:t>63</a:t>
            </a:fld>
            <a:endParaRPr lang="es-CO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MX"/>
              <a:t>Haz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MX" dirty="0"/>
              <a:t>Haz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MX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MX"/>
              <a:t>Haz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64FD2-41F4-4D3C-BA48-7525C1CFEC47}" type="datetimeFigureOut">
              <a:rPr lang="es-CO" smtClean="0"/>
              <a:t>25/08/2026</a:t>
            </a:fld>
            <a:endParaRPr lang="es-CO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C33CF4-3BF3-43FB-ADA9-B54BEAB5B2BC}" type="slidenum">
              <a:rPr lang="es-CO" smtClean="0"/>
              <a:t>‹Nº›</a:t>
            </a:fld>
            <a:endParaRPr lang="es-CO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.emf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4.jpe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3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5" Type="http://schemas.openxmlformats.org/officeDocument/2006/relationships/image" Target="../media/image20.emf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2.png"/><Relationship Id="rId5" Type="http://schemas.openxmlformats.org/officeDocument/2006/relationships/image" Target="../media/image20.emf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emf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emf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.emf"/><Relationship Id="rId4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emf"/><Relationship Id="rId5" Type="http://schemas.openxmlformats.org/officeDocument/2006/relationships/image" Target="../media/image23.png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4.png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7.png"/><Relationship Id="rId4" Type="http://schemas.openxmlformats.org/officeDocument/2006/relationships/image" Target="../media/image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8.png"/><Relationship Id="rId4" Type="http://schemas.openxmlformats.org/officeDocument/2006/relationships/image" Target="../media/image3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4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1.png"/><Relationship Id="rId4" Type="http://schemas.openxmlformats.org/officeDocument/2006/relationships/image" Target="../media/image3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png"/><Relationship Id="rId4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4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7.png"/><Relationship Id="rId4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4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4.jpe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6.png"/><Relationship Id="rId4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7.png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.jpe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3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4.jpe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2.png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png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6.png"/><Relationship Id="rId4" Type="http://schemas.openxmlformats.org/officeDocument/2006/relationships/image" Target="../media/image3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7.png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1.png"/><Relationship Id="rId4" Type="http://schemas.openxmlformats.org/officeDocument/2006/relationships/image" Target="../media/image3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2.png"/><Relationship Id="rId4" Type="http://schemas.openxmlformats.org/officeDocument/2006/relationships/image" Target="../media/image3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2.png"/><Relationship Id="rId4" Type="http://schemas.openxmlformats.org/officeDocument/2006/relationships/image" Target="../media/image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3.jpeg"/><Relationship Id="rId4" Type="http://schemas.openxmlformats.org/officeDocument/2006/relationships/image" Target="../media/image3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emf"/><Relationship Id="rId4" Type="http://schemas.openxmlformats.org/officeDocument/2006/relationships/image" Target="../media/image3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e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ítulo 1"/>
          <p:cNvSpPr txBox="1"/>
          <p:nvPr/>
        </p:nvSpPr>
        <p:spPr>
          <a:xfrm>
            <a:off x="1149698" y="2226034"/>
            <a:ext cx="9433427" cy="1530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 algn="l">
              <a:lnSpc>
                <a:spcPts val="5550"/>
              </a:lnSpc>
              <a:buNone/>
            </a:pPr>
            <a:r>
              <a:rPr lang="en-US" sz="36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Violencias Sexuales: </a:t>
            </a:r>
            <a:r>
              <a:rPr lang="es-ES" altLang="en-US" sz="36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G</a:t>
            </a:r>
            <a:r>
              <a:rPr lang="en-US" sz="360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eneralidades, atención integral y marco normativo en Colombia</a:t>
            </a:r>
            <a:endParaRPr lang="en-US" sz="3600" dirty="0"/>
          </a:p>
          <a:p>
            <a:pPr lvl="0" algn="ctr">
              <a:defRPr/>
            </a:pPr>
            <a:endParaRPr lang="es-MX" sz="3600" b="1" dirty="0">
              <a:solidFill>
                <a:srgbClr val="006600"/>
              </a:solidFill>
              <a:latin typeface="Comic Sans MS" panose="030F0702030302020204" pitchFamily="66" charset="0"/>
              <a:cs typeface="Prompt" panose="00000500000000000000" pitchFamily="2" charset="-34"/>
            </a:endParaRPr>
          </a:p>
          <a:p>
            <a:pPr lvl="0" algn="ctr">
              <a:defRPr/>
            </a:pPr>
            <a:endParaRPr lang="es-MX" sz="3600" b="1" dirty="0">
              <a:solidFill>
                <a:srgbClr val="006600"/>
              </a:solidFill>
              <a:latin typeface="Comic Sans MS" panose="030F0702030302020204" pitchFamily="66" charset="0"/>
              <a:cs typeface="Prompt" panose="00000500000000000000" pitchFamily="2" charset="-34"/>
            </a:endParaRPr>
          </a:p>
          <a:p>
            <a:pPr lvl="0" algn="ctr">
              <a:defRPr/>
            </a:pPr>
            <a:r>
              <a:rPr lang="es-MX" sz="36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Dirección de Salud Colectiva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2535" y="15141"/>
            <a:ext cx="6979640" cy="954107"/>
          </a:xfrm>
          <a:prstGeom prst="rect">
            <a:avLst/>
          </a:prstGeom>
          <a:solidFill>
            <a:srgbClr val="008000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CO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SECRETARÍA DE SALUD E INCLUSIÓN SOCIAL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51650"/>
            <a:ext cx="7268705" cy="113449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546771" y="-188225"/>
            <a:ext cx="2569029" cy="177437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496106" y="603400"/>
            <a:ext cx="6470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Generalidades sobre la violencia sexual</a:t>
            </a:r>
          </a:p>
        </p:txBody>
      </p:sp>
      <p:pic>
        <p:nvPicPr>
          <p:cNvPr id="6" name="Picture 2" descr="Bandera de Antioquia"/>
          <p:cNvPicPr>
            <a:picLocks noChangeAspect="1" noChangeArrowheads="1"/>
          </p:cNvPicPr>
          <p:nvPr/>
        </p:nvPicPr>
        <p:blipFill rotWithShape="1"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2033" y="1793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0" descr="preencoded.png"/>
          <p:cNvPicPr>
            <a:picLocks noChangeAspect="1"/>
          </p:cNvPicPr>
          <p:nvPr/>
        </p:nvPicPr>
        <p:blipFill rotWithShape="1">
          <a:blip r:embed="rId5"/>
          <a:srcRect l="17288" t="32283" r="11469" b="25686"/>
          <a:stretch>
            <a:fillRect/>
          </a:stretch>
        </p:blipFill>
        <p:spPr>
          <a:xfrm>
            <a:off x="8701088" y="1200268"/>
            <a:ext cx="3414712" cy="2014537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726517" y="1788550"/>
            <a:ext cx="7268705" cy="181451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 violencia sexual constituye una forma de violencia basada en género y una grave violación de los derechos humanos fundamentales,  (OMS,2021).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Text 2"/>
          <p:cNvSpPr/>
          <p:nvPr/>
        </p:nvSpPr>
        <p:spPr>
          <a:xfrm>
            <a:off x="726517" y="3267944"/>
            <a:ext cx="4659872" cy="28097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endParaRPr lang="en-US" sz="2000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  <a:p>
            <a:pPr marL="0" indent="0">
              <a:lnSpc>
                <a:spcPts val="285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Se define como cualquier acto sexual, intento de consumarlo o acto dirigido contra la sexualidad de una persona mediante coacción, independientemente de la relación con la víctima.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 3"/>
          <p:cNvSpPr/>
          <p:nvPr/>
        </p:nvSpPr>
        <p:spPr>
          <a:xfrm>
            <a:off x="7174796" y="3489771"/>
            <a:ext cx="3052583" cy="7086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750"/>
              </a:lnSpc>
              <a:buNone/>
            </a:pPr>
            <a:r>
              <a:rPr lang="en-US" sz="2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Ley 1146 de 2007</a:t>
            </a:r>
            <a:endParaRPr lang="en-US" sz="22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 2"/>
          <p:cNvSpPr/>
          <p:nvPr/>
        </p:nvSpPr>
        <p:spPr>
          <a:xfrm>
            <a:off x="6229346" y="4037767"/>
            <a:ext cx="5886454" cy="126651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s-ES" sz="20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Actos o comportamientos sexuales ejercidos con fuerza, coerción o aprovechando desigualdades y condiciones de indefensión.</a:t>
            </a:r>
            <a:r>
              <a:rPr lang="en-US" sz="20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3"/>
          <p:cNvSpPr/>
          <p:nvPr/>
        </p:nvSpPr>
        <p:spPr>
          <a:xfrm>
            <a:off x="6966860" y="5375249"/>
            <a:ext cx="4014788" cy="26812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Vulneración de la dignidad humana</a:t>
            </a:r>
            <a:endParaRPr lang="en-US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4"/>
          <p:cNvSpPr/>
          <p:nvPr/>
        </p:nvSpPr>
        <p:spPr>
          <a:xfrm>
            <a:off x="6966859" y="5701956"/>
            <a:ext cx="4329113" cy="2980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Violación de derechos fundamentales</a:t>
            </a:r>
            <a:endParaRPr lang="en-US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5"/>
          <p:cNvSpPr/>
          <p:nvPr/>
        </p:nvSpPr>
        <p:spPr>
          <a:xfrm>
            <a:off x="6966859" y="6028664"/>
            <a:ext cx="4014789" cy="29806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Problema de salud pública</a:t>
            </a:r>
            <a:endParaRPr lang="en-US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078"/>
            <a:ext cx="7268705" cy="113449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492341" y="232306"/>
            <a:ext cx="2569029" cy="1774373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13076" y="243516"/>
            <a:ext cx="70556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Consecuencias multidimensionales</a:t>
            </a:r>
            <a:endParaRPr lang="es-ES" sz="16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5" name="Picture 2" descr="Bandera de Antioquia"/>
          <p:cNvPicPr>
            <a:picLocks noChangeAspect="1" noChangeArrowheads="1"/>
          </p:cNvPicPr>
          <p:nvPr/>
        </p:nvPicPr>
        <p:blipFill rotWithShape="1">
          <a:blip r:embed="rId5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7838" y="14078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1"/>
          <p:cNvSpPr/>
          <p:nvPr/>
        </p:nvSpPr>
        <p:spPr>
          <a:xfrm>
            <a:off x="1651052" y="1378014"/>
            <a:ext cx="2392735" cy="2705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54240"/>
                </a:solidFill>
                <a:latin typeface="Poppins" panose="00000500000000000000" pitchFamily="2" charset="0"/>
                <a:ea typeface="Libre Baskerville" pitchFamily="34" charset="-122"/>
                <a:cs typeface="Poppins" panose="00000500000000000000" pitchFamily="2" charset="0"/>
              </a:rPr>
              <a:t>Psicológica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2"/>
          <p:cNvSpPr/>
          <p:nvPr/>
        </p:nvSpPr>
        <p:spPr>
          <a:xfrm>
            <a:off x="130630" y="1752341"/>
            <a:ext cx="3913158" cy="11080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Poppins" panose="00000500000000000000" pitchFamily="2" charset="0"/>
                <a:ea typeface="DM Sans" pitchFamily="34" charset="-122"/>
                <a:cs typeface="Poppins" panose="00000500000000000000" pitchFamily="2" charset="0"/>
              </a:rPr>
              <a:t>Trastorno de estrés postraumático, depresión, ansiedad, disociación y alteraciones en la autoestima y confianza interpersonal.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3788" y="1954970"/>
            <a:ext cx="4214128" cy="3812324"/>
          </a:xfrm>
          <a:prstGeom prst="rect">
            <a:avLst/>
          </a:prstGeom>
        </p:spPr>
      </p:pic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3614" y="2858773"/>
            <a:ext cx="269175" cy="304387"/>
          </a:xfrm>
          <a:prstGeom prst="rect">
            <a:avLst/>
          </a:prstGeom>
        </p:spPr>
      </p:pic>
      <p:sp>
        <p:nvSpPr>
          <p:cNvPr id="16" name="Text 3"/>
          <p:cNvSpPr/>
          <p:nvPr/>
        </p:nvSpPr>
        <p:spPr>
          <a:xfrm>
            <a:off x="8257915" y="1516515"/>
            <a:ext cx="2392735" cy="2705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54240"/>
                </a:solidFill>
                <a:latin typeface="Poppins" panose="00000500000000000000" pitchFamily="2" charset="0"/>
                <a:ea typeface="Libre Baskerville" pitchFamily="34" charset="-122"/>
                <a:cs typeface="Poppins" panose="00000500000000000000" pitchFamily="2" charset="0"/>
              </a:rPr>
              <a:t>Física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4"/>
          <p:cNvSpPr/>
          <p:nvPr/>
        </p:nvSpPr>
        <p:spPr>
          <a:xfrm>
            <a:off x="8257915" y="1890842"/>
            <a:ext cx="3913267" cy="83100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Poppins" panose="00000500000000000000" pitchFamily="2" charset="0"/>
                <a:ea typeface="DM Sans" pitchFamily="34" charset="-122"/>
                <a:cs typeface="Poppins" panose="00000500000000000000" pitchFamily="2" charset="0"/>
              </a:rPr>
              <a:t>Lesiones inmediatas, infecciones de transmisión sexual, embarazos no deseados, dolor crónico y somatizaciones.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43788" y="1954970"/>
            <a:ext cx="4214128" cy="3812324"/>
          </a:xfrm>
          <a:prstGeom prst="rect">
            <a:avLst/>
          </a:prstGeom>
        </p:spPr>
      </p:pic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58806" y="2858773"/>
            <a:ext cx="269175" cy="304387"/>
          </a:xfrm>
          <a:prstGeom prst="rect">
            <a:avLst/>
          </a:prstGeom>
        </p:spPr>
      </p:pic>
      <p:sp>
        <p:nvSpPr>
          <p:cNvPr id="20" name="Text 5"/>
          <p:cNvSpPr/>
          <p:nvPr/>
        </p:nvSpPr>
        <p:spPr>
          <a:xfrm>
            <a:off x="8369194" y="3277180"/>
            <a:ext cx="2392735" cy="2705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54240"/>
                </a:solidFill>
                <a:latin typeface="Poppins" panose="00000500000000000000" pitchFamily="2" charset="0"/>
                <a:ea typeface="Libre Baskerville" pitchFamily="34" charset="-122"/>
                <a:cs typeface="Poppins" panose="00000500000000000000" pitchFamily="2" charset="0"/>
              </a:rPr>
              <a:t>Social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 6"/>
          <p:cNvSpPr/>
          <p:nvPr/>
        </p:nvSpPr>
        <p:spPr>
          <a:xfrm>
            <a:off x="8386763" y="3622932"/>
            <a:ext cx="3913267" cy="11080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Poppins" panose="00000500000000000000" pitchFamily="2" charset="0"/>
                <a:ea typeface="DM Sans" pitchFamily="34" charset="-122"/>
                <a:cs typeface="Poppins" panose="00000500000000000000" pitchFamily="2" charset="0"/>
              </a:rPr>
              <a:t>Estigmatización, aislamiento, pérdida de redes de apoyo, revictimización secundaria y dificultades en relaciones interpersonales.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43788" y="1954970"/>
            <a:ext cx="4214128" cy="3812324"/>
          </a:xfrm>
          <a:prstGeom prst="rect">
            <a:avLst/>
          </a:prstGeom>
        </p:spPr>
      </p:pic>
      <p:pic>
        <p:nvPicPr>
          <p:cNvPr id="23" name="Image 5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01402" y="3708890"/>
            <a:ext cx="269175" cy="304387"/>
          </a:xfrm>
          <a:prstGeom prst="rect">
            <a:avLst/>
          </a:prstGeom>
        </p:spPr>
      </p:pic>
      <p:sp>
        <p:nvSpPr>
          <p:cNvPr id="24" name="Text 7"/>
          <p:cNvSpPr/>
          <p:nvPr/>
        </p:nvSpPr>
        <p:spPr>
          <a:xfrm>
            <a:off x="8257915" y="5000515"/>
            <a:ext cx="2392735" cy="2705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54240"/>
                </a:solidFill>
                <a:latin typeface="Poppins" panose="00000500000000000000" pitchFamily="2" charset="0"/>
                <a:ea typeface="Libre Baskerville" pitchFamily="34" charset="-122"/>
                <a:cs typeface="Poppins" panose="00000500000000000000" pitchFamily="2" charset="0"/>
              </a:rPr>
              <a:t>Económica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 8"/>
          <p:cNvSpPr/>
          <p:nvPr/>
        </p:nvSpPr>
        <p:spPr>
          <a:xfrm>
            <a:off x="8257915" y="5374842"/>
            <a:ext cx="3913267" cy="83100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Poppins" panose="00000500000000000000" pitchFamily="2" charset="0"/>
                <a:ea typeface="DM Sans" pitchFamily="34" charset="-122"/>
                <a:cs typeface="Poppins" panose="00000500000000000000" pitchFamily="2" charset="0"/>
              </a:rPr>
              <a:t>Pérdida de productividad laboral, gastos médicos, costos legales, ausentismo y reducción de ingresos familiares.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6" name="Image 6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043788" y="1954970"/>
            <a:ext cx="4214128" cy="3812324"/>
          </a:xfrm>
          <a:prstGeom prst="rect">
            <a:avLst/>
          </a:prstGeom>
        </p:spPr>
      </p:pic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58806" y="4559006"/>
            <a:ext cx="269175" cy="304387"/>
          </a:xfrm>
          <a:prstGeom prst="rect">
            <a:avLst/>
          </a:prstGeom>
        </p:spPr>
      </p:pic>
      <p:sp>
        <p:nvSpPr>
          <p:cNvPr id="28" name="Text 9"/>
          <p:cNvSpPr/>
          <p:nvPr/>
        </p:nvSpPr>
        <p:spPr>
          <a:xfrm>
            <a:off x="1651052" y="4862014"/>
            <a:ext cx="2392735" cy="2705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54240"/>
                </a:solidFill>
                <a:latin typeface="Poppins" panose="00000500000000000000" pitchFamily="2" charset="0"/>
                <a:ea typeface="Libre Baskerville" pitchFamily="34" charset="-122"/>
                <a:cs typeface="Poppins" panose="00000500000000000000" pitchFamily="2" charset="0"/>
              </a:rPr>
              <a:t>Legal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 10"/>
          <p:cNvSpPr/>
          <p:nvPr/>
        </p:nvSpPr>
        <p:spPr>
          <a:xfrm>
            <a:off x="130630" y="5236341"/>
            <a:ext cx="3913158" cy="11080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Poppins" panose="00000500000000000000" pitchFamily="2" charset="0"/>
                <a:ea typeface="DM Sans" pitchFamily="34" charset="-122"/>
                <a:cs typeface="Poppins" panose="00000500000000000000" pitchFamily="2" charset="0"/>
              </a:rPr>
              <a:t>Procesos judiciales complejos, revictimización durante testimonios, impunidad sistémica y barreras en el acceso a la justicia.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0" name="Image 8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043788" y="1954970"/>
            <a:ext cx="4214128" cy="3812324"/>
          </a:xfrm>
          <a:prstGeom prst="rect">
            <a:avLst/>
          </a:prstGeom>
        </p:spPr>
      </p:pic>
      <p:pic>
        <p:nvPicPr>
          <p:cNvPr id="31" name="Image 9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73614" y="4559006"/>
            <a:ext cx="269175" cy="304387"/>
          </a:xfrm>
          <a:prstGeom prst="rect">
            <a:avLst/>
          </a:prstGeom>
        </p:spPr>
      </p:pic>
      <p:sp>
        <p:nvSpPr>
          <p:cNvPr id="32" name="Text 11"/>
          <p:cNvSpPr/>
          <p:nvPr/>
        </p:nvSpPr>
        <p:spPr>
          <a:xfrm>
            <a:off x="1268306" y="3120014"/>
            <a:ext cx="2392735" cy="27050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r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54240"/>
                </a:solidFill>
                <a:latin typeface="Poppins" panose="00000500000000000000" pitchFamily="2" charset="0"/>
                <a:ea typeface="Libre Baskerville" pitchFamily="34" charset="-122"/>
                <a:cs typeface="Poppins" panose="00000500000000000000" pitchFamily="2" charset="0"/>
              </a:rPr>
              <a:t>Familiar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 12"/>
          <p:cNvSpPr/>
          <p:nvPr/>
        </p:nvSpPr>
        <p:spPr>
          <a:xfrm>
            <a:off x="130630" y="3494341"/>
            <a:ext cx="3530411" cy="11080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r">
              <a:lnSpc>
                <a:spcPts val="2600"/>
              </a:lnSpc>
              <a:buNone/>
            </a:pPr>
            <a:r>
              <a:rPr lang="en-US" sz="1600" dirty="0">
                <a:solidFill>
                  <a:srgbClr val="454240"/>
                </a:solidFill>
                <a:latin typeface="Poppins" panose="00000500000000000000" pitchFamily="2" charset="0"/>
                <a:ea typeface="DM Sans" pitchFamily="34" charset="-122"/>
                <a:cs typeface="Poppins" panose="00000500000000000000" pitchFamily="2" charset="0"/>
              </a:rPr>
              <a:t>Ruptura de dinámicas familiares, transmisión intergeneracional del trauma, conflictos conyugales y parentales.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4" name="Image 10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043788" y="1954970"/>
            <a:ext cx="4214128" cy="3812324"/>
          </a:xfrm>
          <a:prstGeom prst="rect">
            <a:avLst/>
          </a:prstGeom>
        </p:spPr>
      </p:pic>
      <p:pic>
        <p:nvPicPr>
          <p:cNvPr id="35" name="Image 11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931018" y="3708890"/>
            <a:ext cx="269175" cy="3043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194"/>
            <a:ext cx="7268705" cy="1134498"/>
          </a:xfrm>
          <a:prstGeom prst="rect">
            <a:avLst/>
          </a:prstGeom>
        </p:spPr>
      </p:pic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0" y="28329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4136" y="-158150"/>
            <a:ext cx="2569029" cy="1774373"/>
          </a:xfrm>
          <a:prstGeom prst="rect">
            <a:avLst/>
          </a:prstGeom>
        </p:spPr>
      </p:pic>
      <p:sp>
        <p:nvSpPr>
          <p:cNvPr id="2" name="Título 1"/>
          <p:cNvSpPr txBox="1"/>
          <p:nvPr/>
        </p:nvSpPr>
        <p:spPr>
          <a:xfrm>
            <a:off x="1183349" y="-278516"/>
            <a:ext cx="9433427" cy="1530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O" sz="3600" b="1" dirty="0">
              <a:solidFill>
                <a:srgbClr val="0A564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33509" y="136561"/>
            <a:ext cx="883054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latin typeface="Poppins" pitchFamily="2" charset="77"/>
                <a:cs typeface="Poppins" pitchFamily="2" charset="77"/>
              </a:rPr>
              <a:t>Tipología de las violencias sexuales </a:t>
            </a:r>
          </a:p>
          <a:p>
            <a:r>
              <a:rPr lang="es-ES" sz="2800" b="1" dirty="0">
                <a:latin typeface="Poppins" pitchFamily="2" charset="77"/>
                <a:cs typeface="Poppins" pitchFamily="2" charset="77"/>
              </a:rPr>
              <a:t>en Colombia</a:t>
            </a:r>
            <a:endParaRPr lang="es-CO" sz="28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68" name="Shape 1"/>
          <p:cNvSpPr/>
          <p:nvPr/>
        </p:nvSpPr>
        <p:spPr>
          <a:xfrm>
            <a:off x="162934" y="1307017"/>
            <a:ext cx="3629394" cy="2273557"/>
          </a:xfrm>
          <a:prstGeom prst="roundRect">
            <a:avLst>
              <a:gd name="adj" fmla="val 4830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69" name="Shape 2"/>
          <p:cNvSpPr/>
          <p:nvPr/>
        </p:nvSpPr>
        <p:spPr>
          <a:xfrm>
            <a:off x="162934" y="1284141"/>
            <a:ext cx="3629394" cy="91507"/>
          </a:xfrm>
          <a:prstGeom prst="roundRect">
            <a:avLst>
              <a:gd name="adj" fmla="val 27080"/>
            </a:avLst>
          </a:prstGeom>
          <a:solidFill>
            <a:srgbClr val="70AD47">
              <a:lumMod val="50000"/>
            </a:srgb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70" name="Shape 3"/>
          <p:cNvSpPr/>
          <p:nvPr/>
        </p:nvSpPr>
        <p:spPr>
          <a:xfrm>
            <a:off x="1693492" y="1059305"/>
            <a:ext cx="568278" cy="495515"/>
          </a:xfrm>
          <a:prstGeom prst="roundRect">
            <a:avLst>
              <a:gd name="adj" fmla="val 138503"/>
            </a:avLst>
          </a:prstGeom>
          <a:solidFill>
            <a:srgbClr val="70AD47">
              <a:lumMod val="50000"/>
            </a:srgb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71" name="Text 4"/>
          <p:cNvSpPr/>
          <p:nvPr/>
        </p:nvSpPr>
        <p:spPr>
          <a:xfrm>
            <a:off x="1906091" y="1074954"/>
            <a:ext cx="227311" cy="2477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1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2" name="Text 5"/>
          <p:cNvSpPr/>
          <p:nvPr/>
        </p:nvSpPr>
        <p:spPr>
          <a:xfrm>
            <a:off x="378562" y="1605658"/>
            <a:ext cx="3198138" cy="51615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Acceso Carnal Violento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3" name="Text 6"/>
          <p:cNvSpPr/>
          <p:nvPr/>
        </p:nvSpPr>
        <p:spPr>
          <a:xfrm>
            <a:off x="378562" y="2106618"/>
            <a:ext cx="3413766" cy="14739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Tipificados en la Ley 599 de 2000: </a:t>
            </a:r>
            <a:r>
              <a:rPr kumimoji="0" lang="es-ES" sz="16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Penetración</a:t>
            </a:r>
            <a:r>
              <a:rPr kumimoji="0" lang="es-ES" sz="1600" b="0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vaginal, anal u oral (con cualquier parte del cuerpo u objeto) sin consentimiento.</a:t>
            </a: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4" name="Shape 7"/>
          <p:cNvSpPr/>
          <p:nvPr/>
        </p:nvSpPr>
        <p:spPr>
          <a:xfrm>
            <a:off x="3981720" y="1430427"/>
            <a:ext cx="3629497" cy="2273557"/>
          </a:xfrm>
          <a:prstGeom prst="roundRect">
            <a:avLst>
              <a:gd name="adj" fmla="val 4830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75" name="Shape 8"/>
          <p:cNvSpPr/>
          <p:nvPr/>
        </p:nvSpPr>
        <p:spPr>
          <a:xfrm>
            <a:off x="3981720" y="1284141"/>
            <a:ext cx="3629497" cy="91507"/>
          </a:xfrm>
          <a:prstGeom prst="roundRect">
            <a:avLst>
              <a:gd name="adj" fmla="val 27080"/>
            </a:avLst>
          </a:prstGeom>
          <a:solidFill>
            <a:srgbClr val="70AD47">
              <a:lumMod val="50000"/>
            </a:srgb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76" name="Shape 9"/>
          <p:cNvSpPr/>
          <p:nvPr/>
        </p:nvSpPr>
        <p:spPr>
          <a:xfrm>
            <a:off x="5512279" y="1059305"/>
            <a:ext cx="568278" cy="495515"/>
          </a:xfrm>
          <a:prstGeom prst="roundRect">
            <a:avLst>
              <a:gd name="adj" fmla="val 138503"/>
            </a:avLst>
          </a:prstGeom>
          <a:solidFill>
            <a:srgbClr val="70AD47">
              <a:lumMod val="50000"/>
            </a:srgb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77" name="Text 10"/>
          <p:cNvSpPr/>
          <p:nvPr/>
        </p:nvSpPr>
        <p:spPr>
          <a:xfrm>
            <a:off x="5724877" y="1062700"/>
            <a:ext cx="227311" cy="2477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2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8" name="Text 11"/>
          <p:cNvSpPr/>
          <p:nvPr/>
        </p:nvSpPr>
        <p:spPr>
          <a:xfrm>
            <a:off x="8764743" y="1605515"/>
            <a:ext cx="2368115" cy="6086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Acoso Sexual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9" name="Text 12"/>
          <p:cNvSpPr/>
          <p:nvPr/>
        </p:nvSpPr>
        <p:spPr>
          <a:xfrm>
            <a:off x="8394593" y="1962838"/>
            <a:ext cx="3418845" cy="187006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Regulado por la Ley 1257 de 2008, </a:t>
            </a: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Conducta de índole sexual </a:t>
            </a:r>
            <a:r>
              <a:rPr lang="es-ES" sz="1600" b="1" dirty="0">
                <a:latin typeface="Poppins" panose="00000500000000000000" pitchFamily="2" charset="0"/>
                <a:cs typeface="Poppins" panose="00000500000000000000" pitchFamily="2" charset="0"/>
              </a:rPr>
              <a:t>no deseada</a:t>
            </a: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, ejercida con presión, hostigamiento o abuso de poder, que intimida o vulnera a la víctima</a:t>
            </a:r>
            <a:r>
              <a:rPr lang="es-ES" sz="1600" dirty="0"/>
              <a:t>.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0" name="Shape 13"/>
          <p:cNvSpPr/>
          <p:nvPr/>
        </p:nvSpPr>
        <p:spPr>
          <a:xfrm>
            <a:off x="7800609" y="1307017"/>
            <a:ext cx="3629394" cy="2273557"/>
          </a:xfrm>
          <a:prstGeom prst="roundRect">
            <a:avLst>
              <a:gd name="adj" fmla="val 4830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81" name="Shape 14"/>
          <p:cNvSpPr/>
          <p:nvPr/>
        </p:nvSpPr>
        <p:spPr>
          <a:xfrm>
            <a:off x="7800609" y="1284141"/>
            <a:ext cx="3629394" cy="91507"/>
          </a:xfrm>
          <a:prstGeom prst="roundRect">
            <a:avLst>
              <a:gd name="adj" fmla="val 27080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82" name="Shape 15"/>
          <p:cNvSpPr/>
          <p:nvPr/>
        </p:nvSpPr>
        <p:spPr>
          <a:xfrm>
            <a:off x="9331167" y="1059305"/>
            <a:ext cx="568278" cy="495515"/>
          </a:xfrm>
          <a:prstGeom prst="roundRect">
            <a:avLst>
              <a:gd name="adj" fmla="val 138503"/>
            </a:avLst>
          </a:prstGeom>
          <a:solidFill>
            <a:srgbClr val="70AD47">
              <a:lumMod val="50000"/>
            </a:srgb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83" name="Text 16"/>
          <p:cNvSpPr/>
          <p:nvPr/>
        </p:nvSpPr>
        <p:spPr>
          <a:xfrm>
            <a:off x="9557821" y="1074954"/>
            <a:ext cx="227311" cy="2477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3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4" name="Text 17"/>
          <p:cNvSpPr/>
          <p:nvPr/>
        </p:nvSpPr>
        <p:spPr>
          <a:xfrm>
            <a:off x="263501" y="4559388"/>
            <a:ext cx="3127219" cy="2580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Explotación Sexual </a:t>
            </a:r>
          </a:p>
          <a:p>
            <a:pPr marL="0" marR="0" lvl="0" indent="0" algn="ctr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5" name="Text 18"/>
          <p:cNvSpPr/>
          <p:nvPr/>
        </p:nvSpPr>
        <p:spPr>
          <a:xfrm>
            <a:off x="263525" y="5027295"/>
            <a:ext cx="3528695" cy="18218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Dirigida especialmente hacia niñas, niños y adolescentes, considerada una de las peores formas de trabajo infantil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Text 18"/>
          <p:cNvSpPr/>
          <p:nvPr/>
        </p:nvSpPr>
        <p:spPr>
          <a:xfrm>
            <a:off x="4297958" y="2060889"/>
            <a:ext cx="3684740" cy="211046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Regulados por la Ley 599 de 2000 y la Ley 1257 de 2008: Conductas sexuales </a:t>
            </a:r>
            <a:r>
              <a:rPr lang="es-ES" sz="1600" b="1" dirty="0">
                <a:latin typeface="Poppins" panose="00000500000000000000" pitchFamily="2" charset="0"/>
                <a:cs typeface="Poppins" panose="00000500000000000000" pitchFamily="2" charset="0"/>
              </a:rPr>
              <a:t>sin penetración </a:t>
            </a: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que atentan contra la libertad e integridad sexual.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Shape 14"/>
          <p:cNvSpPr/>
          <p:nvPr/>
        </p:nvSpPr>
        <p:spPr>
          <a:xfrm>
            <a:off x="91394" y="4060800"/>
            <a:ext cx="3629394" cy="91507"/>
          </a:xfrm>
          <a:prstGeom prst="roundRect">
            <a:avLst>
              <a:gd name="adj" fmla="val 27080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0" name="Shape 15"/>
          <p:cNvSpPr/>
          <p:nvPr/>
        </p:nvSpPr>
        <p:spPr>
          <a:xfrm>
            <a:off x="1621952" y="3910914"/>
            <a:ext cx="568278" cy="495515"/>
          </a:xfrm>
          <a:prstGeom prst="roundRect">
            <a:avLst>
              <a:gd name="adj" fmla="val 138503"/>
            </a:avLst>
          </a:prstGeom>
          <a:solidFill>
            <a:srgbClr val="70AD47">
              <a:lumMod val="50000"/>
            </a:srgb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1" name="Text 16"/>
          <p:cNvSpPr/>
          <p:nvPr/>
        </p:nvSpPr>
        <p:spPr>
          <a:xfrm>
            <a:off x="1823246" y="3935310"/>
            <a:ext cx="227311" cy="2477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kern="0" dirty="0">
                <a:solidFill>
                  <a:srgbClr val="FFFFFF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4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Shape 14"/>
          <p:cNvSpPr/>
          <p:nvPr/>
        </p:nvSpPr>
        <p:spPr>
          <a:xfrm>
            <a:off x="3887593" y="4085151"/>
            <a:ext cx="3629394" cy="91507"/>
          </a:xfrm>
          <a:prstGeom prst="roundRect">
            <a:avLst>
              <a:gd name="adj" fmla="val 27080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3" name="Shape 15"/>
          <p:cNvSpPr/>
          <p:nvPr/>
        </p:nvSpPr>
        <p:spPr>
          <a:xfrm>
            <a:off x="5418151" y="3950255"/>
            <a:ext cx="568278" cy="495515"/>
          </a:xfrm>
          <a:prstGeom prst="roundRect">
            <a:avLst>
              <a:gd name="adj" fmla="val 138503"/>
            </a:avLst>
          </a:prstGeom>
          <a:solidFill>
            <a:srgbClr val="70AD47">
              <a:lumMod val="50000"/>
            </a:srgb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4" name="Text 16"/>
          <p:cNvSpPr/>
          <p:nvPr/>
        </p:nvSpPr>
        <p:spPr>
          <a:xfrm>
            <a:off x="5636425" y="3991994"/>
            <a:ext cx="227311" cy="2477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kern="0" dirty="0">
                <a:solidFill>
                  <a:srgbClr val="FFFFFF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5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Shape 14"/>
          <p:cNvSpPr/>
          <p:nvPr/>
        </p:nvSpPr>
        <p:spPr>
          <a:xfrm>
            <a:off x="7816497" y="4072147"/>
            <a:ext cx="3629394" cy="91507"/>
          </a:xfrm>
          <a:prstGeom prst="roundRect">
            <a:avLst>
              <a:gd name="adj" fmla="val 27080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6" name="Shape 15"/>
          <p:cNvSpPr/>
          <p:nvPr/>
        </p:nvSpPr>
        <p:spPr>
          <a:xfrm>
            <a:off x="9347055" y="3997211"/>
            <a:ext cx="568278" cy="495515"/>
          </a:xfrm>
          <a:prstGeom prst="roundRect">
            <a:avLst>
              <a:gd name="adj" fmla="val 138503"/>
            </a:avLst>
          </a:prstGeom>
          <a:solidFill>
            <a:srgbClr val="70AD47">
              <a:lumMod val="50000"/>
            </a:srgb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7" name="Text 16"/>
          <p:cNvSpPr/>
          <p:nvPr/>
        </p:nvSpPr>
        <p:spPr>
          <a:xfrm>
            <a:off x="9543729" y="4027850"/>
            <a:ext cx="227311" cy="2477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kern="0" dirty="0">
                <a:solidFill>
                  <a:srgbClr val="FFFFFF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6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 17"/>
          <p:cNvSpPr/>
          <p:nvPr/>
        </p:nvSpPr>
        <p:spPr>
          <a:xfrm>
            <a:off x="8067584" y="6340567"/>
            <a:ext cx="3127219" cy="2580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Otras violencias  sexuales </a:t>
            </a:r>
          </a:p>
          <a:p>
            <a:pPr marL="0" marR="0" lvl="0" indent="0" algn="ctr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" name="Text 24"/>
          <p:cNvSpPr/>
          <p:nvPr/>
        </p:nvSpPr>
        <p:spPr>
          <a:xfrm>
            <a:off x="7909439" y="4764156"/>
            <a:ext cx="4135601" cy="140157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Con fines de explotación sexual, delito transnacional que requiere atención especializada e intersectorial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2" name="Text 11"/>
          <p:cNvSpPr/>
          <p:nvPr/>
        </p:nvSpPr>
        <p:spPr>
          <a:xfrm>
            <a:off x="4641295" y="1686282"/>
            <a:ext cx="2368115" cy="6086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Actos Sexuales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3" name="Text 11"/>
          <p:cNvSpPr/>
          <p:nvPr/>
        </p:nvSpPr>
        <p:spPr>
          <a:xfrm>
            <a:off x="4298431" y="4580666"/>
            <a:ext cx="2368115" cy="6086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kern="0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Mutilación genital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4" name="Shape 14"/>
          <p:cNvSpPr/>
          <p:nvPr/>
        </p:nvSpPr>
        <p:spPr>
          <a:xfrm>
            <a:off x="7968897" y="5933421"/>
            <a:ext cx="3629394" cy="91507"/>
          </a:xfrm>
          <a:prstGeom prst="roundRect">
            <a:avLst>
              <a:gd name="adj" fmla="val 27080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55" name="Shape 15"/>
          <p:cNvSpPr/>
          <p:nvPr/>
        </p:nvSpPr>
        <p:spPr>
          <a:xfrm>
            <a:off x="9499455" y="5798525"/>
            <a:ext cx="568278" cy="495515"/>
          </a:xfrm>
          <a:prstGeom prst="roundRect">
            <a:avLst>
              <a:gd name="adj" fmla="val 138503"/>
            </a:avLst>
          </a:prstGeom>
          <a:solidFill>
            <a:srgbClr val="70AD47">
              <a:lumMod val="50000"/>
            </a:srgb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56" name="Text 16"/>
          <p:cNvSpPr/>
          <p:nvPr/>
        </p:nvSpPr>
        <p:spPr>
          <a:xfrm>
            <a:off x="9696129" y="5829164"/>
            <a:ext cx="227311" cy="2477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7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Text 17"/>
          <p:cNvSpPr/>
          <p:nvPr/>
        </p:nvSpPr>
        <p:spPr>
          <a:xfrm>
            <a:off x="8389810" y="4525047"/>
            <a:ext cx="3127219" cy="2580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algn="ctr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1" kern="0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Trata de personas</a:t>
            </a: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 </a:t>
            </a:r>
          </a:p>
          <a:p>
            <a:pPr marL="0" marR="0" lvl="0" indent="0" algn="ctr" defTabSz="91440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9" name="Text 6"/>
          <p:cNvSpPr/>
          <p:nvPr/>
        </p:nvSpPr>
        <p:spPr>
          <a:xfrm>
            <a:off x="3792220" y="5026660"/>
            <a:ext cx="3818890" cy="142748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7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s-ES" sz="1600" dirty="0">
                <a:latin typeface="Poppins" panose="00000500000000000000" pitchFamily="2" charset="0"/>
                <a:cs typeface="Poppins" panose="00000500000000000000" pitchFamily="2" charset="0"/>
              </a:rPr>
              <a:t>Prohibida por la Ley 1257 de 2008 y implica la alteración o lesión de los genitales femeninos sin justificación médica, vulnerando derechos a la salud, integridad y dignidad.</a:t>
            </a:r>
            <a:endParaRPr kumimoji="0" 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5194"/>
            <a:ext cx="7268705" cy="1134498"/>
          </a:xfrm>
          <a:prstGeom prst="rect">
            <a:avLst/>
          </a:prstGeom>
        </p:spPr>
      </p:pic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4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19308" y="20088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4136" y="-158150"/>
            <a:ext cx="2569029" cy="1774373"/>
          </a:xfrm>
          <a:prstGeom prst="rect">
            <a:avLst/>
          </a:prstGeom>
        </p:spPr>
      </p:pic>
      <p:sp>
        <p:nvSpPr>
          <p:cNvPr id="2" name="Título 1"/>
          <p:cNvSpPr txBox="1"/>
          <p:nvPr/>
        </p:nvSpPr>
        <p:spPr>
          <a:xfrm>
            <a:off x="1183349" y="-278516"/>
            <a:ext cx="9433427" cy="15304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s-CO" sz="3600" b="1" dirty="0">
              <a:solidFill>
                <a:srgbClr val="0A5640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33509" y="384557"/>
            <a:ext cx="88305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Factores de riesgo y mitos comunes</a:t>
            </a:r>
          </a:p>
        </p:txBody>
      </p:sp>
      <p:sp>
        <p:nvSpPr>
          <p:cNvPr id="168" name="Shape 1"/>
          <p:cNvSpPr/>
          <p:nvPr/>
        </p:nvSpPr>
        <p:spPr>
          <a:xfrm>
            <a:off x="162934" y="1456917"/>
            <a:ext cx="3629394" cy="2273557"/>
          </a:xfrm>
          <a:prstGeom prst="roundRect">
            <a:avLst>
              <a:gd name="adj" fmla="val 4830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80" name="Shape 13"/>
          <p:cNvSpPr/>
          <p:nvPr/>
        </p:nvSpPr>
        <p:spPr>
          <a:xfrm>
            <a:off x="7800609" y="1456917"/>
            <a:ext cx="3629394" cy="2273557"/>
          </a:xfrm>
          <a:prstGeom prst="roundRect">
            <a:avLst>
              <a:gd name="adj" fmla="val 4830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6"/>
          <a:srcRect b="51162"/>
          <a:stretch>
            <a:fillRect/>
          </a:stretch>
        </p:blipFill>
        <p:spPr>
          <a:xfrm>
            <a:off x="626352" y="2634498"/>
            <a:ext cx="1113994" cy="2273557"/>
          </a:xfrm>
          <a:prstGeom prst="rect">
            <a:avLst/>
          </a:prstGeom>
        </p:spPr>
      </p:pic>
      <p:sp>
        <p:nvSpPr>
          <p:cNvPr id="39" name="Text 1"/>
          <p:cNvSpPr/>
          <p:nvPr/>
        </p:nvSpPr>
        <p:spPr>
          <a:xfrm>
            <a:off x="1970940" y="1968158"/>
            <a:ext cx="2763679" cy="345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Factores de riesgo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2"/>
          <p:cNvSpPr/>
          <p:nvPr/>
        </p:nvSpPr>
        <p:spPr>
          <a:xfrm>
            <a:off x="1970940" y="2895370"/>
            <a:ext cx="6270069" cy="3537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Desigualdades de género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Text 3"/>
          <p:cNvSpPr/>
          <p:nvPr/>
        </p:nvSpPr>
        <p:spPr>
          <a:xfrm>
            <a:off x="1970940" y="3326376"/>
            <a:ext cx="6270069" cy="3537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Pobreza y exclusión social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Text 4"/>
          <p:cNvSpPr/>
          <p:nvPr/>
        </p:nvSpPr>
        <p:spPr>
          <a:xfrm>
            <a:off x="1970940" y="3755321"/>
            <a:ext cx="6270069" cy="3537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Violencia intrafamiliar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3" name="Text 5"/>
          <p:cNvSpPr/>
          <p:nvPr/>
        </p:nvSpPr>
        <p:spPr>
          <a:xfrm>
            <a:off x="1970940" y="4186327"/>
            <a:ext cx="6270069" cy="3537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75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Consumo de sustancias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Text 6"/>
          <p:cNvSpPr/>
          <p:nvPr/>
        </p:nvSpPr>
        <p:spPr>
          <a:xfrm>
            <a:off x="7798978" y="1984138"/>
            <a:ext cx="2763679" cy="345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Mitos vs. Realidades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Text 7"/>
          <p:cNvSpPr/>
          <p:nvPr/>
        </p:nvSpPr>
        <p:spPr>
          <a:xfrm>
            <a:off x="7278753" y="2751001"/>
            <a:ext cx="6270069" cy="3537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Mito: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"La víctima provocó la agresión"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6" name="Text 8"/>
          <p:cNvSpPr/>
          <p:nvPr/>
        </p:nvSpPr>
        <p:spPr>
          <a:xfrm>
            <a:off x="7278753" y="3237371"/>
            <a:ext cx="6270069" cy="3537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Realidad: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Nunca es culpa de la víctima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Text 9"/>
          <p:cNvSpPr/>
          <p:nvPr/>
        </p:nvSpPr>
        <p:spPr>
          <a:xfrm>
            <a:off x="7278753" y="3948332"/>
            <a:ext cx="6270069" cy="3537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Mito: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"Solo ocurre con desconocidos"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8" name="Text 10"/>
          <p:cNvSpPr/>
          <p:nvPr/>
        </p:nvSpPr>
        <p:spPr>
          <a:xfrm>
            <a:off x="7268705" y="4427839"/>
            <a:ext cx="6270069" cy="35373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Realidad: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80% son perpetrados por </a:t>
            </a:r>
          </a:p>
          <a:p>
            <a:pPr marL="0" indent="0" algn="l">
              <a:lnSpc>
                <a:spcPts val="27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conocidos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9" name="Imagen 48"/>
          <p:cNvPicPr>
            <a:picLocks noChangeAspect="1"/>
          </p:cNvPicPr>
          <p:nvPr/>
        </p:nvPicPr>
        <p:blipFill rotWithShape="1">
          <a:blip r:embed="rId6"/>
          <a:srcRect t="47387"/>
          <a:stretch>
            <a:fillRect/>
          </a:stretch>
        </p:blipFill>
        <p:spPr>
          <a:xfrm>
            <a:off x="5939905" y="2524276"/>
            <a:ext cx="1113994" cy="244932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0" y="-28576"/>
            <a:ext cx="12177711" cy="6929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81254" y="-88210"/>
            <a:ext cx="2569029" cy="1774373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8063603" y="868665"/>
            <a:ext cx="36370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Propósito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1650"/>
            <a:ext cx="7268705" cy="1134498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491359" y="582053"/>
            <a:ext cx="64707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Panorama Estadístico Nacional, SIVIGE -2025</a:t>
            </a:r>
          </a:p>
        </p:txBody>
      </p:sp>
      <p:sp>
        <p:nvSpPr>
          <p:cNvPr id="23" name="Text 1"/>
          <p:cNvSpPr/>
          <p:nvPr/>
        </p:nvSpPr>
        <p:spPr>
          <a:xfrm>
            <a:off x="-360131" y="1863135"/>
            <a:ext cx="3125867" cy="65282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00"/>
              </a:lnSpc>
              <a:buNone/>
            </a:pPr>
            <a:r>
              <a:rPr lang="en-US" sz="4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24,013</a:t>
            </a:r>
            <a:endParaRPr lang="en-US" sz="4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 2"/>
          <p:cNvSpPr/>
          <p:nvPr/>
        </p:nvSpPr>
        <p:spPr>
          <a:xfrm>
            <a:off x="-152006" y="2763128"/>
            <a:ext cx="2909649" cy="3090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Casos de violencia</a:t>
            </a:r>
          </a:p>
          <a:p>
            <a:pPr marL="0" indent="0" algn="ctr">
              <a:lnSpc>
                <a:spcPts val="24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 sexual </a:t>
            </a:r>
          </a:p>
        </p:txBody>
      </p:sp>
      <p:sp>
        <p:nvSpPr>
          <p:cNvPr id="25" name="Text 3"/>
          <p:cNvSpPr/>
          <p:nvPr/>
        </p:nvSpPr>
        <p:spPr>
          <a:xfrm>
            <a:off x="170420" y="3673024"/>
            <a:ext cx="2701526" cy="161270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Tasa de 45,2%  por 100,000 habitantes</a:t>
            </a:r>
          </a:p>
          <a:p>
            <a:pPr marL="0" indent="0" algn="ctr">
              <a:lnSpc>
                <a:spcPts val="24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Por presunto delito sexual realizados durante 2025.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Text 4"/>
          <p:cNvSpPr/>
          <p:nvPr/>
        </p:nvSpPr>
        <p:spPr>
          <a:xfrm>
            <a:off x="3013029" y="1863135"/>
            <a:ext cx="3125986" cy="65282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00"/>
              </a:lnSpc>
              <a:buNone/>
            </a:pPr>
            <a:r>
              <a:rPr lang="en-US" sz="4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82,4%</a:t>
            </a:r>
            <a:endParaRPr lang="en-US" sz="4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Text 5"/>
          <p:cNvSpPr/>
          <p:nvPr/>
        </p:nvSpPr>
        <p:spPr>
          <a:xfrm>
            <a:off x="3339499" y="2763128"/>
            <a:ext cx="2472928" cy="3090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Víctimas Mujeres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 6"/>
          <p:cNvSpPr/>
          <p:nvPr/>
        </p:nvSpPr>
        <p:spPr>
          <a:xfrm>
            <a:off x="3127331" y="3673024"/>
            <a:ext cx="2968669" cy="170462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 los casos reportados corresponden al género femenino, evidenciando la naturaleza de género del problema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Text 7"/>
          <p:cNvSpPr/>
          <p:nvPr/>
        </p:nvSpPr>
        <p:spPr>
          <a:xfrm>
            <a:off x="6386308" y="1863135"/>
            <a:ext cx="3125986" cy="65282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00"/>
              </a:lnSpc>
              <a:buNone/>
            </a:pPr>
            <a:r>
              <a:rPr lang="en-US" sz="4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61,14%</a:t>
            </a:r>
            <a:endParaRPr lang="en-US" sz="4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Text 8"/>
          <p:cNvSpPr/>
          <p:nvPr/>
        </p:nvSpPr>
        <p:spPr>
          <a:xfrm>
            <a:off x="6712837" y="2763128"/>
            <a:ext cx="2472928" cy="3090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Menores de 18 años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Text 9"/>
          <p:cNvSpPr/>
          <p:nvPr/>
        </p:nvSpPr>
        <p:spPr>
          <a:xfrm>
            <a:off x="6500610" y="3673024"/>
            <a:ext cx="2799457" cy="200884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4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Porcentaje de víctimas menores de edad, destacando la vulnerabilidad de la población infantile y adolescente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Text 10"/>
          <p:cNvSpPr/>
          <p:nvPr/>
        </p:nvSpPr>
        <p:spPr>
          <a:xfrm>
            <a:off x="9526197" y="1863135"/>
            <a:ext cx="3125986" cy="65282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5100"/>
              </a:lnSpc>
              <a:buNone/>
            </a:pPr>
            <a:r>
              <a:rPr lang="en-US" sz="4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3,315</a:t>
            </a:r>
            <a:endParaRPr lang="en-US" sz="4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Text 11"/>
          <p:cNvSpPr/>
          <p:nvPr/>
        </p:nvSpPr>
        <p:spPr>
          <a:xfrm>
            <a:off x="9628910" y="2763128"/>
            <a:ext cx="2472928" cy="3090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4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Casos en Antioquia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12"/>
          <p:cNvSpPr/>
          <p:nvPr/>
        </p:nvSpPr>
        <p:spPr>
          <a:xfrm>
            <a:off x="9602420" y="3673024"/>
            <a:ext cx="2419160" cy="12663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algn="ctr">
              <a:lnSpc>
                <a:spcPts val="2450"/>
              </a:lnSpc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Tasa de 48% por 100,000 habitantes</a:t>
            </a:r>
          </a:p>
          <a:p>
            <a:pPr marL="0" indent="0" algn="ctr">
              <a:lnSpc>
                <a:spcPts val="2450"/>
              </a:lnSpc>
              <a:buNone/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Shape 13"/>
          <p:cNvSpPr/>
          <p:nvPr/>
        </p:nvSpPr>
        <p:spPr>
          <a:xfrm>
            <a:off x="756213" y="5956629"/>
            <a:ext cx="10016567" cy="652820"/>
          </a:xfrm>
          <a:prstGeom prst="roundRect">
            <a:avLst>
              <a:gd name="adj" fmla="val 3530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228" y="5964671"/>
            <a:ext cx="632097" cy="630490"/>
          </a:xfrm>
          <a:prstGeom prst="rect">
            <a:avLst/>
          </a:prstGeom>
        </p:spPr>
      </p:pic>
      <p:sp>
        <p:nvSpPr>
          <p:cNvPr id="43" name="Text 14"/>
          <p:cNvSpPr/>
          <p:nvPr/>
        </p:nvSpPr>
        <p:spPr>
          <a:xfrm>
            <a:off x="1467653" y="6096523"/>
            <a:ext cx="9518603" cy="47006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1 de cada 3 mujeres ha sufrido violencia física o sexual a lo largo de su vida (OMS, 2021).</a:t>
            </a:r>
            <a:endParaRPr lang="en-US" sz="16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470569" y="5536877"/>
            <a:ext cx="2569029" cy="177437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79605" y="429281"/>
            <a:ext cx="4605035" cy="1001932"/>
          </a:xfrm>
          <a:prstGeom prst="rect">
            <a:avLst/>
          </a:prstGeom>
          <a:noFill/>
        </p:spPr>
      </p:pic>
      <p:sp>
        <p:nvSpPr>
          <p:cNvPr id="25" name="Subtítulo 2"/>
          <p:cNvSpPr txBox="1"/>
          <p:nvPr/>
        </p:nvSpPr>
        <p:spPr>
          <a:xfrm>
            <a:off x="7938627" y="680019"/>
            <a:ext cx="4405771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Marco Normativo</a:t>
            </a:r>
            <a:endParaRPr lang="es-CO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9" name="Text 1"/>
          <p:cNvSpPr/>
          <p:nvPr/>
        </p:nvSpPr>
        <p:spPr>
          <a:xfrm>
            <a:off x="4304717" y="1218480"/>
            <a:ext cx="2633543" cy="32920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Normativa Nacional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Text 2"/>
          <p:cNvSpPr/>
          <p:nvPr/>
        </p:nvSpPr>
        <p:spPr>
          <a:xfrm>
            <a:off x="3732025" y="1714371"/>
            <a:ext cx="3577709" cy="134874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Ley 1257 de 2008: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Medidas de sensibilización, prevención y sanción de violencia contra la mujer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Text 3"/>
          <p:cNvSpPr/>
          <p:nvPr/>
        </p:nvSpPr>
        <p:spPr>
          <a:xfrm>
            <a:off x="3732025" y="3179674"/>
            <a:ext cx="3577709" cy="10115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Ley 1719 de 2014: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Acceso a justicia para víctimas de violencia sexual en conflicto armado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4"/>
          <p:cNvSpPr/>
          <p:nvPr/>
        </p:nvSpPr>
        <p:spPr>
          <a:xfrm>
            <a:off x="3732025" y="4564974"/>
            <a:ext cx="3577709" cy="10115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Resolución 0459 de 2012: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Modelo y protocolo de atención integral en salud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Text 5"/>
          <p:cNvSpPr/>
          <p:nvPr/>
        </p:nvSpPr>
        <p:spPr>
          <a:xfrm>
            <a:off x="3732025" y="5638472"/>
            <a:ext cx="3577709" cy="10115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Código Penal: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Delitos contra libertad, integridad y formación sexual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Text 6"/>
          <p:cNvSpPr/>
          <p:nvPr/>
        </p:nvSpPr>
        <p:spPr>
          <a:xfrm>
            <a:off x="8049711" y="1651368"/>
            <a:ext cx="3466862" cy="32920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Instrumentos Internacionales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3" name="Text 7"/>
          <p:cNvSpPr/>
          <p:nvPr/>
        </p:nvSpPr>
        <p:spPr>
          <a:xfrm>
            <a:off x="8010304" y="2186443"/>
            <a:ext cx="3577709" cy="10115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CEDAW (1979):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Convención sobre Eliminación de Discriminación contra la Mujer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Text 8"/>
          <p:cNvSpPr/>
          <p:nvPr/>
        </p:nvSpPr>
        <p:spPr>
          <a:xfrm>
            <a:off x="8010304" y="3597558"/>
            <a:ext cx="3737467" cy="101155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650"/>
              </a:lnSpc>
              <a:buSzPct val="100000"/>
              <a:buChar char="•"/>
            </a:pPr>
            <a:r>
              <a:rPr lang="en-US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Convención de Belém do Pará (1994):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Prevenir, sancionar y erradicar violencia contra la mujer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44" t="11640" r="25355" b="14750"/>
          <a:stretch>
            <a:fillRect/>
          </a:stretch>
        </p:blipFill>
        <p:spPr>
          <a:xfrm>
            <a:off x="152402" y="1218480"/>
            <a:ext cx="3233265" cy="4516001"/>
          </a:xfrm>
          <a:prstGeom prst="rect">
            <a:avLst/>
          </a:prstGeom>
        </p:spPr>
      </p:pic>
      <p:sp>
        <p:nvSpPr>
          <p:cNvPr id="45" name="CuadroTexto 44"/>
          <p:cNvSpPr txBox="1"/>
          <p:nvPr/>
        </p:nvSpPr>
        <p:spPr>
          <a:xfrm>
            <a:off x="8010304" y="4989819"/>
            <a:ext cx="3737467" cy="9328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l">
              <a:lnSpc>
                <a:spcPts val="215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Declaración Universal de Derechos Humanos (ONU, 1948)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49901" y="-66281"/>
            <a:ext cx="12324482" cy="693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406027"/>
            <a:ext cx="2569029" cy="1774373"/>
          </a:xfrm>
          <a:prstGeom prst="rect">
            <a:avLst/>
          </a:prstGeom>
        </p:spPr>
      </p:pic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4" name="13 Rectángulo"/>
          <p:cNvSpPr/>
          <p:nvPr/>
        </p:nvSpPr>
        <p:spPr>
          <a:xfrm>
            <a:off x="448408" y="325315"/>
            <a:ext cx="8730761" cy="865403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E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Protocolo Código Fucsia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EFDBD4A-D1C1-A9E8-490D-E35045146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7257171"/>
              </p:ext>
            </p:extLst>
          </p:nvPr>
        </p:nvGraphicFramePr>
        <p:xfrm>
          <a:off x="134330" y="1607248"/>
          <a:ext cx="11767860" cy="1207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965">
                  <a:extLst>
                    <a:ext uri="{9D8B030D-6E8A-4147-A177-3AD203B41FA5}">
                      <a16:colId xmlns:a16="http://schemas.microsoft.com/office/drawing/2014/main" val="3275106968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3876490447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2748351713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415875569"/>
                    </a:ext>
                  </a:extLst>
                </a:gridCol>
              </a:tblGrid>
              <a:tr h="120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Categoría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b="1" kern="100" dirty="0">
                          <a:solidFill>
                            <a:schemeClr val="tx1"/>
                          </a:solidFill>
                          <a:effectLst/>
                        </a:rPr>
                        <a:t>Componente del Kit</a:t>
                      </a:r>
                      <a:endParaRPr lang="es-CO" sz="2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Elementos Específicos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Función / Objetivo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90360673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3EBB4772-3FF5-1102-CD28-F5E27649A9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47060"/>
              </p:ext>
            </p:extLst>
          </p:nvPr>
        </p:nvGraphicFramePr>
        <p:xfrm>
          <a:off x="448408" y="3334733"/>
          <a:ext cx="11288892" cy="20805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2223">
                  <a:extLst>
                    <a:ext uri="{9D8B030D-6E8A-4147-A177-3AD203B41FA5}">
                      <a16:colId xmlns:a16="http://schemas.microsoft.com/office/drawing/2014/main" val="3507812310"/>
                    </a:ext>
                  </a:extLst>
                </a:gridCol>
                <a:gridCol w="2822223">
                  <a:extLst>
                    <a:ext uri="{9D8B030D-6E8A-4147-A177-3AD203B41FA5}">
                      <a16:colId xmlns:a16="http://schemas.microsoft.com/office/drawing/2014/main" val="754350700"/>
                    </a:ext>
                  </a:extLst>
                </a:gridCol>
                <a:gridCol w="2822223">
                  <a:extLst>
                    <a:ext uri="{9D8B030D-6E8A-4147-A177-3AD203B41FA5}">
                      <a16:colId xmlns:a16="http://schemas.microsoft.com/office/drawing/2014/main" val="773122404"/>
                    </a:ext>
                  </a:extLst>
                </a:gridCol>
                <a:gridCol w="2822223">
                  <a:extLst>
                    <a:ext uri="{9D8B030D-6E8A-4147-A177-3AD203B41FA5}">
                      <a16:colId xmlns:a16="http://schemas.microsoft.com/office/drawing/2014/main" val="4152625575"/>
                    </a:ext>
                  </a:extLst>
                </a:gridCol>
              </a:tblGrid>
              <a:tr h="1916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I. Profilaxis del Embarazo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Anticoncepción de Emergencia (AE)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Levonorgestrel (dosis única o esquema de dos dosis).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Prevenir el embarazo no deseado. Debe administrarse idealmente antes de 72 horas (máximo 120 horas).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976558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FFEDEF-8D18-68BA-372B-520902E5FC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>
            <a:extLst>
              <a:ext uri="{FF2B5EF4-FFF2-40B4-BE49-F238E27FC236}">
                <a16:creationId xmlns:a16="http://schemas.microsoft.com/office/drawing/2014/main" id="{7B2C3FB4-602E-47F8-B272-4E9646B53E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49901" y="-66281"/>
            <a:ext cx="12324482" cy="693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9A3389E1-BD61-B147-E9A3-0EFAACAFBFE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406027"/>
            <a:ext cx="2569029" cy="1774373"/>
          </a:xfrm>
          <a:prstGeom prst="rect">
            <a:avLst/>
          </a:prstGeom>
        </p:spPr>
      </p:pic>
      <p:sp>
        <p:nvSpPr>
          <p:cNvPr id="38" name="Shape 7">
            <a:extLst>
              <a:ext uri="{FF2B5EF4-FFF2-40B4-BE49-F238E27FC236}">
                <a16:creationId xmlns:a16="http://schemas.microsoft.com/office/drawing/2014/main" id="{2702CAAB-9A9A-F98E-F6FB-FB3246265CCB}"/>
              </a:ext>
            </a:extLst>
          </p:cNvPr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>
            <a:extLst>
              <a:ext uri="{FF2B5EF4-FFF2-40B4-BE49-F238E27FC236}">
                <a16:creationId xmlns:a16="http://schemas.microsoft.com/office/drawing/2014/main" id="{7956407F-70A4-4E41-1B3A-D00BF316C25A}"/>
              </a:ext>
            </a:extLst>
          </p:cNvPr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4" name="13 Rectángulo">
            <a:extLst>
              <a:ext uri="{FF2B5EF4-FFF2-40B4-BE49-F238E27FC236}">
                <a16:creationId xmlns:a16="http://schemas.microsoft.com/office/drawing/2014/main" id="{A1AC9862-FB83-F4F9-7364-FA907A8AE398}"/>
              </a:ext>
            </a:extLst>
          </p:cNvPr>
          <p:cNvSpPr/>
          <p:nvPr/>
        </p:nvSpPr>
        <p:spPr>
          <a:xfrm>
            <a:off x="448408" y="325315"/>
            <a:ext cx="8730761" cy="865403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E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Protocolo Código Fucsia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8AEF11FA-A2C9-811F-B349-5B4AD94F1E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5832836"/>
              </p:ext>
            </p:extLst>
          </p:nvPr>
        </p:nvGraphicFramePr>
        <p:xfrm>
          <a:off x="134330" y="1607248"/>
          <a:ext cx="11767860" cy="1207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965">
                  <a:extLst>
                    <a:ext uri="{9D8B030D-6E8A-4147-A177-3AD203B41FA5}">
                      <a16:colId xmlns:a16="http://schemas.microsoft.com/office/drawing/2014/main" val="3275106968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3876490447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2748351713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415875569"/>
                    </a:ext>
                  </a:extLst>
                </a:gridCol>
              </a:tblGrid>
              <a:tr h="120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Categoría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b="1" kern="100" dirty="0">
                          <a:solidFill>
                            <a:schemeClr val="tx1"/>
                          </a:solidFill>
                          <a:effectLst/>
                        </a:rPr>
                        <a:t>Componente del Kit</a:t>
                      </a:r>
                      <a:endParaRPr lang="es-CO" sz="2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Elementos Específicos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Función / Objetivo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90360673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64D98D0C-F4A2-0A10-8BBC-722D93051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1093346"/>
              </p:ext>
            </p:extLst>
          </p:nvPr>
        </p:nvGraphicFramePr>
        <p:xfrm>
          <a:off x="448408" y="3334733"/>
          <a:ext cx="11288892" cy="1916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2223">
                  <a:extLst>
                    <a:ext uri="{9D8B030D-6E8A-4147-A177-3AD203B41FA5}">
                      <a16:colId xmlns:a16="http://schemas.microsoft.com/office/drawing/2014/main" val="3507812310"/>
                    </a:ext>
                  </a:extLst>
                </a:gridCol>
                <a:gridCol w="2822223">
                  <a:extLst>
                    <a:ext uri="{9D8B030D-6E8A-4147-A177-3AD203B41FA5}">
                      <a16:colId xmlns:a16="http://schemas.microsoft.com/office/drawing/2014/main" val="754350700"/>
                    </a:ext>
                  </a:extLst>
                </a:gridCol>
                <a:gridCol w="2822223">
                  <a:extLst>
                    <a:ext uri="{9D8B030D-6E8A-4147-A177-3AD203B41FA5}">
                      <a16:colId xmlns:a16="http://schemas.microsoft.com/office/drawing/2014/main" val="773122404"/>
                    </a:ext>
                  </a:extLst>
                </a:gridCol>
                <a:gridCol w="2822223">
                  <a:extLst>
                    <a:ext uri="{9D8B030D-6E8A-4147-A177-3AD203B41FA5}">
                      <a16:colId xmlns:a16="http://schemas.microsoft.com/office/drawing/2014/main" val="4152625575"/>
                    </a:ext>
                  </a:extLst>
                </a:gridCol>
              </a:tblGrid>
              <a:tr h="1916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it-IT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II. Profilaxis del VIH (PEP)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Antirretrovirales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Combinación de dos o tres fármacos (Ej: Zidovudina/Lamivudina, más Lopinavir/Ritonavir)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Prevenir la infección por VIH. El esquema es de 28 días (4 semanas) y debe iniciarse antes de 72 horas.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9765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369238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800C8F-5048-C30E-1F5F-76AADD642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>
            <a:extLst>
              <a:ext uri="{FF2B5EF4-FFF2-40B4-BE49-F238E27FC236}">
                <a16:creationId xmlns:a16="http://schemas.microsoft.com/office/drawing/2014/main" id="{6689D7F6-DB8C-A342-5239-55094D1984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49901" y="-66281"/>
            <a:ext cx="12324482" cy="693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C349A46-8366-C4C5-AC29-A87A2452BA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406027"/>
            <a:ext cx="2569029" cy="1774373"/>
          </a:xfrm>
          <a:prstGeom prst="rect">
            <a:avLst/>
          </a:prstGeom>
        </p:spPr>
      </p:pic>
      <p:sp>
        <p:nvSpPr>
          <p:cNvPr id="38" name="Shape 7">
            <a:extLst>
              <a:ext uri="{FF2B5EF4-FFF2-40B4-BE49-F238E27FC236}">
                <a16:creationId xmlns:a16="http://schemas.microsoft.com/office/drawing/2014/main" id="{BA85DD8C-25C8-D9D4-A809-FB3838E20770}"/>
              </a:ext>
            </a:extLst>
          </p:cNvPr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>
            <a:extLst>
              <a:ext uri="{FF2B5EF4-FFF2-40B4-BE49-F238E27FC236}">
                <a16:creationId xmlns:a16="http://schemas.microsoft.com/office/drawing/2014/main" id="{B761AC10-7A91-ECF9-2EAC-E5384542DBC0}"/>
              </a:ext>
            </a:extLst>
          </p:cNvPr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4" name="13 Rectángulo">
            <a:extLst>
              <a:ext uri="{FF2B5EF4-FFF2-40B4-BE49-F238E27FC236}">
                <a16:creationId xmlns:a16="http://schemas.microsoft.com/office/drawing/2014/main" id="{787C29F2-A352-A307-0240-FFD9B9A80285}"/>
              </a:ext>
            </a:extLst>
          </p:cNvPr>
          <p:cNvSpPr/>
          <p:nvPr/>
        </p:nvSpPr>
        <p:spPr>
          <a:xfrm>
            <a:off x="448408" y="325315"/>
            <a:ext cx="8730761" cy="865403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E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Protocolo  Código Fucsia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BF08B5E-6613-87A2-D6FF-119FE75EEAA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210240"/>
              </p:ext>
            </p:extLst>
          </p:nvPr>
        </p:nvGraphicFramePr>
        <p:xfrm>
          <a:off x="134330" y="1607248"/>
          <a:ext cx="11767860" cy="1207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965">
                  <a:extLst>
                    <a:ext uri="{9D8B030D-6E8A-4147-A177-3AD203B41FA5}">
                      <a16:colId xmlns:a16="http://schemas.microsoft.com/office/drawing/2014/main" val="3275106968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3876490447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2748351713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415875569"/>
                    </a:ext>
                  </a:extLst>
                </a:gridCol>
              </a:tblGrid>
              <a:tr h="120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Categoría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b="1" kern="100" dirty="0">
                          <a:solidFill>
                            <a:schemeClr val="tx1"/>
                          </a:solidFill>
                          <a:effectLst/>
                        </a:rPr>
                        <a:t>Componente del Kit</a:t>
                      </a:r>
                      <a:endParaRPr lang="es-CO" sz="2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Elementos Específicos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Función / Objetivo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90360673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B5D89A2D-32F2-581E-AA0F-6F576680E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579150"/>
              </p:ext>
            </p:extLst>
          </p:nvPr>
        </p:nvGraphicFramePr>
        <p:xfrm>
          <a:off x="448408" y="3334733"/>
          <a:ext cx="11288892" cy="19160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2223">
                  <a:extLst>
                    <a:ext uri="{9D8B030D-6E8A-4147-A177-3AD203B41FA5}">
                      <a16:colId xmlns:a16="http://schemas.microsoft.com/office/drawing/2014/main" val="3507812310"/>
                    </a:ext>
                  </a:extLst>
                </a:gridCol>
                <a:gridCol w="2822223">
                  <a:extLst>
                    <a:ext uri="{9D8B030D-6E8A-4147-A177-3AD203B41FA5}">
                      <a16:colId xmlns:a16="http://schemas.microsoft.com/office/drawing/2014/main" val="754350700"/>
                    </a:ext>
                  </a:extLst>
                </a:gridCol>
                <a:gridCol w="2822223">
                  <a:extLst>
                    <a:ext uri="{9D8B030D-6E8A-4147-A177-3AD203B41FA5}">
                      <a16:colId xmlns:a16="http://schemas.microsoft.com/office/drawing/2014/main" val="773122404"/>
                    </a:ext>
                  </a:extLst>
                </a:gridCol>
                <a:gridCol w="2822223">
                  <a:extLst>
                    <a:ext uri="{9D8B030D-6E8A-4147-A177-3AD203B41FA5}">
                      <a16:colId xmlns:a16="http://schemas.microsoft.com/office/drawing/2014/main" val="4152625575"/>
                    </a:ext>
                  </a:extLst>
                </a:gridCol>
              </a:tblGrid>
              <a:tr h="191601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III. Profilaxis de ITS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Antibióticos de Amplio Espectro.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Ceftriaxona, Azitromicina (o Doxiciclina), Metronidazol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Prevenir Sífilis, Gonorrea, Clamidia, Tricomoniasis.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9765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3168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183BB-A992-76BB-0131-1981C2D06C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>
            <a:extLst>
              <a:ext uri="{FF2B5EF4-FFF2-40B4-BE49-F238E27FC236}">
                <a16:creationId xmlns:a16="http://schemas.microsoft.com/office/drawing/2014/main" id="{A86B6841-29AD-E3C3-7C38-2F19983F35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49901" y="-66281"/>
            <a:ext cx="12324482" cy="693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58808F4D-1226-8B90-B5B0-39B776BED9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406027"/>
            <a:ext cx="2569029" cy="1774373"/>
          </a:xfrm>
          <a:prstGeom prst="rect">
            <a:avLst/>
          </a:prstGeom>
        </p:spPr>
      </p:pic>
      <p:sp>
        <p:nvSpPr>
          <p:cNvPr id="38" name="Shape 7">
            <a:extLst>
              <a:ext uri="{FF2B5EF4-FFF2-40B4-BE49-F238E27FC236}">
                <a16:creationId xmlns:a16="http://schemas.microsoft.com/office/drawing/2014/main" id="{88961083-CE43-C228-EDAE-43701C73D866}"/>
              </a:ext>
            </a:extLst>
          </p:cNvPr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>
            <a:extLst>
              <a:ext uri="{FF2B5EF4-FFF2-40B4-BE49-F238E27FC236}">
                <a16:creationId xmlns:a16="http://schemas.microsoft.com/office/drawing/2014/main" id="{91F1C4B5-49BF-D69F-96B2-71B0790898E5}"/>
              </a:ext>
            </a:extLst>
          </p:cNvPr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4" name="13 Rectángulo">
            <a:extLst>
              <a:ext uri="{FF2B5EF4-FFF2-40B4-BE49-F238E27FC236}">
                <a16:creationId xmlns:a16="http://schemas.microsoft.com/office/drawing/2014/main" id="{1EDB3062-C054-FBD1-4C24-A64162F47958}"/>
              </a:ext>
            </a:extLst>
          </p:cNvPr>
          <p:cNvSpPr/>
          <p:nvPr/>
        </p:nvSpPr>
        <p:spPr>
          <a:xfrm>
            <a:off x="448408" y="325315"/>
            <a:ext cx="8730761" cy="865403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E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Protocolo Código Fucsia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4C465C1D-8294-E384-4802-230A42F54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4164063"/>
              </p:ext>
            </p:extLst>
          </p:nvPr>
        </p:nvGraphicFramePr>
        <p:xfrm>
          <a:off x="134330" y="1607248"/>
          <a:ext cx="11767860" cy="1207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965">
                  <a:extLst>
                    <a:ext uri="{9D8B030D-6E8A-4147-A177-3AD203B41FA5}">
                      <a16:colId xmlns:a16="http://schemas.microsoft.com/office/drawing/2014/main" val="3275106968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3876490447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2748351713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415875569"/>
                    </a:ext>
                  </a:extLst>
                </a:gridCol>
              </a:tblGrid>
              <a:tr h="120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Categoría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b="1" kern="100" dirty="0">
                          <a:solidFill>
                            <a:schemeClr val="tx1"/>
                          </a:solidFill>
                          <a:effectLst/>
                        </a:rPr>
                        <a:t>Componente del Kit</a:t>
                      </a:r>
                      <a:endParaRPr lang="es-CO" sz="2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Elementos Específicos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Función / Objetivo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90360673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A8AB309-D3C4-B2BC-6728-EDEC477EC3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4952721"/>
              </p:ext>
            </p:extLst>
          </p:nvPr>
        </p:nvGraphicFramePr>
        <p:xfrm>
          <a:off x="254833" y="3008125"/>
          <a:ext cx="11182664" cy="27487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95666">
                  <a:extLst>
                    <a:ext uri="{9D8B030D-6E8A-4147-A177-3AD203B41FA5}">
                      <a16:colId xmlns:a16="http://schemas.microsoft.com/office/drawing/2014/main" val="3507812310"/>
                    </a:ext>
                  </a:extLst>
                </a:gridCol>
                <a:gridCol w="2795666">
                  <a:extLst>
                    <a:ext uri="{9D8B030D-6E8A-4147-A177-3AD203B41FA5}">
                      <a16:colId xmlns:a16="http://schemas.microsoft.com/office/drawing/2014/main" val="754350700"/>
                    </a:ext>
                  </a:extLst>
                </a:gridCol>
                <a:gridCol w="2795666">
                  <a:extLst>
                    <a:ext uri="{9D8B030D-6E8A-4147-A177-3AD203B41FA5}">
                      <a16:colId xmlns:a16="http://schemas.microsoft.com/office/drawing/2014/main" val="773122404"/>
                    </a:ext>
                  </a:extLst>
                </a:gridCol>
                <a:gridCol w="2795666">
                  <a:extLst>
                    <a:ext uri="{9D8B030D-6E8A-4147-A177-3AD203B41FA5}">
                      <a16:colId xmlns:a16="http://schemas.microsoft.com/office/drawing/2014/main" val="4152625575"/>
                    </a:ext>
                  </a:extLst>
                </a:gridCol>
              </a:tblGrid>
              <a:tr h="2748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IV. Profilaxis de Hepatitis B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Vacuna e Inmunoglobulina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Vacuna contra Hepatitis B (inicio de esquema de 3 dosis). Inmunoglobulina G contra Hepatitis B (si no está vacunada o se desconoce estado).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Prevenir la infección por el Virus de Hepatitis B.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9765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472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C725A-EE73-374C-36C6-5A871325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>
            <a:extLst>
              <a:ext uri="{FF2B5EF4-FFF2-40B4-BE49-F238E27FC236}">
                <a16:creationId xmlns:a16="http://schemas.microsoft.com/office/drawing/2014/main" id="{5D523AD4-D324-9E9E-46BA-2CDC0553DE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49901" y="-66281"/>
            <a:ext cx="12324482" cy="693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F092C86F-18D1-54DD-FFBD-7E371162B3B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406027"/>
            <a:ext cx="2569029" cy="1774373"/>
          </a:xfrm>
          <a:prstGeom prst="rect">
            <a:avLst/>
          </a:prstGeom>
        </p:spPr>
      </p:pic>
      <p:sp>
        <p:nvSpPr>
          <p:cNvPr id="38" name="Shape 7">
            <a:extLst>
              <a:ext uri="{FF2B5EF4-FFF2-40B4-BE49-F238E27FC236}">
                <a16:creationId xmlns:a16="http://schemas.microsoft.com/office/drawing/2014/main" id="{E309D109-9687-39C4-5764-CA3104911AA5}"/>
              </a:ext>
            </a:extLst>
          </p:cNvPr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>
            <a:extLst>
              <a:ext uri="{FF2B5EF4-FFF2-40B4-BE49-F238E27FC236}">
                <a16:creationId xmlns:a16="http://schemas.microsoft.com/office/drawing/2014/main" id="{5A4C7059-9083-85BD-3D9C-83C969C8EB02}"/>
              </a:ext>
            </a:extLst>
          </p:cNvPr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4" name="13 Rectángulo">
            <a:extLst>
              <a:ext uri="{FF2B5EF4-FFF2-40B4-BE49-F238E27FC236}">
                <a16:creationId xmlns:a16="http://schemas.microsoft.com/office/drawing/2014/main" id="{BB4E9384-BC14-3895-CD14-E01CF94B5DBD}"/>
              </a:ext>
            </a:extLst>
          </p:cNvPr>
          <p:cNvSpPr/>
          <p:nvPr/>
        </p:nvSpPr>
        <p:spPr>
          <a:xfrm>
            <a:off x="448408" y="325315"/>
            <a:ext cx="8730761" cy="865403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E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Protocolo Código Fucsia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1730781-1553-E9AE-5F6A-2E50421024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6981706"/>
              </p:ext>
            </p:extLst>
          </p:nvPr>
        </p:nvGraphicFramePr>
        <p:xfrm>
          <a:off x="134330" y="1607248"/>
          <a:ext cx="11767860" cy="1207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965">
                  <a:extLst>
                    <a:ext uri="{9D8B030D-6E8A-4147-A177-3AD203B41FA5}">
                      <a16:colId xmlns:a16="http://schemas.microsoft.com/office/drawing/2014/main" val="3275106968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3876490447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2748351713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415875569"/>
                    </a:ext>
                  </a:extLst>
                </a:gridCol>
              </a:tblGrid>
              <a:tr h="120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Categoría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b="1" kern="100" dirty="0">
                          <a:solidFill>
                            <a:schemeClr val="tx1"/>
                          </a:solidFill>
                          <a:effectLst/>
                        </a:rPr>
                        <a:t>Componente del Kit</a:t>
                      </a:r>
                      <a:endParaRPr lang="es-CO" sz="2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Elementos Específicos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Función / Objetivo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90360673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8DB7D9E7-8E9E-84A9-7477-F927E933FB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3042578"/>
              </p:ext>
            </p:extLst>
          </p:nvPr>
        </p:nvGraphicFramePr>
        <p:xfrm>
          <a:off x="448406" y="3332751"/>
          <a:ext cx="10914136" cy="20732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28534">
                  <a:extLst>
                    <a:ext uri="{9D8B030D-6E8A-4147-A177-3AD203B41FA5}">
                      <a16:colId xmlns:a16="http://schemas.microsoft.com/office/drawing/2014/main" val="3507812310"/>
                    </a:ext>
                  </a:extLst>
                </a:gridCol>
                <a:gridCol w="2728534">
                  <a:extLst>
                    <a:ext uri="{9D8B030D-6E8A-4147-A177-3AD203B41FA5}">
                      <a16:colId xmlns:a16="http://schemas.microsoft.com/office/drawing/2014/main" val="754350700"/>
                    </a:ext>
                  </a:extLst>
                </a:gridCol>
                <a:gridCol w="2728534">
                  <a:extLst>
                    <a:ext uri="{9D8B030D-6E8A-4147-A177-3AD203B41FA5}">
                      <a16:colId xmlns:a16="http://schemas.microsoft.com/office/drawing/2014/main" val="773122404"/>
                    </a:ext>
                  </a:extLst>
                </a:gridCol>
                <a:gridCol w="2728534">
                  <a:extLst>
                    <a:ext uri="{9D8B030D-6E8A-4147-A177-3AD203B41FA5}">
                      <a16:colId xmlns:a16="http://schemas.microsoft.com/office/drawing/2014/main" val="4152625575"/>
                    </a:ext>
                  </a:extLst>
                </a:gridCol>
              </a:tblGrid>
              <a:tr h="20732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V. Diagnóstico Urgente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Pruebas de Tamizaje Rápido.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Prueba rápida para VIH (Anticuerpos VIH 1 y 2). Prueba rápida para Hepatitis B (Antígeno de Superficie).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Establecer estado serológico de la víctima al momento de la agresión (línea base).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9765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4406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9E5CE-9A52-C0C7-F3F2-86E0760C2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>
            <a:extLst>
              <a:ext uri="{FF2B5EF4-FFF2-40B4-BE49-F238E27FC236}">
                <a16:creationId xmlns:a16="http://schemas.microsoft.com/office/drawing/2014/main" id="{442F2571-14DF-13E5-C16F-4A0130959AA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49901" y="-66281"/>
            <a:ext cx="12324482" cy="693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5CB0EB3-9D38-ACCF-B3E9-870303D761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406027"/>
            <a:ext cx="2569029" cy="1774373"/>
          </a:xfrm>
          <a:prstGeom prst="rect">
            <a:avLst/>
          </a:prstGeom>
        </p:spPr>
      </p:pic>
      <p:sp>
        <p:nvSpPr>
          <p:cNvPr id="38" name="Shape 7">
            <a:extLst>
              <a:ext uri="{FF2B5EF4-FFF2-40B4-BE49-F238E27FC236}">
                <a16:creationId xmlns:a16="http://schemas.microsoft.com/office/drawing/2014/main" id="{2C0C4BED-2902-1D32-19E1-E39AB038A1D2}"/>
              </a:ext>
            </a:extLst>
          </p:cNvPr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>
            <a:extLst>
              <a:ext uri="{FF2B5EF4-FFF2-40B4-BE49-F238E27FC236}">
                <a16:creationId xmlns:a16="http://schemas.microsoft.com/office/drawing/2014/main" id="{CAA694B3-84F6-73D1-7D4A-C8B3DE102206}"/>
              </a:ext>
            </a:extLst>
          </p:cNvPr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4" name="13 Rectángulo">
            <a:extLst>
              <a:ext uri="{FF2B5EF4-FFF2-40B4-BE49-F238E27FC236}">
                <a16:creationId xmlns:a16="http://schemas.microsoft.com/office/drawing/2014/main" id="{0526D5A7-90EF-AD94-03BE-1EF1B3ACBB64}"/>
              </a:ext>
            </a:extLst>
          </p:cNvPr>
          <p:cNvSpPr/>
          <p:nvPr/>
        </p:nvSpPr>
        <p:spPr>
          <a:xfrm>
            <a:off x="448408" y="325315"/>
            <a:ext cx="8730761" cy="865403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E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Protocolo  Código Fucsia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2FB0414-D85B-F178-6CE4-C329FF16C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6788288"/>
              </p:ext>
            </p:extLst>
          </p:nvPr>
        </p:nvGraphicFramePr>
        <p:xfrm>
          <a:off x="134330" y="1607248"/>
          <a:ext cx="11767860" cy="1207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965">
                  <a:extLst>
                    <a:ext uri="{9D8B030D-6E8A-4147-A177-3AD203B41FA5}">
                      <a16:colId xmlns:a16="http://schemas.microsoft.com/office/drawing/2014/main" val="3275106968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3876490447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2748351713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415875569"/>
                    </a:ext>
                  </a:extLst>
                </a:gridCol>
              </a:tblGrid>
              <a:tr h="120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Categoría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b="1" kern="100" dirty="0">
                          <a:solidFill>
                            <a:schemeClr val="tx1"/>
                          </a:solidFill>
                          <a:effectLst/>
                        </a:rPr>
                        <a:t>Componente del Kit</a:t>
                      </a:r>
                      <a:endParaRPr lang="es-CO" sz="2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Elementos Específicos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Función / Objetivo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90360673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C0663E9A-E1D0-884D-286C-20E035106D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11815"/>
              </p:ext>
            </p:extLst>
          </p:nvPr>
        </p:nvGraphicFramePr>
        <p:xfrm>
          <a:off x="284813" y="3332751"/>
          <a:ext cx="11077728" cy="21099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69432">
                  <a:extLst>
                    <a:ext uri="{9D8B030D-6E8A-4147-A177-3AD203B41FA5}">
                      <a16:colId xmlns:a16="http://schemas.microsoft.com/office/drawing/2014/main" val="3507812310"/>
                    </a:ext>
                  </a:extLst>
                </a:gridCol>
                <a:gridCol w="2769432">
                  <a:extLst>
                    <a:ext uri="{9D8B030D-6E8A-4147-A177-3AD203B41FA5}">
                      <a16:colId xmlns:a16="http://schemas.microsoft.com/office/drawing/2014/main" val="754350700"/>
                    </a:ext>
                  </a:extLst>
                </a:gridCol>
                <a:gridCol w="2769432">
                  <a:extLst>
                    <a:ext uri="{9D8B030D-6E8A-4147-A177-3AD203B41FA5}">
                      <a16:colId xmlns:a16="http://schemas.microsoft.com/office/drawing/2014/main" val="773122404"/>
                    </a:ext>
                  </a:extLst>
                </a:gridCol>
                <a:gridCol w="2769432">
                  <a:extLst>
                    <a:ext uri="{9D8B030D-6E8A-4147-A177-3AD203B41FA5}">
                      <a16:colId xmlns:a16="http://schemas.microsoft.com/office/drawing/2014/main" val="4152625575"/>
                    </a:ext>
                  </a:extLst>
                </a:gridCol>
              </a:tblGrid>
              <a:tr h="21099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VI. Exámenes Complementarios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Toma de Muestras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Prueba de embarazo (mujeres). VDRL/RPR (Sífilis). Cultivos o frotis (Gonorrea/Clamidia/Tricomonas).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Confirmar o descartar condiciones preexistentes y nuevas infecciones.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9765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43651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FC0251-DF76-3766-DBD0-D35C2607B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>
            <a:extLst>
              <a:ext uri="{FF2B5EF4-FFF2-40B4-BE49-F238E27FC236}">
                <a16:creationId xmlns:a16="http://schemas.microsoft.com/office/drawing/2014/main" id="{F8F37120-5E56-CCF2-46B4-4B2B6B34A8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49901" y="-66281"/>
            <a:ext cx="12324482" cy="693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0E50A545-D9C8-9457-E435-0CCF459A39F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406027"/>
            <a:ext cx="2569029" cy="1774373"/>
          </a:xfrm>
          <a:prstGeom prst="rect">
            <a:avLst/>
          </a:prstGeom>
        </p:spPr>
      </p:pic>
      <p:sp>
        <p:nvSpPr>
          <p:cNvPr id="38" name="Shape 7">
            <a:extLst>
              <a:ext uri="{FF2B5EF4-FFF2-40B4-BE49-F238E27FC236}">
                <a16:creationId xmlns:a16="http://schemas.microsoft.com/office/drawing/2014/main" id="{CD03D479-1673-F09B-F72A-68895602928A}"/>
              </a:ext>
            </a:extLst>
          </p:cNvPr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>
            <a:extLst>
              <a:ext uri="{FF2B5EF4-FFF2-40B4-BE49-F238E27FC236}">
                <a16:creationId xmlns:a16="http://schemas.microsoft.com/office/drawing/2014/main" id="{B83373D0-93A6-3394-D3FE-F8E333D075DF}"/>
              </a:ext>
            </a:extLst>
          </p:cNvPr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4" name="13 Rectángulo">
            <a:extLst>
              <a:ext uri="{FF2B5EF4-FFF2-40B4-BE49-F238E27FC236}">
                <a16:creationId xmlns:a16="http://schemas.microsoft.com/office/drawing/2014/main" id="{B5CB9F57-2602-177F-A5DD-117C7CBF1E2A}"/>
              </a:ext>
            </a:extLst>
          </p:cNvPr>
          <p:cNvSpPr/>
          <p:nvPr/>
        </p:nvSpPr>
        <p:spPr>
          <a:xfrm>
            <a:off x="448408" y="325315"/>
            <a:ext cx="8730761" cy="865403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E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Protocolo Código Fucsia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DF146FB5-AD0D-F459-1782-EEEC38A65D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878016"/>
              </p:ext>
            </p:extLst>
          </p:nvPr>
        </p:nvGraphicFramePr>
        <p:xfrm>
          <a:off x="134330" y="1607248"/>
          <a:ext cx="11767860" cy="1207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965">
                  <a:extLst>
                    <a:ext uri="{9D8B030D-6E8A-4147-A177-3AD203B41FA5}">
                      <a16:colId xmlns:a16="http://schemas.microsoft.com/office/drawing/2014/main" val="3275106968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3876490447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2748351713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415875569"/>
                    </a:ext>
                  </a:extLst>
                </a:gridCol>
              </a:tblGrid>
              <a:tr h="120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Categoría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b="1" kern="100" dirty="0">
                          <a:solidFill>
                            <a:schemeClr val="tx1"/>
                          </a:solidFill>
                          <a:effectLst/>
                        </a:rPr>
                        <a:t>Componente del Kit</a:t>
                      </a:r>
                      <a:endParaRPr lang="es-CO" sz="2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Elementos Específicos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Función / Objetivo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90360673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415C6F1C-6319-9229-3ADA-F085896CEE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039479"/>
              </p:ext>
            </p:extLst>
          </p:nvPr>
        </p:nvGraphicFramePr>
        <p:xfrm>
          <a:off x="284813" y="3332751"/>
          <a:ext cx="11137692" cy="210997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84423">
                  <a:extLst>
                    <a:ext uri="{9D8B030D-6E8A-4147-A177-3AD203B41FA5}">
                      <a16:colId xmlns:a16="http://schemas.microsoft.com/office/drawing/2014/main" val="3507812310"/>
                    </a:ext>
                  </a:extLst>
                </a:gridCol>
                <a:gridCol w="2784423">
                  <a:extLst>
                    <a:ext uri="{9D8B030D-6E8A-4147-A177-3AD203B41FA5}">
                      <a16:colId xmlns:a16="http://schemas.microsoft.com/office/drawing/2014/main" val="754350700"/>
                    </a:ext>
                  </a:extLst>
                </a:gridCol>
                <a:gridCol w="2784423">
                  <a:extLst>
                    <a:ext uri="{9D8B030D-6E8A-4147-A177-3AD203B41FA5}">
                      <a16:colId xmlns:a16="http://schemas.microsoft.com/office/drawing/2014/main" val="773122404"/>
                    </a:ext>
                  </a:extLst>
                </a:gridCol>
                <a:gridCol w="2784423">
                  <a:extLst>
                    <a:ext uri="{9D8B030D-6E8A-4147-A177-3AD203B41FA5}">
                      <a16:colId xmlns:a16="http://schemas.microsoft.com/office/drawing/2014/main" val="4152625575"/>
                    </a:ext>
                  </a:extLst>
                </a:gridCol>
              </a:tblGrid>
              <a:tr h="21099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VII. Evidencia Forense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Kit de Cadena de Custodia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Hisopos estériles, sobres de papel, etiquetas, hoja de registro de cadena de custodia, recipientes estériles.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Recolección y preservación de muestras biológicas para el proceso judicial (ADN, semen, etc.).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9765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81152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E719ED-19F6-FBEA-8C96-89EA27525C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>
            <a:extLst>
              <a:ext uri="{FF2B5EF4-FFF2-40B4-BE49-F238E27FC236}">
                <a16:creationId xmlns:a16="http://schemas.microsoft.com/office/drawing/2014/main" id="{14CBD5DB-6572-F541-BED8-E47EBEE24B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49901" y="-66281"/>
            <a:ext cx="12324482" cy="6932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15C1D7F5-DEBF-E3FD-9098-B903C6ED1C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406027"/>
            <a:ext cx="2569029" cy="1774373"/>
          </a:xfrm>
          <a:prstGeom prst="rect">
            <a:avLst/>
          </a:prstGeom>
        </p:spPr>
      </p:pic>
      <p:sp>
        <p:nvSpPr>
          <p:cNvPr id="38" name="Shape 7">
            <a:extLst>
              <a:ext uri="{FF2B5EF4-FFF2-40B4-BE49-F238E27FC236}">
                <a16:creationId xmlns:a16="http://schemas.microsoft.com/office/drawing/2014/main" id="{67EA0CB8-F496-7E61-5BD0-E10AA633C796}"/>
              </a:ext>
            </a:extLst>
          </p:cNvPr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>
            <a:extLst>
              <a:ext uri="{FF2B5EF4-FFF2-40B4-BE49-F238E27FC236}">
                <a16:creationId xmlns:a16="http://schemas.microsoft.com/office/drawing/2014/main" id="{D963C961-8BC7-051F-A68B-45CF998D3605}"/>
              </a:ext>
            </a:extLst>
          </p:cNvPr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4" name="13 Rectángulo">
            <a:extLst>
              <a:ext uri="{FF2B5EF4-FFF2-40B4-BE49-F238E27FC236}">
                <a16:creationId xmlns:a16="http://schemas.microsoft.com/office/drawing/2014/main" id="{F43C05D4-06E6-12E8-DC7A-2ADCAABB693F}"/>
              </a:ext>
            </a:extLst>
          </p:cNvPr>
          <p:cNvSpPr/>
          <p:nvPr/>
        </p:nvSpPr>
        <p:spPr>
          <a:xfrm>
            <a:off x="448408" y="325315"/>
            <a:ext cx="8730761" cy="865403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ES" sz="3200" b="1" i="1" dirty="0">
                <a:latin typeface="Arial" panose="020B0604020202020204" pitchFamily="34" charset="0"/>
                <a:cs typeface="Arial" panose="020B0604020202020204" pitchFamily="34" charset="0"/>
              </a:rPr>
              <a:t>Protocolo Código Fucsia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341E6DB7-630C-A70E-0A41-6E1CB0F73B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1879337"/>
              </p:ext>
            </p:extLst>
          </p:nvPr>
        </p:nvGraphicFramePr>
        <p:xfrm>
          <a:off x="134330" y="1607248"/>
          <a:ext cx="11767860" cy="120751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1965">
                  <a:extLst>
                    <a:ext uri="{9D8B030D-6E8A-4147-A177-3AD203B41FA5}">
                      <a16:colId xmlns:a16="http://schemas.microsoft.com/office/drawing/2014/main" val="3275106968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3876490447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2748351713"/>
                    </a:ext>
                  </a:extLst>
                </a:gridCol>
                <a:gridCol w="2941965">
                  <a:extLst>
                    <a:ext uri="{9D8B030D-6E8A-4147-A177-3AD203B41FA5}">
                      <a16:colId xmlns:a16="http://schemas.microsoft.com/office/drawing/2014/main" val="415875569"/>
                    </a:ext>
                  </a:extLst>
                </a:gridCol>
              </a:tblGrid>
              <a:tr h="12075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Categoría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b="1" kern="100" dirty="0">
                          <a:solidFill>
                            <a:schemeClr val="tx1"/>
                          </a:solidFill>
                          <a:effectLst/>
                        </a:rPr>
                        <a:t>Componente del Kit</a:t>
                      </a:r>
                      <a:endParaRPr lang="es-CO" sz="2400" b="1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Elementos Específicos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O" sz="2400" kern="100" dirty="0">
                          <a:solidFill>
                            <a:schemeClr val="tx1"/>
                          </a:solidFill>
                          <a:effectLst/>
                        </a:rPr>
                        <a:t>Función / Objetivo</a:t>
                      </a:r>
                      <a:endParaRPr lang="es-CO" sz="2400" kern="10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290360673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0BF88680-447D-ACED-3465-79B8CDDC3A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37211"/>
              </p:ext>
            </p:extLst>
          </p:nvPr>
        </p:nvGraphicFramePr>
        <p:xfrm>
          <a:off x="134329" y="3008125"/>
          <a:ext cx="11587980" cy="27743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96995">
                  <a:extLst>
                    <a:ext uri="{9D8B030D-6E8A-4147-A177-3AD203B41FA5}">
                      <a16:colId xmlns:a16="http://schemas.microsoft.com/office/drawing/2014/main" val="3507812310"/>
                    </a:ext>
                  </a:extLst>
                </a:gridCol>
                <a:gridCol w="2896995">
                  <a:extLst>
                    <a:ext uri="{9D8B030D-6E8A-4147-A177-3AD203B41FA5}">
                      <a16:colId xmlns:a16="http://schemas.microsoft.com/office/drawing/2014/main" val="754350700"/>
                    </a:ext>
                  </a:extLst>
                </a:gridCol>
                <a:gridCol w="2896995">
                  <a:extLst>
                    <a:ext uri="{9D8B030D-6E8A-4147-A177-3AD203B41FA5}">
                      <a16:colId xmlns:a16="http://schemas.microsoft.com/office/drawing/2014/main" val="773122404"/>
                    </a:ext>
                  </a:extLst>
                </a:gridCol>
                <a:gridCol w="2896995">
                  <a:extLst>
                    <a:ext uri="{9D8B030D-6E8A-4147-A177-3AD203B41FA5}">
                      <a16:colId xmlns:a16="http://schemas.microsoft.com/office/drawing/2014/main" val="4152625575"/>
                    </a:ext>
                  </a:extLst>
                </a:gridCol>
              </a:tblGrid>
              <a:tr h="27487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VIII. Documentación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Formatos Obligatorios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CO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Consentimiento Informado, Historia Clínica de Urgencias, Certificado Médico-Legal, Registro Individual de Prestación de Servicios (RIPS).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s-ES" sz="2000" dirty="0">
                          <a:solidFill>
                            <a:schemeClr val="tx1"/>
                          </a:solidFill>
                          <a:effectLst/>
                          <a:latin typeface="Cambria" panose="02040503050406030204" pitchFamily="18" charset="0"/>
                          <a:ea typeface="MS Mincho" panose="02020609040205080304" pitchFamily="49" charset="-128"/>
                          <a:cs typeface="Times New Roman" panose="02020603050405020304" pitchFamily="18" charset="0"/>
                        </a:rPr>
                        <a:t>Cumplir con los requisitos legales y garantizar la trazabilidad de la atención y la evidencia.</a:t>
                      </a:r>
                      <a:endParaRPr lang="es-CO" sz="2000" dirty="0">
                        <a:solidFill>
                          <a:schemeClr val="tx1"/>
                        </a:solidFill>
                        <a:effectLst/>
                        <a:latin typeface="Cambria" panose="02040503050406030204" pitchFamily="18" charset="0"/>
                        <a:ea typeface="MS Mincho" panose="02020609040205080304" pitchFamily="49" charset="-128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97655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08431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BCE19-AEF7-3559-369C-7B49981EE1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>
            <a:extLst>
              <a:ext uri="{FF2B5EF4-FFF2-40B4-BE49-F238E27FC236}">
                <a16:creationId xmlns:a16="http://schemas.microsoft.com/office/drawing/2014/main" id="{09BF434B-4B4F-9A6F-E15A-A13A285A8CD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7421" y="824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E75F06F-690D-ECE0-16A8-796CDEA347B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406027"/>
            <a:ext cx="2569029" cy="1774373"/>
          </a:xfrm>
          <a:prstGeom prst="rect">
            <a:avLst/>
          </a:prstGeom>
        </p:spPr>
      </p:pic>
      <p:sp>
        <p:nvSpPr>
          <p:cNvPr id="38" name="Shape 7">
            <a:extLst>
              <a:ext uri="{FF2B5EF4-FFF2-40B4-BE49-F238E27FC236}">
                <a16:creationId xmlns:a16="http://schemas.microsoft.com/office/drawing/2014/main" id="{11C50F38-777E-6737-BB27-C069C0231BE3}"/>
              </a:ext>
            </a:extLst>
          </p:cNvPr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>
            <a:extLst>
              <a:ext uri="{FF2B5EF4-FFF2-40B4-BE49-F238E27FC236}">
                <a16:creationId xmlns:a16="http://schemas.microsoft.com/office/drawing/2014/main" id="{C4DA3384-DD6E-F80F-AFC1-A4F687AC1E32}"/>
              </a:ext>
            </a:extLst>
          </p:cNvPr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4" name="13 Rectángulo">
            <a:extLst>
              <a:ext uri="{FF2B5EF4-FFF2-40B4-BE49-F238E27FC236}">
                <a16:creationId xmlns:a16="http://schemas.microsoft.com/office/drawing/2014/main" id="{938CF145-4D55-5191-13F9-0CD184F2641E}"/>
              </a:ext>
            </a:extLst>
          </p:cNvPr>
          <p:cNvSpPr/>
          <p:nvPr/>
        </p:nvSpPr>
        <p:spPr>
          <a:xfrm>
            <a:off x="448408" y="325315"/>
            <a:ext cx="8730761" cy="865403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ES" sz="3200" b="1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Protocolo Código Fucsia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9CF0082A-616A-5118-E712-EB7E59019C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9846268"/>
              </p:ext>
            </p:extLst>
          </p:nvPr>
        </p:nvGraphicFramePr>
        <p:xfrm>
          <a:off x="17420" y="1190719"/>
          <a:ext cx="9838758" cy="518370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81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75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936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6693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4015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 dirty="0">
                          <a:effectLst/>
                        </a:rPr>
                        <a:t>Categoría</a:t>
                      </a:r>
                      <a:endParaRPr lang="es-CO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 dirty="0">
                          <a:effectLst/>
                        </a:rPr>
                        <a:t>Componente del Kit</a:t>
                      </a:r>
                      <a:endParaRPr lang="es-CO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 dirty="0">
                          <a:effectLst/>
                        </a:rPr>
                        <a:t>Elementos Específicos/Ejemplo</a:t>
                      </a:r>
                      <a:endParaRPr lang="es-CO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800" u="none" strike="noStrike" dirty="0">
                          <a:effectLst/>
                        </a:rPr>
                        <a:t>Función/Objetivo</a:t>
                      </a:r>
                      <a:endParaRPr lang="es-CO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2197"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I. Profilaxis del Embarazo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Anticoncepción de Emergencia (AE)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800" u="none" strike="noStrike" dirty="0">
                          <a:effectLst/>
                        </a:rPr>
                        <a:t>Levonorgestrel (dosis única o esquema de dos dosis)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800" u="none" strike="noStrike" dirty="0">
                          <a:effectLst/>
                        </a:rPr>
                        <a:t>Prevenir el embarazo no deseado. Debe administrarse idealmente antes de 72 horas (máximo 120 horas).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4395">
                <a:tc>
                  <a:txBody>
                    <a:bodyPr/>
                    <a:lstStyle/>
                    <a:p>
                      <a:pPr algn="l" fontAlgn="t"/>
                      <a:r>
                        <a:rPr lang="it-IT" sz="800" u="none" strike="noStrike" dirty="0">
                          <a:effectLst/>
                        </a:rPr>
                        <a:t>II. Profilaxis del VIH (PEP)</a:t>
                      </a:r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Antirretrovirales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800" u="none" strike="noStrike" dirty="0">
                          <a:effectLst/>
                        </a:rPr>
                        <a:t>Combinación de dos o tres fármacos (Ej: Zidovudina/Lamivudina, más Lopinavir/Ritonavir)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800" u="none" strike="noStrike" dirty="0">
                          <a:effectLst/>
                        </a:rPr>
                        <a:t>Prevenir la infección por VIH. El esquema es de 28 días (4 semanas) y debe iniciarse antes de 72 horas.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197"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III. Profilaxis de ITS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Antibióticos de Amplio Espectro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Ceftriaxona, Azitromicina (o Doxiciclina), Metronidazol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Prevenir Sífilis, Gonorrea, Clamidia, Tricomoniasis.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8036"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IV. Profilaxis de Hepatitis B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Vacuna e Inmunoglobulina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Vacuna contra Hepatitis B (inicio de esquema de 3 dosis). Inmunoglobulina G contra Hepatitis B (si no está vacunada o se desconoce estado).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800" u="none" strike="noStrike" dirty="0">
                          <a:effectLst/>
                        </a:rPr>
                        <a:t>Prevenir la infección por el Virus de Hepatitis B.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4395"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V. Diagnóstico Urgente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Pruebas de Tamizaje Rápido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800" u="none" strike="noStrike" dirty="0">
                          <a:effectLst/>
                        </a:rPr>
                        <a:t>Prueba rápida para VIH (Anticuerpos VIH 1 y 2). Prueba rápida para Hepatitis B (Antígeno de Superficie).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800" u="none" strike="noStrike" dirty="0">
                          <a:effectLst/>
                        </a:rPr>
                        <a:t>Establecer estado serológico de la víctima al momento de la agresión (línea base).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24395"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VI. Exámenes Complementarios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Toma de Muestras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Prueba de Embarazo (mujeres). VDRL/RPR (Sífilis). Cultivos o frotis (Gonorrea/Clamidia/Tricomonas).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800" u="none" strike="noStrike" dirty="0">
                          <a:effectLst/>
                        </a:rPr>
                        <a:t>Confirmar o descartar condiciones preexistentes y nuevas infecciones.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4395"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VII. Evidencia Forense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800" u="none" strike="noStrike" dirty="0">
                          <a:effectLst/>
                        </a:rPr>
                        <a:t>Kit de Cadena de Custodia**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Hisopos estériles, sobres de papel, etiquetas, hoja de registro de cadena de custodia, recipientes estériles.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800" u="none" strike="noStrike" dirty="0">
                          <a:effectLst/>
                        </a:rPr>
                        <a:t>Recolección y preservación de muestras biológicas para el proceso judicial (ADN, semen, etc.).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789676"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VIII. Documentación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Formatos Obligatorios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CO" sz="800" u="none" strike="noStrike" dirty="0">
                          <a:effectLst/>
                        </a:rPr>
                        <a:t>Consentimiento Informado, Historia Clínica de Urgencias, Certificado Médico-Legal, Registro Individual de Prestación de Servicios (RIPS).</a:t>
                      </a:r>
                      <a:endParaRPr lang="es-CO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s-MX" sz="800" u="none" strike="noStrike" dirty="0">
                          <a:effectLst/>
                        </a:rPr>
                        <a:t>Cumplir con los requisitos legales y garantizar la trazabilidad de la atención y la evidencia.</a:t>
                      </a:r>
                      <a:endParaRPr lang="es-MX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708" marR="7708" marT="7708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2054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7421" y="824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406027"/>
            <a:ext cx="2569029" cy="1774373"/>
          </a:xfrm>
          <a:prstGeom prst="rect">
            <a:avLst/>
          </a:prstGeom>
        </p:spPr>
      </p:pic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4" name="13 Rectángulo"/>
          <p:cNvSpPr/>
          <p:nvPr/>
        </p:nvSpPr>
        <p:spPr>
          <a:xfrm>
            <a:off x="1040524" y="2133600"/>
            <a:ext cx="10280937" cy="1850288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CO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RUTA DE ATENCIÓN INTEGRAL ANTE LA  VIOLENCIA SEXUAL</a:t>
            </a:r>
            <a:endParaRPr lang="es-CO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s-ES" sz="32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3"/>
          <p:cNvSpPr/>
          <p:nvPr/>
        </p:nvSpPr>
        <p:spPr>
          <a:xfrm>
            <a:off x="1203159" y="4820592"/>
            <a:ext cx="9657346" cy="68961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Marco regulatorio que define la ruta integral de atención especializada para víctimas de violencia sexual en el sistema de salud colombiano.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0" y="-59055"/>
            <a:ext cx="12296775" cy="6917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165397"/>
            <a:ext cx="2569029" cy="1774373"/>
          </a:xfrm>
          <a:prstGeom prst="rect">
            <a:avLst/>
          </a:prstGeom>
        </p:spPr>
      </p:pic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1650"/>
            <a:ext cx="7268705" cy="113449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0" y="502285"/>
            <a:ext cx="8544560" cy="10839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Objetivo de la ruta de atención integral ante  las violencias sexual</a:t>
            </a:r>
            <a:r>
              <a:rPr lang="es-CO" altLang="es-ES" sz="2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es</a:t>
            </a:r>
          </a:p>
        </p:txBody>
      </p:sp>
      <p:sp>
        <p:nvSpPr>
          <p:cNvPr id="10" name="Text 2"/>
          <p:cNvSpPr/>
          <p:nvPr/>
        </p:nvSpPr>
        <p:spPr>
          <a:xfrm>
            <a:off x="850232" y="2128193"/>
            <a:ext cx="10862405" cy="21774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Brindar a los equipos de salud una herramienta metodológica y conceptual con los criterios básicos e indispensables para el abordaje integral de las víctimas de violencia sexual.</a:t>
            </a:r>
            <a:endParaRPr lang="en-US" sz="2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Text 3"/>
          <p:cNvSpPr/>
          <p:nvPr/>
        </p:nvSpPr>
        <p:spPr>
          <a:xfrm>
            <a:off x="850232" y="4509681"/>
            <a:ext cx="10862405" cy="181451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4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Garantiza una atención con calidad técnica y humana, enfocada en el restablecimiento efectivo de los derechos fundamentales de las víctimas.</a:t>
            </a:r>
            <a:endParaRPr lang="en-US" sz="24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3893" y="-163057"/>
            <a:ext cx="2569029" cy="1774373"/>
          </a:xfrm>
          <a:prstGeom prst="rect">
            <a:avLst/>
          </a:prstGeom>
        </p:spPr>
      </p:pic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51650"/>
            <a:ext cx="7268705" cy="1134498"/>
          </a:xfrm>
          <a:prstGeom prst="rect">
            <a:avLst/>
          </a:prstGeom>
        </p:spPr>
      </p:pic>
      <p:sp>
        <p:nvSpPr>
          <p:cNvPr id="9" name="CuadroTexto 8"/>
          <p:cNvSpPr txBox="1"/>
          <p:nvPr/>
        </p:nvSpPr>
        <p:spPr>
          <a:xfrm>
            <a:off x="496106" y="603400"/>
            <a:ext cx="6470754" cy="891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Alcance de la ruta de atención integral ante  las violencias</a:t>
            </a:r>
            <a:r>
              <a:rPr lang="es-ES" sz="2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 sexuales</a:t>
            </a:r>
          </a:p>
        </p:txBody>
      </p:sp>
      <p:sp>
        <p:nvSpPr>
          <p:cNvPr id="12" name="Shape 1"/>
          <p:cNvSpPr/>
          <p:nvPr/>
        </p:nvSpPr>
        <p:spPr>
          <a:xfrm>
            <a:off x="385008" y="2801243"/>
            <a:ext cx="5582653" cy="2633246"/>
          </a:xfrm>
          <a:prstGeom prst="roundRect">
            <a:avLst>
              <a:gd name="adj" fmla="val 1674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Text 2"/>
          <p:cNvSpPr/>
          <p:nvPr/>
        </p:nvSpPr>
        <p:spPr>
          <a:xfrm>
            <a:off x="385008" y="1842724"/>
            <a:ext cx="5685353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Sistema General de Seguridad Social </a:t>
            </a:r>
          </a:p>
          <a:p>
            <a:pPr marL="0" indent="0" algn="ctr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en Salud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 3"/>
          <p:cNvSpPr/>
          <p:nvPr/>
        </p:nvSpPr>
        <p:spPr>
          <a:xfrm>
            <a:off x="385007" y="2719431"/>
            <a:ext cx="5083123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Contiene procesos y procedimientos contemplados en la normativa vigente para todos los actores del SGSSS a nivel nacional.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Shape 4"/>
          <p:cNvSpPr/>
          <p:nvPr/>
        </p:nvSpPr>
        <p:spPr>
          <a:xfrm>
            <a:off x="6634758" y="2801243"/>
            <a:ext cx="5108063" cy="2633246"/>
          </a:xfrm>
          <a:prstGeom prst="roundRect">
            <a:avLst>
              <a:gd name="adj" fmla="val 1674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6" name="Text 5"/>
          <p:cNvSpPr/>
          <p:nvPr/>
        </p:nvSpPr>
        <p:spPr>
          <a:xfrm>
            <a:off x="6783250" y="1841431"/>
            <a:ext cx="422850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Prestadores de Servicios de Salud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6"/>
          <p:cNvSpPr/>
          <p:nvPr/>
        </p:nvSpPr>
        <p:spPr>
          <a:xfrm>
            <a:off x="6811186" y="2533560"/>
            <a:ext cx="4576449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Aplicación obligatoria en todas las instituciones prestadoras de servicios de salud del país, públicas y privadas.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 1"/>
          <p:cNvSpPr/>
          <p:nvPr/>
        </p:nvSpPr>
        <p:spPr>
          <a:xfrm>
            <a:off x="280738" y="4450660"/>
            <a:ext cx="2835235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Servicios de Urgencias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 2"/>
          <p:cNvSpPr/>
          <p:nvPr/>
        </p:nvSpPr>
        <p:spPr>
          <a:xfrm>
            <a:off x="280738" y="4941078"/>
            <a:ext cx="5205305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Implementación prioritaria en servicios de urgencias como primera línea de atención a víctimas de violencia sexual.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Text 3"/>
          <p:cNvSpPr/>
          <p:nvPr/>
        </p:nvSpPr>
        <p:spPr>
          <a:xfrm>
            <a:off x="6768840" y="4376843"/>
            <a:ext cx="1963158" cy="35433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Profesionales Capacitados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4"/>
          <p:cNvSpPr/>
          <p:nvPr/>
        </p:nvSpPr>
        <p:spPr>
          <a:xfrm>
            <a:off x="6768840" y="4867262"/>
            <a:ext cx="3934348" cy="72580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Utilización por profesionales de la salud debidamente entrenados en el manejo especializado de víctimas.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7360" y="16034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  <p:sp>
        <p:nvSpPr>
          <p:cNvPr id="41" name="Subtítulo 2"/>
          <p:cNvSpPr txBox="1"/>
          <p:nvPr/>
        </p:nvSpPr>
        <p:spPr>
          <a:xfrm>
            <a:off x="9146503" y="844899"/>
            <a:ext cx="3187654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$ 3.822.889.000</a:t>
            </a:r>
            <a:endParaRPr lang="es-CO" sz="24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79605" y="429281"/>
            <a:ext cx="4605035" cy="1001932"/>
          </a:xfrm>
          <a:prstGeom prst="rect">
            <a:avLst/>
          </a:prstGeom>
          <a:noFill/>
        </p:spPr>
      </p:pic>
      <p:sp>
        <p:nvSpPr>
          <p:cNvPr id="44" name="Subtítulo 2"/>
          <p:cNvSpPr txBox="1"/>
          <p:nvPr/>
        </p:nvSpPr>
        <p:spPr>
          <a:xfrm>
            <a:off x="7810291" y="680019"/>
            <a:ext cx="4405771" cy="695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Atención  </a:t>
            </a:r>
            <a:r>
              <a:rPr lang="es-CO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intersectorial</a:t>
            </a:r>
          </a:p>
        </p:txBody>
      </p:sp>
      <p:sp>
        <p:nvSpPr>
          <p:cNvPr id="48" name="Text 1"/>
          <p:cNvSpPr/>
          <p:nvPr/>
        </p:nvSpPr>
        <p:spPr>
          <a:xfrm>
            <a:off x="2207379" y="1845372"/>
            <a:ext cx="2607469" cy="32587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Protección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 2"/>
          <p:cNvSpPr/>
          <p:nvPr/>
        </p:nvSpPr>
        <p:spPr>
          <a:xfrm>
            <a:off x="2207379" y="2296381"/>
            <a:ext cx="6432233" cy="66746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Coordinación con entidades de protección social y derechos humanos.</a:t>
            </a:r>
            <a:endParaRPr lang="en-US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2" name="Text 3"/>
          <p:cNvSpPr/>
          <p:nvPr/>
        </p:nvSpPr>
        <p:spPr>
          <a:xfrm>
            <a:off x="2207379" y="3541460"/>
            <a:ext cx="2607469" cy="32587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Sistema de Justicia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3" name="Text 4"/>
          <p:cNvSpPr/>
          <p:nvPr/>
        </p:nvSpPr>
        <p:spPr>
          <a:xfrm>
            <a:off x="2207379" y="3944343"/>
            <a:ext cx="6432233" cy="66746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>
              <a:lnSpc>
                <a:spcPts val="2600"/>
              </a:lnSpc>
            </a:pPr>
            <a:r>
              <a:rPr lang="en-US" sz="18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Articulación con el sistema judicial para garantizar acceso a la justicia.</a:t>
            </a:r>
            <a:endParaRPr lang="en-US" sz="1800" dirty="0"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indent="0" algn="l">
              <a:lnSpc>
                <a:spcPts val="2600"/>
              </a:lnSpc>
              <a:buNone/>
            </a:pP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5" name="Text 5"/>
          <p:cNvSpPr/>
          <p:nvPr/>
        </p:nvSpPr>
        <p:spPr>
          <a:xfrm>
            <a:off x="2207379" y="5189422"/>
            <a:ext cx="2607469" cy="32587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Educación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6" name="Text 6"/>
          <p:cNvSpPr/>
          <p:nvPr/>
        </p:nvSpPr>
        <p:spPr>
          <a:xfrm>
            <a:off x="2207379" y="5640431"/>
            <a:ext cx="6432233" cy="66746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8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Información pertinente sobre procesos de atención integral intersectorial.</a:t>
            </a:r>
            <a:endParaRPr lang="en-US" sz="1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1506" y="1604513"/>
            <a:ext cx="1059728" cy="470338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7360" y="1602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  <p:sp>
        <p:nvSpPr>
          <p:cNvPr id="41" name="Subtítulo 2"/>
          <p:cNvSpPr txBox="1"/>
          <p:nvPr/>
        </p:nvSpPr>
        <p:spPr>
          <a:xfrm>
            <a:off x="9146503" y="844899"/>
            <a:ext cx="3187654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$ 3.822.889.000</a:t>
            </a:r>
            <a:endParaRPr lang="es-CO" sz="24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79605" y="429281"/>
            <a:ext cx="4605035" cy="1001932"/>
          </a:xfrm>
          <a:prstGeom prst="rect">
            <a:avLst/>
          </a:prstGeom>
          <a:noFill/>
        </p:spPr>
      </p:pic>
      <p:sp>
        <p:nvSpPr>
          <p:cNvPr id="44" name="Subtítulo 2"/>
          <p:cNvSpPr txBox="1"/>
          <p:nvPr/>
        </p:nvSpPr>
        <p:spPr>
          <a:xfrm>
            <a:off x="7810291" y="680019"/>
            <a:ext cx="4405771" cy="695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Finalidad del modelo</a:t>
            </a:r>
            <a:endParaRPr lang="es-CO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5" name="Text 2"/>
          <p:cNvSpPr/>
          <p:nvPr/>
        </p:nvSpPr>
        <p:spPr>
          <a:xfrm>
            <a:off x="918715" y="2986387"/>
            <a:ext cx="9860921" cy="181451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Brindar una respuesta eficaz y humana que se constituya en el elemento fundamental para minimizar riesgos asociados a la situación de violencia.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3"/>
          <p:cNvSpPr/>
          <p:nvPr/>
        </p:nvSpPr>
        <p:spPr>
          <a:xfrm>
            <a:off x="935416" y="4475160"/>
            <a:ext cx="9860921" cy="181451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Dar una atención de calidad a las personas que han sufrido violencia sexual y se encuentran en un momento de </a:t>
            </a: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vulnerabilidad extrema</a:t>
            </a:r>
            <a:r>
              <a:rPr lang="en-US" sz="20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.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7421" y="824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165397"/>
            <a:ext cx="2569029" cy="1774373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579605" y="260343"/>
            <a:ext cx="4605035" cy="1001932"/>
          </a:xfrm>
          <a:prstGeom prst="rect">
            <a:avLst/>
          </a:prstGeom>
          <a:noFill/>
        </p:spPr>
      </p:pic>
      <p:sp>
        <p:nvSpPr>
          <p:cNvPr id="25" name="Subtítulo 2"/>
          <p:cNvSpPr txBox="1"/>
          <p:nvPr/>
        </p:nvSpPr>
        <p:spPr>
          <a:xfrm>
            <a:off x="7938627" y="511081"/>
            <a:ext cx="4405771" cy="6950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Modelos de atención integral</a:t>
            </a:r>
            <a:endParaRPr lang="es-CO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7" name="Text 2"/>
          <p:cNvSpPr/>
          <p:nvPr/>
        </p:nvSpPr>
        <p:spPr>
          <a:xfrm>
            <a:off x="1302461" y="922511"/>
            <a:ext cx="2417564" cy="3021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Enfoque Diferencial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3"/>
          <p:cNvSpPr/>
          <p:nvPr/>
        </p:nvSpPr>
        <p:spPr>
          <a:xfrm>
            <a:off x="1302461" y="1340659"/>
            <a:ext cx="7403544" cy="6186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Considera variables como edad, género, etnia, discapacidad y ruralidad para garantizar atención pertinente y culturalmente apropiada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Shape 4"/>
          <p:cNvSpPr/>
          <p:nvPr/>
        </p:nvSpPr>
        <p:spPr>
          <a:xfrm>
            <a:off x="3756955" y="2354222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5" name="Text 5"/>
          <p:cNvSpPr/>
          <p:nvPr/>
        </p:nvSpPr>
        <p:spPr>
          <a:xfrm>
            <a:off x="1302461" y="2443128"/>
            <a:ext cx="3482340" cy="3021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Atención Centrada en la Víctima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Text 6"/>
          <p:cNvSpPr/>
          <p:nvPr/>
        </p:nvSpPr>
        <p:spPr>
          <a:xfrm>
            <a:off x="1302461" y="2813149"/>
            <a:ext cx="7403544" cy="6186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Basada en principios de confidencialidad, respeto, dignidad y prevención de la revictimización según lineamientos del MSPS (2012).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9" name="Text 8"/>
          <p:cNvSpPr/>
          <p:nvPr/>
        </p:nvSpPr>
        <p:spPr>
          <a:xfrm>
            <a:off x="1302461" y="3915618"/>
            <a:ext cx="2417564" cy="3021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Componente de Salud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9"/>
          <p:cNvSpPr/>
          <p:nvPr/>
        </p:nvSpPr>
        <p:spPr>
          <a:xfrm>
            <a:off x="1302461" y="4352483"/>
            <a:ext cx="7403544" cy="6186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Incluye atención médica inmediata, profilaxis post-exposición, anticoncepción de emergencia y atención en salud mental.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2" name="Text 11"/>
          <p:cNvSpPr/>
          <p:nvPr/>
        </p:nvSpPr>
        <p:spPr>
          <a:xfrm>
            <a:off x="1302461" y="5227689"/>
            <a:ext cx="2417564" cy="30218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Componente Forense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3" name="Text 12"/>
          <p:cNvSpPr/>
          <p:nvPr/>
        </p:nvSpPr>
        <p:spPr>
          <a:xfrm>
            <a:off x="1302461" y="5774173"/>
            <a:ext cx="5559697" cy="61864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Garantiza recolección adecuada de pruebas físicas y biológicas, manteniendo la cadena de custodia para procesos judiciales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736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165397"/>
            <a:ext cx="2569029" cy="1774373"/>
          </a:xfrm>
          <a:prstGeom prst="rect">
            <a:avLst/>
          </a:prstGeom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756955" y="2354222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9" name="13 Rectángulo"/>
          <p:cNvSpPr/>
          <p:nvPr/>
        </p:nvSpPr>
        <p:spPr>
          <a:xfrm>
            <a:off x="1040524" y="2133600"/>
            <a:ext cx="10280937" cy="2835173"/>
          </a:xfrm>
          <a:prstGeom prst="rect">
            <a:avLst/>
          </a:prstGeom>
          <a:solidFill>
            <a:srgbClr val="185641"/>
          </a:solidFill>
          <a:ln>
            <a:solidFill>
              <a:srgbClr val="185641"/>
            </a:solidFill>
          </a:ln>
        </p:spPr>
        <p:txBody>
          <a:bodyPr wrap="square" lIns="95034" tIns="47517" rIns="95034" bIns="47517">
            <a:spAutoFit/>
          </a:bodyPr>
          <a:lstStyle/>
          <a:p>
            <a:endParaRPr lang="es-CO" dirty="0"/>
          </a:p>
          <a:p>
            <a:pPr algn="ctr"/>
            <a:r>
              <a:rPr lang="es-CO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RUTA DE ATENCIÓN INTEGRAL ANTE LA  VIOLENCIA SEXUAL</a:t>
            </a:r>
            <a:endParaRPr lang="es-CO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PROTOCOLO DE ATENCIÓN</a:t>
            </a:r>
            <a:endParaRPr lang="es-CO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s-CO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Resolución 459 de 2012</a:t>
            </a:r>
          </a:p>
          <a:p>
            <a:pPr algn="ctr"/>
            <a:endParaRPr lang="es-ES" sz="32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165397"/>
            <a:ext cx="2569029" cy="1774373"/>
          </a:xfrm>
          <a:prstGeom prst="rect">
            <a:avLst/>
          </a:prstGeom>
        </p:spPr>
      </p:pic>
      <p:sp>
        <p:nvSpPr>
          <p:cNvPr id="31" name="Subtítulo 2"/>
          <p:cNvSpPr txBox="1"/>
          <p:nvPr/>
        </p:nvSpPr>
        <p:spPr>
          <a:xfrm>
            <a:off x="9379608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4085574" y="2354222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449153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0" name="Marcador de contenido 2"/>
          <p:cNvSpPr txBox="1"/>
          <p:nvPr/>
        </p:nvSpPr>
        <p:spPr>
          <a:xfrm>
            <a:off x="1658276" y="2173794"/>
            <a:ext cx="9603275" cy="340404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s-CO" sz="3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1" name="Rectángulo redondeado 3"/>
          <p:cNvSpPr/>
          <p:nvPr/>
        </p:nvSpPr>
        <p:spPr>
          <a:xfrm>
            <a:off x="188052" y="2378871"/>
            <a:ext cx="2357407" cy="3178969"/>
          </a:xfrm>
          <a:prstGeom prst="roundRect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Identificación de caso de violencias sexuales que llega al servicio de salud</a:t>
            </a:r>
          </a:p>
        </p:txBody>
      </p:sp>
      <p:sp>
        <p:nvSpPr>
          <p:cNvPr id="12" name="Rectángulo redondeado 4"/>
          <p:cNvSpPr/>
          <p:nvPr/>
        </p:nvSpPr>
        <p:spPr>
          <a:xfrm>
            <a:off x="2634484" y="2378872"/>
            <a:ext cx="1904149" cy="317896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22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Atención urgente, prioritaria y gratuita</a:t>
            </a:r>
          </a:p>
        </p:txBody>
      </p:sp>
      <p:sp>
        <p:nvSpPr>
          <p:cNvPr id="13" name="Rectángulo redondeado 7"/>
          <p:cNvSpPr/>
          <p:nvPr/>
        </p:nvSpPr>
        <p:spPr>
          <a:xfrm>
            <a:off x="4629234" y="2085103"/>
            <a:ext cx="1400175" cy="6143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Menos de 72 horas</a:t>
            </a:r>
          </a:p>
        </p:txBody>
      </p:sp>
      <p:sp>
        <p:nvSpPr>
          <p:cNvPr id="14" name="Rectángulo redondeado 8"/>
          <p:cNvSpPr/>
          <p:nvPr/>
        </p:nvSpPr>
        <p:spPr>
          <a:xfrm>
            <a:off x="4629233" y="5069517"/>
            <a:ext cx="1400175" cy="61436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Más de 72 horas</a:t>
            </a:r>
          </a:p>
        </p:txBody>
      </p:sp>
      <p:sp>
        <p:nvSpPr>
          <p:cNvPr id="15" name="Rectángulo redondeado 9"/>
          <p:cNvSpPr/>
          <p:nvPr/>
        </p:nvSpPr>
        <p:spPr>
          <a:xfrm>
            <a:off x="6170924" y="1723120"/>
            <a:ext cx="2829442" cy="314205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*Primeros auxilios físicos y mentales</a:t>
            </a:r>
          </a:p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*Valoración y pruebas </a:t>
            </a:r>
          </a:p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*Toma de material probatorio</a:t>
            </a:r>
          </a:p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*Profilaxis ITS y VIH</a:t>
            </a:r>
          </a:p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*Anticoncepción de emergencia</a:t>
            </a:r>
          </a:p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*Asesoría IVE</a:t>
            </a:r>
          </a:p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*Seguimiento (físico-mental)</a:t>
            </a:r>
          </a:p>
        </p:txBody>
      </p:sp>
      <p:sp>
        <p:nvSpPr>
          <p:cNvPr id="16" name="Rectángulo redondeado 10"/>
          <p:cNvSpPr/>
          <p:nvPr/>
        </p:nvSpPr>
        <p:spPr>
          <a:xfrm>
            <a:off x="6314973" y="4931561"/>
            <a:ext cx="2685392" cy="176295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*Primeros auxilios físicos y mentales</a:t>
            </a:r>
          </a:p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*Valoración y pruebas </a:t>
            </a:r>
          </a:p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*Asesoría IVE</a:t>
            </a:r>
          </a:p>
          <a:p>
            <a:r>
              <a:rPr lang="es-CO" sz="1600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*Seguimiento (físico-mental)</a:t>
            </a:r>
          </a:p>
        </p:txBody>
      </p:sp>
      <p:sp>
        <p:nvSpPr>
          <p:cNvPr id="17" name="Rectángulo redondeado 11"/>
          <p:cNvSpPr/>
          <p:nvPr/>
        </p:nvSpPr>
        <p:spPr>
          <a:xfrm>
            <a:off x="9892988" y="2868256"/>
            <a:ext cx="1747805" cy="153754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CO" dirty="0">
                <a:solidFill>
                  <a:schemeClr val="tx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Derivación a Justicia y Protección</a:t>
            </a:r>
          </a:p>
        </p:txBody>
      </p:sp>
      <p:cxnSp>
        <p:nvCxnSpPr>
          <p:cNvPr id="18" name="Conector recto de flecha 17"/>
          <p:cNvCxnSpPr/>
          <p:nvPr/>
        </p:nvCxnSpPr>
        <p:spPr>
          <a:xfrm flipV="1">
            <a:off x="4539421" y="2836826"/>
            <a:ext cx="315478" cy="26283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ector recto de flecha 18"/>
          <p:cNvCxnSpPr/>
          <p:nvPr/>
        </p:nvCxnSpPr>
        <p:spPr>
          <a:xfrm>
            <a:off x="4539421" y="4405805"/>
            <a:ext cx="288572" cy="4593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19"/>
          <p:cNvCxnSpPr>
            <a:stCxn id="13" idx="3"/>
          </p:cNvCxnSpPr>
          <p:nvPr/>
        </p:nvCxnSpPr>
        <p:spPr>
          <a:xfrm>
            <a:off x="6029409" y="2392284"/>
            <a:ext cx="14151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/>
          <p:cNvCxnSpPr/>
          <p:nvPr/>
        </p:nvCxnSpPr>
        <p:spPr>
          <a:xfrm flipH="1">
            <a:off x="6069686" y="5409266"/>
            <a:ext cx="21480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/>
          <p:cNvCxnSpPr/>
          <p:nvPr/>
        </p:nvCxnSpPr>
        <p:spPr>
          <a:xfrm>
            <a:off x="9000366" y="3489960"/>
            <a:ext cx="700853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/>
          <p:cNvCxnSpPr/>
          <p:nvPr/>
        </p:nvCxnSpPr>
        <p:spPr>
          <a:xfrm flipV="1">
            <a:off x="9000366" y="4635490"/>
            <a:ext cx="700853" cy="7412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n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72191"/>
            <a:ext cx="7268705" cy="1134498"/>
          </a:xfrm>
          <a:prstGeom prst="rect">
            <a:avLst/>
          </a:prstGeom>
        </p:spPr>
      </p:pic>
      <p:sp>
        <p:nvSpPr>
          <p:cNvPr id="25" name="Subtítulo 2"/>
          <p:cNvSpPr txBox="1"/>
          <p:nvPr/>
        </p:nvSpPr>
        <p:spPr>
          <a:xfrm>
            <a:off x="188052" y="319282"/>
            <a:ext cx="5907948" cy="6950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Ruta de atención integral  de las  víctimas de violencia sexual </a:t>
            </a:r>
            <a:endParaRPr lang="es-CO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4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352959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226464" y="-2960566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92662" y="658311"/>
            <a:ext cx="7522192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Causales para la Interrupción Voluntaria del Embarazo </a:t>
            </a:r>
          </a:p>
          <a:p>
            <a:endParaRPr lang="es-E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a 24 semanas (Sentencia 355 de 2006)  </a:t>
            </a:r>
            <a:endParaRPr lang="es-C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6923" y="-99508"/>
            <a:ext cx="2569029" cy="1774373"/>
          </a:xfrm>
          <a:prstGeom prst="rect">
            <a:avLst/>
          </a:prstGeom>
        </p:spPr>
      </p:pic>
      <p:sp>
        <p:nvSpPr>
          <p:cNvPr id="22" name="Text 2"/>
          <p:cNvSpPr/>
          <p:nvPr/>
        </p:nvSpPr>
        <p:spPr>
          <a:xfrm>
            <a:off x="395930" y="1732043"/>
            <a:ext cx="11014531" cy="36997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AutoNum type="arabicPeriod"/>
            </a:pPr>
            <a:r>
              <a:rPr lang="es-E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Cuando la continuación del embarazo constituya peligro para la vida o la salud física o emocional de la mujer, certificada por un médico/a o psicólogo/a .</a:t>
            </a:r>
          </a:p>
          <a:p>
            <a:pPr marL="342900" indent="-342900">
              <a:lnSpc>
                <a:spcPts val="2850"/>
              </a:lnSpc>
              <a:buAutoNum type="arabicPeriod"/>
            </a:pPr>
            <a:endParaRPr lang="es-ES" b="1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  <a:p>
            <a:pPr marL="342900" indent="-342900">
              <a:lnSpc>
                <a:spcPts val="2850"/>
              </a:lnSpc>
              <a:buAutoNum type="arabicPeriod"/>
            </a:pPr>
            <a:r>
              <a:rPr lang="es-E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Cuando exista grave malformación del feto que haga inviable su vida, certificada por un médico.</a:t>
            </a:r>
          </a:p>
          <a:p>
            <a:pPr marL="342900" indent="-342900">
              <a:lnSpc>
                <a:spcPts val="2850"/>
              </a:lnSpc>
              <a:buAutoNum type="arabicPeriod"/>
            </a:pPr>
            <a:endParaRPr lang="es-ES" b="1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  <a:p>
            <a:pPr marL="342900" indent="-342900">
              <a:lnSpc>
                <a:spcPts val="2850"/>
              </a:lnSpc>
              <a:buAutoNum type="arabicPeriod"/>
            </a:pPr>
            <a:r>
              <a:rPr lang="es-E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Cuándo el embarazo sea el resultado de una conducta, debidamente denunciada, constitutiva de acceso carnal o acto sexual sin con sentimiento, abusivo o de inseminación artificial o transferencia de óvulo fecundado no consentidas, o de incesto.</a:t>
            </a:r>
          </a:p>
          <a:p>
            <a:pPr>
              <a:lnSpc>
                <a:spcPts val="2850"/>
              </a:lnSpc>
            </a:pPr>
            <a:endParaRPr lang="es-ES" sz="1600" b="1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</p:txBody>
      </p:sp>
      <p:sp>
        <p:nvSpPr>
          <p:cNvPr id="23" name="CuadroTexto 22"/>
          <p:cNvSpPr txBox="1"/>
          <p:nvPr/>
        </p:nvSpPr>
        <p:spPr>
          <a:xfrm>
            <a:off x="487657" y="5536050"/>
            <a:ext cx="108310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MX" sz="1800" b="1" dirty="0">
                <a:latin typeface="Arial" panose="020B0604020202020204" pitchFamily="34" charset="0"/>
                <a:cs typeface="Arial" panose="020B0604020202020204" pitchFamily="34" charset="0"/>
              </a:rPr>
              <a:t>A las menores de catorce años no se les debe exigir denuncia en ningún caso como requisito para acceder a la IVE </a:t>
            </a:r>
            <a:r>
              <a:rPr lang="es-MX" sz="1800" dirty="0">
                <a:latin typeface="Arial" panose="020B0604020202020204" pitchFamily="34" charset="0"/>
                <a:cs typeface="Arial" panose="020B0604020202020204" pitchFamily="34" charset="0"/>
              </a:rPr>
              <a:t>pues existe la presunción de que han sido víctimas de violencia sexual. Se deben activar las rutas de protección y justicia de las que trata la Resolución 459 de 2012 y la ley 1146 del 2007.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736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165397"/>
            <a:ext cx="2569029" cy="1774373"/>
          </a:xfrm>
          <a:prstGeom prst="rect">
            <a:avLst/>
          </a:prstGeom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756955" y="2354222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pic>
        <p:nvPicPr>
          <p:cNvPr id="10" name="Imagen 9"/>
          <p:cNvPicPr/>
          <p:nvPr/>
        </p:nvPicPr>
        <p:blipFill rotWithShape="1">
          <a:blip r:embed="rId5"/>
          <a:srcRect l="42089" t="11164" r="11237" b="7968"/>
          <a:stretch>
            <a:fillRect/>
          </a:stretch>
        </p:blipFill>
        <p:spPr bwMode="auto">
          <a:xfrm>
            <a:off x="3119529" y="1331496"/>
            <a:ext cx="5970286" cy="5213683"/>
          </a:xfrm>
          <a:prstGeom prst="rect">
            <a:avLst/>
          </a:prstGeom>
          <a:ln>
            <a:noFill/>
          </a:ln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72191"/>
            <a:ext cx="7268705" cy="1134498"/>
          </a:xfrm>
          <a:prstGeom prst="rect">
            <a:avLst/>
          </a:prstGeom>
        </p:spPr>
      </p:pic>
      <p:sp>
        <p:nvSpPr>
          <p:cNvPr id="14" name="Subtítulo 2"/>
          <p:cNvSpPr txBox="1"/>
          <p:nvPr/>
        </p:nvSpPr>
        <p:spPr>
          <a:xfrm>
            <a:off x="188052" y="319282"/>
            <a:ext cx="5907948" cy="69505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Atención integral  de las  víctimas de violencia sexual </a:t>
            </a:r>
            <a:endParaRPr lang="es-CO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165397"/>
            <a:ext cx="2569029" cy="1774373"/>
          </a:xfrm>
          <a:prstGeom prst="rect">
            <a:avLst/>
          </a:prstGeom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352959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086110" y="-2643258"/>
            <a:ext cx="1073715" cy="724593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465993" y="442851"/>
            <a:ext cx="59436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1. Preparación de la comunidad para acceder a los servicios integrales de salud dirigidos a víctimas de violencia sexual</a:t>
            </a:r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Grupo 4"/>
          <p:cNvGrpSpPr/>
          <p:nvPr/>
        </p:nvGrpSpPr>
        <p:grpSpPr>
          <a:xfrm>
            <a:off x="568712" y="2029522"/>
            <a:ext cx="9712712" cy="4114800"/>
            <a:chOff x="568712" y="2029522"/>
            <a:chExt cx="9712712" cy="4114800"/>
          </a:xfrm>
        </p:grpSpPr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68712" y="2029522"/>
              <a:ext cx="9712712" cy="4114800"/>
            </a:xfrm>
            <a:prstGeom prst="rect">
              <a:avLst/>
            </a:prstGeom>
          </p:spPr>
        </p:pic>
        <p:sp>
          <p:nvSpPr>
            <p:cNvPr id="2" name="CuadroTexto 1"/>
            <p:cNvSpPr txBox="1"/>
            <p:nvPr/>
          </p:nvSpPr>
          <p:spPr>
            <a:xfrm>
              <a:off x="3967290" y="2149449"/>
              <a:ext cx="319318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b="1" dirty="0">
                  <a:latin typeface="Poppins" panose="00000500000000000000" pitchFamily="2" charset="0"/>
                  <a:cs typeface="Poppins" panose="00000500000000000000" pitchFamily="2" charset="0"/>
                </a:rPr>
                <a:t>1</a:t>
              </a:r>
              <a:endParaRPr lang="es-CO" sz="28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19" name="CuadroTexto 18"/>
            <p:cNvSpPr txBox="1"/>
            <p:nvPr/>
          </p:nvSpPr>
          <p:spPr>
            <a:xfrm>
              <a:off x="4392404" y="2975614"/>
              <a:ext cx="3898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b="1" dirty="0">
                  <a:latin typeface="Poppins" panose="00000500000000000000" pitchFamily="2" charset="0"/>
                  <a:cs typeface="Poppins" panose="00000500000000000000" pitchFamily="2" charset="0"/>
                </a:rPr>
                <a:t>2</a:t>
              </a:r>
              <a:endParaRPr lang="es-CO" sz="28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4463093" y="3825312"/>
              <a:ext cx="40267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b="1" dirty="0">
                  <a:latin typeface="Poppins" panose="00000500000000000000" pitchFamily="2" charset="0"/>
                  <a:cs typeface="Poppins" panose="00000500000000000000" pitchFamily="2" charset="0"/>
                </a:rPr>
                <a:t>3</a:t>
              </a:r>
              <a:endParaRPr lang="es-CO" sz="28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4345112" y="4690194"/>
              <a:ext cx="42832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b="1" dirty="0">
                  <a:latin typeface="Poppins" panose="00000500000000000000" pitchFamily="2" charset="0"/>
                  <a:cs typeface="Poppins" panose="00000500000000000000" pitchFamily="2" charset="0"/>
                </a:rPr>
                <a:t>4</a:t>
              </a:r>
              <a:endParaRPr lang="es-CO" sz="28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  <p:sp>
          <p:nvSpPr>
            <p:cNvPr id="22" name="CuadroTexto 21"/>
            <p:cNvSpPr txBox="1"/>
            <p:nvPr/>
          </p:nvSpPr>
          <p:spPr>
            <a:xfrm>
              <a:off x="3961626" y="5560278"/>
              <a:ext cx="41870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s-ES" sz="2800" b="1" dirty="0">
                  <a:latin typeface="Poppins" panose="00000500000000000000" pitchFamily="2" charset="0"/>
                  <a:cs typeface="Poppins" panose="00000500000000000000" pitchFamily="2" charset="0"/>
                </a:rPr>
                <a:t>5</a:t>
              </a:r>
              <a:endParaRPr lang="es-CO" sz="2800" b="1" dirty="0">
                <a:latin typeface="Poppins" panose="00000500000000000000" pitchFamily="2" charset="0"/>
                <a:cs typeface="Poppins" panose="00000500000000000000" pitchFamily="2" charset="0"/>
              </a:endParaRP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" y="-16042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352959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239773" y="-2986920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77237" y="298473"/>
            <a:ext cx="75221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2. Verificación y mantenimiento de las condiciones mínimas necesarias para brindar una atención integral a la víctima de violencia sexual desde el sector salud.</a:t>
            </a:r>
            <a:endParaRPr lang="es-CO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8" t="50185" r="50000"/>
          <a:stretch>
            <a:fillRect/>
          </a:stretch>
        </p:blipFill>
        <p:spPr>
          <a:xfrm>
            <a:off x="7822061" y="1259475"/>
            <a:ext cx="4247311" cy="3492774"/>
          </a:xfrm>
          <a:prstGeom prst="rect">
            <a:avLst/>
          </a:prstGeom>
        </p:spPr>
      </p:pic>
      <p:sp>
        <p:nvSpPr>
          <p:cNvPr id="24" name="Text 2"/>
          <p:cNvSpPr/>
          <p:nvPr/>
        </p:nvSpPr>
        <p:spPr>
          <a:xfrm>
            <a:off x="478406" y="1821515"/>
            <a:ext cx="7221023" cy="483595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/>
          <a:lstStyle/>
          <a:p>
            <a:pPr>
              <a:lnSpc>
                <a:spcPts val="2850"/>
              </a:lnSpc>
            </a:pPr>
            <a:endParaRPr lang="en-US" sz="1600" b="1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  <a:p>
            <a:pPr marL="342900" indent="-34290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Adelantar procesos de información y capacitación al interior de la entidad.</a:t>
            </a:r>
          </a:p>
          <a:p>
            <a:pPr marL="342900" indent="-34290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Delegar una persona responsable</a:t>
            </a:r>
          </a:p>
          <a:p>
            <a:pPr marL="342900" indent="-34290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Conformar un equipo basico (medico, enfermera, trabajador social, salud mental, administrativo).</a:t>
            </a:r>
          </a:p>
          <a:p>
            <a:pPr marL="342900" indent="-34290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Desarrollar flujograma de atención Garantizar insumos y dotación necesarios</a:t>
            </a:r>
          </a:p>
          <a:p>
            <a:pPr marL="342900" indent="-34290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Definir ruta intersectorial</a:t>
            </a:r>
          </a:p>
          <a:p>
            <a:pPr marL="342900" indent="-34290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Disponer de un directorio de las instituciones de referencia junto con los datos de contacto institucional</a:t>
            </a:r>
          </a:p>
          <a:p>
            <a:pPr marL="342900" indent="-34290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Capacitar para la apropiación del modelo y protocol de atención integral en salud para víctimas de violencia sexual.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27241" y="5165397"/>
            <a:ext cx="2569029" cy="177437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" y="-16042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352959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239773" y="-2986920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77237" y="298473"/>
            <a:ext cx="75221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2. Verificación y mantenimiento de las condiciones mínimas necesarias para brindar una atención integral a la víctima de violencia sexual desde el sector salud.</a:t>
            </a:r>
            <a:endParaRPr lang="es-CO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 2"/>
          <p:cNvSpPr/>
          <p:nvPr/>
        </p:nvSpPr>
        <p:spPr>
          <a:xfrm>
            <a:off x="209496" y="1564859"/>
            <a:ext cx="11982504" cy="528511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2 pruebas rápidas para VIH con sensibilidad y especificidad no menor a 99,5% + solución diluyente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1 prueba rápida de embarazo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1 prueba rápida de Hepatitis B + diluyente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1 prueba rápida para Hepatitis C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5 lancetas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5 micropipetas para recolección de muestras de sangre total por punción capilar, para las pruebas rápidas de VIH, HHB, VHC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Rotulador permanente para pruebas rápidas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Medicamentos antiretrovirales para la profilaxis del VIH para mayores y menores de 13 años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Medicamentos antibióticos para la profilaxis de las ITS para mayores y menores de 13 años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Profilaxis de la Hepatitis B , vacuna contra Hepatitis B y Gammaglobulinas contra VHB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Anticoncepción de emergencia: progestina síntetica de segunda generación 2 tabletas (Levonorstrel)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Dispositivo intrauterine (DIU)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Formatos de control de inventario y de fecha de vencimiento 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sz="14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Formatos de reporte de interpretación de las pruebas rápidas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endParaRPr lang="en-US" sz="1600" b="1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6923" y="-99508"/>
            <a:ext cx="2569029" cy="1774373"/>
          </a:xfrm>
          <a:prstGeom prst="rect">
            <a:avLst/>
          </a:prstGeom>
        </p:spPr>
      </p:pic>
      <p:sp>
        <p:nvSpPr>
          <p:cNvPr id="14" name="Text 1"/>
          <p:cNvSpPr/>
          <p:nvPr/>
        </p:nvSpPr>
        <p:spPr>
          <a:xfrm>
            <a:off x="7762411" y="2498161"/>
            <a:ext cx="2763679" cy="345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Kit de profilaxis post-exposición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12296" y="-16042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352959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239773" y="-2986920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77237" y="507019"/>
            <a:ext cx="7522192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3. Recepción inmediata de la víctima de violencia sexual en el servicio de urgencias médicas.</a:t>
            </a:r>
            <a:endParaRPr lang="es-CO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"/>
          <p:cNvSpPr/>
          <p:nvPr/>
        </p:nvSpPr>
        <p:spPr>
          <a:xfrm>
            <a:off x="284476" y="2352959"/>
            <a:ext cx="7537585" cy="27271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/>
          <a:lstStyle/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Garantizar la gratuidad, celeridad, oportunidad, integralidad y calidad del servicio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Realizar una valoración del peligro inminente  que pueda estar corriendo la víctima , de modo que se brinde la estabilización necesaria como acción previa a la continuación de los pasos del protocol</a:t>
            </a: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endParaRPr lang="en-US" sz="1400" b="1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endParaRPr lang="en-US" sz="1400" b="1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endParaRPr lang="en-US" sz="1400" b="1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endParaRPr lang="en-US" sz="1400" b="1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  <a:p>
            <a:pPr marL="285750" indent="-285750">
              <a:lnSpc>
                <a:spcPts val="2850"/>
              </a:lnSpc>
              <a:buFont typeface="Wingdings" panose="05000000000000000000" pitchFamily="2" charset="2"/>
              <a:buChar char="ü"/>
            </a:pPr>
            <a:endParaRPr lang="en-US" sz="1400" b="1" dirty="0">
              <a:solidFill>
                <a:srgbClr val="4A4A45"/>
              </a:solidFill>
              <a:latin typeface="Poppins" panose="00000500000000000000" pitchFamily="2" charset="0"/>
              <a:ea typeface="Lato" pitchFamily="34" charset="-122"/>
              <a:cs typeface="Poppins" panose="00000500000000000000" pitchFamily="2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6923" y="-99508"/>
            <a:ext cx="2569029" cy="1774373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 rotWithShape="1">
          <a:blip r:embed="rId5"/>
          <a:srcRect t="30311" b="24516"/>
          <a:stretch>
            <a:fillRect/>
          </a:stretch>
        </p:blipFill>
        <p:spPr>
          <a:xfrm>
            <a:off x="284476" y="4614984"/>
            <a:ext cx="9793155" cy="2064486"/>
          </a:xfrm>
          <a:prstGeom prst="rect">
            <a:avLst/>
          </a:prstGeom>
        </p:spPr>
      </p:pic>
      <p:sp>
        <p:nvSpPr>
          <p:cNvPr id="17" name="Text 1"/>
          <p:cNvSpPr/>
          <p:nvPr/>
        </p:nvSpPr>
        <p:spPr>
          <a:xfrm>
            <a:off x="904710" y="1792605"/>
            <a:ext cx="2763679" cy="345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No interponer barreras de acceso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1"/>
          <p:cNvSpPr/>
          <p:nvPr/>
        </p:nvSpPr>
        <p:spPr>
          <a:xfrm>
            <a:off x="8274273" y="1453604"/>
            <a:ext cx="2763679" cy="345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ctr">
              <a:lnSpc>
                <a:spcPts val="27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Excepciones:</a:t>
            </a:r>
          </a:p>
          <a:p>
            <a:pPr marL="0" indent="0" algn="ctr">
              <a:lnSpc>
                <a:spcPts val="2700"/>
              </a:lnSpc>
              <a:buNone/>
            </a:pPr>
            <a:endParaRPr lang="en-US" sz="2000" b="1" dirty="0">
              <a:solidFill>
                <a:srgbClr val="4A4A45"/>
              </a:solidFill>
              <a:latin typeface="Poppins" panose="00000500000000000000" pitchFamily="2" charset="0"/>
              <a:ea typeface="Lato Bold" pitchFamily="34" charset="-122"/>
              <a:cs typeface="Poppins" panose="00000500000000000000" pitchFamily="2" charset="0"/>
            </a:endParaRPr>
          </a:p>
          <a:p>
            <a:pPr marL="342900" indent="-34290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Disponibilidd de un servicio </a:t>
            </a:r>
          </a:p>
          <a:p>
            <a:pPr marL="0" indent="0">
              <a:lnSpc>
                <a:spcPts val="27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especializado en atención a</a:t>
            </a:r>
          </a:p>
          <a:p>
            <a:pPr marL="0" indent="0">
              <a:lnSpc>
                <a:spcPts val="27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víctimas de violencias sexuales</a:t>
            </a:r>
          </a:p>
          <a:p>
            <a:pPr marL="0" indent="0">
              <a:lnSpc>
                <a:spcPts val="2700"/>
              </a:lnSpc>
              <a:buNone/>
            </a:pPr>
            <a:endParaRPr lang="en-US" b="1" dirty="0">
              <a:solidFill>
                <a:srgbClr val="4A4A45"/>
              </a:solidFill>
              <a:latin typeface="Poppins" panose="00000500000000000000" pitchFamily="2" charset="0"/>
              <a:ea typeface="Lato Bold" pitchFamily="34" charset="-122"/>
              <a:cs typeface="Poppins" panose="00000500000000000000" pitchFamily="2" charset="0"/>
            </a:endParaRPr>
          </a:p>
          <a:p>
            <a:pPr marL="342900" indent="-342900">
              <a:lnSpc>
                <a:spcPts val="2700"/>
              </a:lnSpc>
              <a:buFont typeface="Wingdings" panose="05000000000000000000" pitchFamily="2" charset="2"/>
              <a:buChar char="ü"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Que la víctima se niegue a </a:t>
            </a:r>
          </a:p>
          <a:p>
            <a:pPr>
              <a:lnSpc>
                <a:spcPts val="2700"/>
              </a:lnSpc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ser atendida en el servicio de </a:t>
            </a:r>
          </a:p>
          <a:p>
            <a:pPr>
              <a:lnSpc>
                <a:spcPts val="2700"/>
              </a:lnSpc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Urgencias. </a:t>
            </a:r>
          </a:p>
          <a:p>
            <a:pPr marL="0" indent="0" algn="ctr">
              <a:lnSpc>
                <a:spcPts val="2700"/>
              </a:lnSpc>
              <a:buNone/>
            </a:pPr>
            <a:endParaRPr lang="en-US" sz="2000" b="1" dirty="0">
              <a:solidFill>
                <a:srgbClr val="4A4A45"/>
              </a:solidFill>
              <a:latin typeface="Poppins" panose="00000500000000000000" pitchFamily="2" charset="0"/>
              <a:ea typeface="Lato Bold" pitchFamily="34" charset="-122"/>
              <a:cs typeface="Poppins" panose="00000500000000000000" pitchFamily="2" charset="0"/>
            </a:endParaRPr>
          </a:p>
          <a:p>
            <a:pPr marL="0" indent="0" algn="ctr">
              <a:lnSpc>
                <a:spcPts val="2700"/>
              </a:lnSpc>
              <a:buNone/>
            </a:pP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12296" y="-16042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352959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239773" y="-3035046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77237" y="507019"/>
            <a:ext cx="75221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4. Realizar una completa valoración clínica inicial de la víctima.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6923" y="-99508"/>
            <a:ext cx="2569029" cy="177437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252" y="1674865"/>
            <a:ext cx="10374185" cy="3874310"/>
          </a:xfrm>
          <a:prstGeom prst="rect">
            <a:avLst/>
          </a:prstGeom>
        </p:spPr>
      </p:pic>
      <p:sp>
        <p:nvSpPr>
          <p:cNvPr id="21" name="Text 1"/>
          <p:cNvSpPr/>
          <p:nvPr/>
        </p:nvSpPr>
        <p:spPr>
          <a:xfrm>
            <a:off x="1174654" y="5881869"/>
            <a:ext cx="2763679" cy="34540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latin typeface="Poppins" panose="00000500000000000000" pitchFamily="2" charset="0"/>
                <a:cs typeface="Poppins" panose="00000500000000000000" pitchFamily="2" charset="0"/>
              </a:rPr>
              <a:t>No olvidar diagnóstico de acuerdo a la clasificación CIE 10 y consignar en el RIPS: </a:t>
            </a:r>
          </a:p>
          <a:p>
            <a:pPr marL="0" indent="0" algn="l">
              <a:lnSpc>
                <a:spcPts val="2700"/>
              </a:lnSpc>
              <a:buNone/>
            </a:pPr>
            <a:r>
              <a:rPr lang="en-US" sz="2000" b="1" dirty="0">
                <a:latin typeface="Poppins" panose="00000500000000000000" pitchFamily="2" charset="0"/>
                <a:cs typeface="Poppins" panose="00000500000000000000" pitchFamily="2" charset="0"/>
              </a:rPr>
              <a:t>violencia sexual diagnóstico principal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12296" y="-16042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352959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239773" y="-3035046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77237" y="507019"/>
            <a:ext cx="75221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5. Tome las pruebas diagnósticas necesarias para explorar el estado de salud de la víctima en la evaluación inicial.</a:t>
            </a:r>
            <a:endParaRPr lang="es-CO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6923" y="-99508"/>
            <a:ext cx="2569029" cy="17743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7253" y="2058277"/>
            <a:ext cx="2391109" cy="3258005"/>
          </a:xfrm>
          <a:prstGeom prst="rect">
            <a:avLst/>
          </a:prstGeom>
        </p:spPr>
      </p:pic>
      <p:sp>
        <p:nvSpPr>
          <p:cNvPr id="18" name="Text 2"/>
          <p:cNvSpPr/>
          <p:nvPr/>
        </p:nvSpPr>
        <p:spPr>
          <a:xfrm>
            <a:off x="508244" y="1821376"/>
            <a:ext cx="8482277" cy="3866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850"/>
              </a:lnSpc>
              <a:buAutoNum type="arabicPeriod"/>
            </a:pPr>
            <a:r>
              <a:rPr lang="es-E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Serología para sífilis (VDRL).</a:t>
            </a:r>
          </a:p>
          <a:p>
            <a:pPr marL="342900" indent="-342900">
              <a:lnSpc>
                <a:spcPts val="2850"/>
              </a:lnSpc>
              <a:buAutoNum type="arabicPeriod"/>
            </a:pPr>
            <a:r>
              <a:rPr lang="es-E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Toma endocervical para Gram y cultivo en Agar Chocolate o Thayer Martin orientada a la detección de gonococo.</a:t>
            </a:r>
          </a:p>
          <a:p>
            <a:pPr marL="342900" indent="-342900">
              <a:lnSpc>
                <a:spcPts val="2850"/>
              </a:lnSpc>
              <a:buAutoNum type="arabicPeriod"/>
            </a:pPr>
            <a:r>
              <a:rPr lang="es-E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Frotis en fresco tanto para búsqueda de Trichomona vaginalis, como para descartar la presencia de vaginosis bacteriana.</a:t>
            </a:r>
          </a:p>
          <a:p>
            <a:pPr marL="342900" indent="-342900">
              <a:lnSpc>
                <a:spcPts val="2850"/>
              </a:lnSpc>
              <a:buAutoNum type="arabicPeriod"/>
            </a:pPr>
            <a:r>
              <a:rPr lang="es-E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Prueba de tamizaje para VIH.</a:t>
            </a:r>
          </a:p>
          <a:p>
            <a:pPr marL="342900" indent="-342900">
              <a:lnSpc>
                <a:spcPts val="2850"/>
              </a:lnSpc>
              <a:buAutoNum type="arabicPeriod"/>
            </a:pPr>
            <a:r>
              <a:rPr lang="es-E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Muestra de sangre en busca de antígenos contra hepatitis B.</a:t>
            </a:r>
          </a:p>
          <a:p>
            <a:pPr marL="342900" indent="-342900">
              <a:lnSpc>
                <a:spcPts val="2850"/>
              </a:lnSpc>
              <a:buAutoNum type="arabicPeriod"/>
            </a:pPr>
            <a:r>
              <a:rPr lang="es-E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Adicionalmente, se efectúa una búsqueda de espermatozoides en diversas muestras tomadas.</a:t>
            </a:r>
          </a:p>
          <a:p>
            <a:pPr marL="342900" indent="-342900">
              <a:lnSpc>
                <a:spcPts val="2850"/>
              </a:lnSpc>
              <a:buAutoNum type="arabicPeriod"/>
            </a:pPr>
            <a:r>
              <a:rPr lang="es-E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Prueba de embarazo.</a:t>
            </a:r>
          </a:p>
        </p:txBody>
      </p:sp>
      <p:sp>
        <p:nvSpPr>
          <p:cNvPr id="22" name="CuadroTexto 21"/>
          <p:cNvSpPr txBox="1"/>
          <p:nvPr/>
        </p:nvSpPr>
        <p:spPr>
          <a:xfrm>
            <a:off x="508244" y="5953690"/>
            <a:ext cx="10831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latin typeface="Poppins" panose="00000500000000000000" pitchFamily="2" charset="0"/>
                <a:cs typeface="Poppins" panose="00000500000000000000" pitchFamily="2" charset="0"/>
              </a:rPr>
              <a:t>La toma de exámenes paraclínicos a excepción de la prueba de VIH, no es prerequisito para el inicio de la profilaxis contra ITS – VIH/SIDA en las primeras 72 horas.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4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352959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239768" y="-2468501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05966" y="1150376"/>
            <a:ext cx="752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6. Asegure profilaxis sindromática para ITS durante la consulta inicial por salud</a:t>
            </a:r>
            <a:r>
              <a:rPr lang="es-MX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6923" y="-99508"/>
            <a:ext cx="2569029" cy="1774373"/>
          </a:xfrm>
          <a:prstGeom prst="rect">
            <a:avLst/>
          </a:prstGeom>
        </p:spPr>
      </p:pic>
      <p:sp>
        <p:nvSpPr>
          <p:cNvPr id="17" name="Redondear rectángulo de esquina del mismo lado 5"/>
          <p:cNvSpPr/>
          <p:nvPr/>
        </p:nvSpPr>
        <p:spPr>
          <a:xfrm rot="16200000" flipV="1">
            <a:off x="4057670" y="-250690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9" name="Rectángulo 18"/>
          <p:cNvSpPr/>
          <p:nvPr/>
        </p:nvSpPr>
        <p:spPr>
          <a:xfrm>
            <a:off x="995139" y="3306395"/>
            <a:ext cx="752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7.</a:t>
            </a:r>
            <a:r>
              <a:rPr lang="es-ES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Asegure profilaxis para VIH/Sida durante la consulta inicial por salud.</a:t>
            </a:r>
            <a:r>
              <a:rPr lang="es-MX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endParaRPr lang="es-CO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Redondear rectángulo de esquina del mismo lado 5"/>
          <p:cNvSpPr/>
          <p:nvPr/>
        </p:nvSpPr>
        <p:spPr>
          <a:xfrm rot="16200000" flipV="1">
            <a:off x="6295789" y="1893800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21" name="Rectángulo 20"/>
          <p:cNvSpPr/>
          <p:nvPr/>
        </p:nvSpPr>
        <p:spPr>
          <a:xfrm>
            <a:off x="3233258" y="5450885"/>
            <a:ext cx="752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8. </a:t>
            </a:r>
            <a:r>
              <a:rPr lang="es-ES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Asegure anticoncepción de emergencia y Acceso a Interrupción Voluntaria del Embarazo</a:t>
            </a:r>
            <a:r>
              <a:rPr lang="es-E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CO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5661" y="1664369"/>
            <a:ext cx="3210373" cy="3277057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4" y="0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352959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38" name="Shape 7"/>
          <p:cNvSpPr/>
          <p:nvPr/>
        </p:nvSpPr>
        <p:spPr>
          <a:xfrm>
            <a:off x="5120534" y="465998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226464" y="-2960566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92662" y="465807"/>
            <a:ext cx="75221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9. </a:t>
            </a:r>
            <a:r>
              <a:rPr lang="es-MX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Asegure una intervención terapéutica inicial especializada en salud mental para la víctima durante la primera consulta</a:t>
            </a:r>
            <a:endParaRPr lang="es-CO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6923" y="-99508"/>
            <a:ext cx="2569029" cy="1774373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5179" y="2239978"/>
            <a:ext cx="8321641" cy="386188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23957" y="-332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57754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226464" y="-2960566"/>
            <a:ext cx="134252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92662" y="465807"/>
            <a:ext cx="75221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10. </a:t>
            </a:r>
            <a:r>
              <a:rPr lang="es-MX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Planee los seguimientos clínicos requeridos por la víctima</a:t>
            </a:r>
            <a:endParaRPr lang="es-CO" sz="24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6923" y="-99508"/>
            <a:ext cx="2569029" cy="1774373"/>
          </a:xfrm>
          <a:prstGeom prst="rect">
            <a:avLst/>
          </a:prstGeom>
        </p:spPr>
      </p:pic>
      <p:sp>
        <p:nvSpPr>
          <p:cNvPr id="12" name="Text 1"/>
          <p:cNvSpPr/>
          <p:nvPr/>
        </p:nvSpPr>
        <p:spPr>
          <a:xfrm>
            <a:off x="793790" y="2067877"/>
            <a:ext cx="7556421" cy="7622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El médico o la médica general que atiende la consulta inicial de urgencia debe dejar debidamente programados todos los seguimientos requeridos e informar sobre su importancia tanto a la persona como a su familia, cuando sea pertinente.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Shape 2"/>
          <p:cNvSpPr/>
          <p:nvPr/>
        </p:nvSpPr>
        <p:spPr>
          <a:xfrm>
            <a:off x="793790" y="3399904"/>
            <a:ext cx="3698796" cy="2286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6" name="Text 3"/>
          <p:cNvSpPr/>
          <p:nvPr/>
        </p:nvSpPr>
        <p:spPr>
          <a:xfrm>
            <a:off x="793790" y="3605130"/>
            <a:ext cx="2176343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Programación inmediata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4"/>
          <p:cNvSpPr/>
          <p:nvPr/>
        </p:nvSpPr>
        <p:spPr>
          <a:xfrm>
            <a:off x="793790" y="3948387"/>
            <a:ext cx="3698796" cy="5081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Establecer fechas específicas para cada seguimiento necesario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Shape 5"/>
          <p:cNvSpPr/>
          <p:nvPr/>
        </p:nvSpPr>
        <p:spPr>
          <a:xfrm>
            <a:off x="4651296" y="3399904"/>
            <a:ext cx="3698915" cy="2286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0" name="Text 6"/>
          <p:cNvSpPr/>
          <p:nvPr/>
        </p:nvSpPr>
        <p:spPr>
          <a:xfrm>
            <a:off x="4651296" y="3605130"/>
            <a:ext cx="1984653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Información clara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 7"/>
          <p:cNvSpPr/>
          <p:nvPr/>
        </p:nvSpPr>
        <p:spPr>
          <a:xfrm>
            <a:off x="4651296" y="3948387"/>
            <a:ext cx="3698915" cy="2540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Explicar la importancia de cada consulta programada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Shape 8"/>
          <p:cNvSpPr/>
          <p:nvPr/>
        </p:nvSpPr>
        <p:spPr>
          <a:xfrm>
            <a:off x="793790" y="5172036"/>
            <a:ext cx="7556421" cy="2286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4" name="Text 9"/>
          <p:cNvSpPr/>
          <p:nvPr/>
        </p:nvSpPr>
        <p:spPr>
          <a:xfrm>
            <a:off x="793790" y="5297726"/>
            <a:ext cx="1984653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Involucrar a la familia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Text 10"/>
          <p:cNvSpPr/>
          <p:nvPr/>
        </p:nvSpPr>
        <p:spPr>
          <a:xfrm>
            <a:off x="793790" y="5640983"/>
            <a:ext cx="7556421" cy="2540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Informar y orientar al núcleo familiar de apoyo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89049" y="1405014"/>
            <a:ext cx="2658665" cy="2415542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4" y="18317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57754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322854" y="-3104806"/>
            <a:ext cx="114974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92662" y="465807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10. </a:t>
            </a:r>
            <a:r>
              <a:rPr lang="es-MX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Planee los seguimientos clínicos requeridos por la víctima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6923" y="-99508"/>
            <a:ext cx="2569029" cy="1774373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5631" y="1621723"/>
            <a:ext cx="7940738" cy="4908673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4" y="18317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Subtítulo 2"/>
          <p:cNvSpPr txBox="1"/>
          <p:nvPr/>
        </p:nvSpPr>
        <p:spPr>
          <a:xfrm>
            <a:off x="9050989" y="2496034"/>
            <a:ext cx="2841209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endParaRPr lang="es-CO" dirty="0">
              <a:solidFill>
                <a:srgbClr val="18564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6" name="Shape 1"/>
          <p:cNvSpPr/>
          <p:nvPr/>
        </p:nvSpPr>
        <p:spPr>
          <a:xfrm>
            <a:off x="5249122" y="1426250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29" name="Shape 4"/>
          <p:cNvSpPr/>
          <p:nvPr/>
        </p:nvSpPr>
        <p:spPr>
          <a:xfrm>
            <a:off x="3833029" y="2577547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41" name="Shape 10"/>
          <p:cNvSpPr/>
          <p:nvPr/>
        </p:nvSpPr>
        <p:spPr>
          <a:xfrm>
            <a:off x="5120534" y="6276856"/>
            <a:ext cx="7790259" cy="1423511"/>
          </a:xfrm>
          <a:prstGeom prst="roundRect">
            <a:avLst>
              <a:gd name="adj" fmla="val 2038"/>
            </a:avLst>
          </a:prstGeom>
          <a:noFill/>
        </p:spPr>
        <p:txBody>
          <a:bodyPr/>
          <a:lstStyle/>
          <a:p>
            <a:endParaRPr lang="es-CO" dirty="0"/>
          </a:p>
        </p:txBody>
      </p:sp>
      <p:sp>
        <p:nvSpPr>
          <p:cNvPr id="13" name="Redondear rectángulo de esquina del mismo lado 5"/>
          <p:cNvSpPr/>
          <p:nvPr/>
        </p:nvSpPr>
        <p:spPr>
          <a:xfrm rot="16200000" flipV="1">
            <a:off x="3322854" y="-3104806"/>
            <a:ext cx="114974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92662" y="337471"/>
            <a:ext cx="75221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11. </a:t>
            </a:r>
            <a:r>
              <a:rPr lang="es-MX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Derive hacia otros profesionales de la salud requeridos para asegurar la atención integral de las víctimas de violencia sexual</a:t>
            </a:r>
            <a:endParaRPr lang="es-CO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76923" y="-99508"/>
            <a:ext cx="2569029" cy="1774373"/>
          </a:xfrm>
          <a:prstGeom prst="rect">
            <a:avLst/>
          </a:prstGeom>
        </p:spPr>
      </p:pic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459" y="1686784"/>
            <a:ext cx="361831" cy="361831"/>
          </a:xfrm>
          <a:prstGeom prst="rect">
            <a:avLst/>
          </a:prstGeom>
        </p:spPr>
      </p:pic>
      <p:sp>
        <p:nvSpPr>
          <p:cNvPr id="14" name="Text 2"/>
          <p:cNvSpPr/>
          <p:nvPr/>
        </p:nvSpPr>
        <p:spPr>
          <a:xfrm>
            <a:off x="1291146" y="1772627"/>
            <a:ext cx="2862977" cy="2262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Profesionales especializados en IVE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3"/>
          <p:cNvSpPr/>
          <p:nvPr/>
        </p:nvSpPr>
        <p:spPr>
          <a:xfrm>
            <a:off x="1291146" y="2085643"/>
            <a:ext cx="9874159" cy="46315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Sanitarios y de ciencias sociales debidamente entrenados en atención a víctimas que solicitan interrupción voluntaria del embarazo.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779" y="2886003"/>
            <a:ext cx="361831" cy="361831"/>
          </a:xfrm>
          <a:prstGeom prst="rect">
            <a:avLst/>
          </a:prstGeom>
        </p:spPr>
      </p:pic>
      <p:sp>
        <p:nvSpPr>
          <p:cNvPr id="18" name="Text 4"/>
          <p:cNvSpPr/>
          <p:nvPr/>
        </p:nvSpPr>
        <p:spPr>
          <a:xfrm>
            <a:off x="1218466" y="2971847"/>
            <a:ext cx="2101215" cy="2262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Especialistas en VIH-SIDA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 5"/>
          <p:cNvSpPr/>
          <p:nvPr/>
        </p:nvSpPr>
        <p:spPr>
          <a:xfrm>
            <a:off x="1218466" y="3284863"/>
            <a:ext cx="7042547" cy="23157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Profesionales capacitados para efectuar consejería pre y post test de VIH-SIDA con </a:t>
            </a:r>
          </a:p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enfoque especializado.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779" y="4128152"/>
            <a:ext cx="361831" cy="361831"/>
          </a:xfrm>
          <a:prstGeom prst="rect">
            <a:avLst/>
          </a:prstGeom>
        </p:spPr>
      </p:pic>
      <p:sp>
        <p:nvSpPr>
          <p:cNvPr id="21" name="Text 6"/>
          <p:cNvSpPr/>
          <p:nvPr/>
        </p:nvSpPr>
        <p:spPr>
          <a:xfrm>
            <a:off x="1218466" y="4213996"/>
            <a:ext cx="2024182" cy="2262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Expertos en salud mental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7"/>
          <p:cNvSpPr/>
          <p:nvPr/>
        </p:nvSpPr>
        <p:spPr>
          <a:xfrm>
            <a:off x="1218466" y="4527012"/>
            <a:ext cx="7042547" cy="23157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Psiquiatras y psicólogos clínicos especializados en psicoterapia breve con víctimas de </a:t>
            </a:r>
          </a:p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violencia sexual.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9383" y="5351383"/>
            <a:ext cx="361831" cy="361831"/>
          </a:xfrm>
          <a:prstGeom prst="rect">
            <a:avLst/>
          </a:prstGeom>
        </p:spPr>
      </p:pic>
      <p:sp>
        <p:nvSpPr>
          <p:cNvPr id="27" name="Text 8"/>
          <p:cNvSpPr/>
          <p:nvPr/>
        </p:nvSpPr>
        <p:spPr>
          <a:xfrm>
            <a:off x="1322070" y="5437227"/>
            <a:ext cx="2234684" cy="2262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Otros especialistas médicos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9"/>
          <p:cNvSpPr/>
          <p:nvPr/>
        </p:nvSpPr>
        <p:spPr>
          <a:xfrm>
            <a:off x="1322070" y="5750243"/>
            <a:ext cx="7042547" cy="23157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Profesionales requeridos para la atención integral de lesiones o condiciones clínicas</a:t>
            </a:r>
          </a:p>
          <a:p>
            <a:pPr marL="0" indent="0" algn="l">
              <a:lnSpc>
                <a:spcPts val="18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documentadas.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0" y="2137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  <p:sp>
        <p:nvSpPr>
          <p:cNvPr id="41" name="Subtítulo 2"/>
          <p:cNvSpPr txBox="1"/>
          <p:nvPr/>
        </p:nvSpPr>
        <p:spPr>
          <a:xfrm>
            <a:off x="9146503" y="844899"/>
            <a:ext cx="3187654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$ 3.822.889.000</a:t>
            </a:r>
            <a:endParaRPr lang="es-CO" sz="24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14" name="Redondear rectángulo de esquina del mismo lado 5"/>
          <p:cNvSpPr/>
          <p:nvPr/>
        </p:nvSpPr>
        <p:spPr>
          <a:xfrm rot="16200000" flipV="1">
            <a:off x="3322854" y="-3104806"/>
            <a:ext cx="114974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192662" y="337471"/>
            <a:ext cx="75221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12. Derive hacia otros sectores involucrados en la atención inicial del caso de violencia sexual. </a:t>
            </a:r>
            <a:endParaRPr lang="es-CO" sz="20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5713" y="2176287"/>
            <a:ext cx="11525233" cy="3118453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" y="-13703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12643" y="-45598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203312" y="-2969222"/>
            <a:ext cx="1504872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245621"/>
            <a:ext cx="75221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13. Efectúe los procedimientos de vigilancia en salud pública de la violencia sexual que correspondan 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1"/>
          <p:cNvSpPr/>
          <p:nvPr/>
        </p:nvSpPr>
        <p:spPr>
          <a:xfrm>
            <a:off x="2156222" y="2298689"/>
            <a:ext cx="7197328" cy="2976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Procedimientos de Vigilancia en Salud Pública de la Violencia Sexual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Shape 2"/>
          <p:cNvSpPr/>
          <p:nvPr/>
        </p:nvSpPr>
        <p:spPr>
          <a:xfrm>
            <a:off x="1238031" y="2853628"/>
            <a:ext cx="3698796" cy="2252106"/>
          </a:xfrm>
          <a:prstGeom prst="roundRect">
            <a:avLst>
              <a:gd name="adj" fmla="val 1674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0" name="Text 3"/>
          <p:cNvSpPr/>
          <p:nvPr/>
        </p:nvSpPr>
        <p:spPr>
          <a:xfrm>
            <a:off x="1641166" y="2993181"/>
            <a:ext cx="2140982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Notificación Obligatoria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 4"/>
          <p:cNvSpPr/>
          <p:nvPr/>
        </p:nvSpPr>
        <p:spPr>
          <a:xfrm>
            <a:off x="1396741" y="3355595"/>
            <a:ext cx="3381375" cy="14229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Todos los casos identificados deben ser notificados al sistema de vigilancia epidemiológica según protocolos establecidos. (SIVIGILA código 875)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Shape 5"/>
          <p:cNvSpPr/>
          <p:nvPr/>
        </p:nvSpPr>
        <p:spPr>
          <a:xfrm>
            <a:off x="6013728" y="2882385"/>
            <a:ext cx="3698915" cy="2252106"/>
          </a:xfrm>
          <a:prstGeom prst="roundRect">
            <a:avLst>
              <a:gd name="adj" fmla="val 1674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4" name="Text 6"/>
          <p:cNvSpPr/>
          <p:nvPr/>
        </p:nvSpPr>
        <p:spPr>
          <a:xfrm>
            <a:off x="6525362" y="2993181"/>
            <a:ext cx="1984653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>
              <a:lnSpc>
                <a:spcPts val="19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Registro Sistemático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 7"/>
          <p:cNvSpPr/>
          <p:nvPr/>
        </p:nvSpPr>
        <p:spPr>
          <a:xfrm>
            <a:off x="6172438" y="3336438"/>
            <a:ext cx="3381494" cy="7622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Documentación completa en los sistemas de información para seguimiento y análisis estadístico de casos.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hape 8"/>
          <p:cNvSpPr/>
          <p:nvPr/>
        </p:nvSpPr>
        <p:spPr>
          <a:xfrm>
            <a:off x="1177654" y="5475375"/>
            <a:ext cx="9009083" cy="914757"/>
          </a:xfrm>
          <a:prstGeom prst="roundRect">
            <a:avLst>
              <a:gd name="adj" fmla="val 2604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7" name="Text 9"/>
          <p:cNvSpPr/>
          <p:nvPr/>
        </p:nvSpPr>
        <p:spPr>
          <a:xfrm>
            <a:off x="1336364" y="5521791"/>
            <a:ext cx="2443282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Coordinación Intersectorial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10"/>
          <p:cNvSpPr/>
          <p:nvPr/>
        </p:nvSpPr>
        <p:spPr>
          <a:xfrm>
            <a:off x="1336364" y="5865048"/>
            <a:ext cx="7239000" cy="2540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Articulación con autoridades competentes para garantizar el cumplimiento </a:t>
            </a:r>
          </a:p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 los procedimientos legales.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" y="-488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89336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203312" y="-2969222"/>
            <a:ext cx="1504872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245621"/>
            <a:ext cx="7522192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14. </a:t>
            </a:r>
            <a:r>
              <a:rPr lang="es-MX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Realice los seguimientos rutinarios que requiere una víctima de violencia sexual atendida por el sector salud</a:t>
            </a:r>
            <a:r>
              <a:rPr lang="es-MX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Shape 1"/>
          <p:cNvSpPr/>
          <p:nvPr/>
        </p:nvSpPr>
        <p:spPr>
          <a:xfrm>
            <a:off x="38206" y="2364438"/>
            <a:ext cx="3570314" cy="3110103"/>
          </a:xfrm>
          <a:prstGeom prst="roundRect">
            <a:avLst>
              <a:gd name="adj" fmla="val 1224"/>
            </a:avLst>
          </a:prstGeom>
          <a:solidFill>
            <a:srgbClr val="EFECE6"/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17" name="Shape 2"/>
          <p:cNvSpPr/>
          <p:nvPr/>
        </p:nvSpPr>
        <p:spPr>
          <a:xfrm>
            <a:off x="61066" y="2387299"/>
            <a:ext cx="3547454" cy="466606"/>
          </a:xfrm>
          <a:prstGeom prst="rect">
            <a:avLst/>
          </a:prstGeom>
          <a:solidFill>
            <a:srgbClr val="E5DFD2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81319" y="2162238"/>
            <a:ext cx="483275" cy="604156"/>
          </a:xfrm>
          <a:prstGeom prst="rect">
            <a:avLst/>
          </a:prstGeom>
        </p:spPr>
      </p:pic>
      <p:sp>
        <p:nvSpPr>
          <p:cNvPr id="29" name="Text 3"/>
          <p:cNvSpPr/>
          <p:nvPr/>
        </p:nvSpPr>
        <p:spPr>
          <a:xfrm>
            <a:off x="216562" y="3009400"/>
            <a:ext cx="2348032" cy="243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Consentimiento Informado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 4"/>
          <p:cNvSpPr/>
          <p:nvPr/>
        </p:nvSpPr>
        <p:spPr>
          <a:xfrm>
            <a:off x="216562" y="3345633"/>
            <a:ext cx="3359361" cy="74616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En víctimas adultas, obtener consentimiento previo para búsqueda activa. Este consentimiento debe registrarse en la historia clínica durante el contacto inicial.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Shape 5"/>
          <p:cNvSpPr/>
          <p:nvPr/>
        </p:nvSpPr>
        <p:spPr>
          <a:xfrm>
            <a:off x="3983784" y="2829660"/>
            <a:ext cx="3710596" cy="2640353"/>
          </a:xfrm>
          <a:prstGeom prst="roundRect">
            <a:avLst>
              <a:gd name="adj" fmla="val 1224"/>
            </a:avLst>
          </a:prstGeom>
          <a:solidFill>
            <a:srgbClr val="EFECE6"/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32" name="Shape 6"/>
          <p:cNvSpPr/>
          <p:nvPr/>
        </p:nvSpPr>
        <p:spPr>
          <a:xfrm>
            <a:off x="3958518" y="2387299"/>
            <a:ext cx="3735862" cy="466606"/>
          </a:xfrm>
          <a:prstGeom prst="rect">
            <a:avLst/>
          </a:prstGeom>
          <a:solidFill>
            <a:srgbClr val="E5DFD2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33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56283" y="2162238"/>
            <a:ext cx="483275" cy="604156"/>
          </a:xfrm>
          <a:prstGeom prst="rect">
            <a:avLst/>
          </a:prstGeom>
        </p:spPr>
      </p:pic>
      <p:sp>
        <p:nvSpPr>
          <p:cNvPr id="34" name="Text 7"/>
          <p:cNvSpPr/>
          <p:nvPr/>
        </p:nvSpPr>
        <p:spPr>
          <a:xfrm>
            <a:off x="4691526" y="2945232"/>
            <a:ext cx="1944291" cy="243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Menores de Edad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Text 8"/>
          <p:cNvSpPr/>
          <p:nvPr/>
        </p:nvSpPr>
        <p:spPr>
          <a:xfrm>
            <a:off x="4266486" y="3360248"/>
            <a:ext cx="3201391" cy="182135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En niños, niñas y adolescentes es obligatoria la búsqueda activa ante pérdida del caso en seguimientos, sin excepción alguna.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Shape 9"/>
          <p:cNvSpPr/>
          <p:nvPr/>
        </p:nvSpPr>
        <p:spPr>
          <a:xfrm>
            <a:off x="8405124" y="2364438"/>
            <a:ext cx="3570314" cy="3110102"/>
          </a:xfrm>
          <a:prstGeom prst="roundRect">
            <a:avLst>
              <a:gd name="adj" fmla="val 1224"/>
            </a:avLst>
          </a:prstGeom>
          <a:solidFill>
            <a:srgbClr val="EFECE6"/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37" name="Shape 10"/>
          <p:cNvSpPr/>
          <p:nvPr/>
        </p:nvSpPr>
        <p:spPr>
          <a:xfrm>
            <a:off x="8418427" y="2364437"/>
            <a:ext cx="3570314" cy="489467"/>
          </a:xfrm>
          <a:prstGeom prst="rect">
            <a:avLst/>
          </a:prstGeom>
          <a:solidFill>
            <a:srgbClr val="E5DFD2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38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31247" y="2162238"/>
            <a:ext cx="483275" cy="604156"/>
          </a:xfrm>
          <a:prstGeom prst="rect">
            <a:avLst/>
          </a:prstGeom>
        </p:spPr>
      </p:pic>
      <p:sp>
        <p:nvSpPr>
          <p:cNvPr id="39" name="Text 11"/>
          <p:cNvSpPr/>
          <p:nvPr/>
        </p:nvSpPr>
        <p:spPr>
          <a:xfrm>
            <a:off x="9166490" y="3009400"/>
            <a:ext cx="1944291" cy="243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Profesional Delegado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12"/>
          <p:cNvSpPr/>
          <p:nvPr/>
        </p:nvSpPr>
        <p:spPr>
          <a:xfrm>
            <a:off x="8631627" y="3345633"/>
            <a:ext cx="3275470" cy="1998626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Un médico general debe ser responsable del seguimiento ambulatorio, estableciendo continuidad entre urgencias, medicina general y especialidades requeridas.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Shape 13"/>
          <p:cNvSpPr/>
          <p:nvPr/>
        </p:nvSpPr>
        <p:spPr>
          <a:xfrm>
            <a:off x="61066" y="5851315"/>
            <a:ext cx="12130934" cy="660678"/>
          </a:xfrm>
          <a:prstGeom prst="roundRect">
            <a:avLst>
              <a:gd name="adj" fmla="val 3531"/>
            </a:avLst>
          </a:prstGeom>
          <a:solidFill>
            <a:srgbClr val="DBDBD7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42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70722" y="5979724"/>
            <a:ext cx="194429" cy="155496"/>
          </a:xfrm>
          <a:prstGeom prst="rect">
            <a:avLst/>
          </a:prstGeom>
        </p:spPr>
      </p:pic>
      <p:sp>
        <p:nvSpPr>
          <p:cNvPr id="43" name="Text 14"/>
          <p:cNvSpPr/>
          <p:nvPr/>
        </p:nvSpPr>
        <p:spPr>
          <a:xfrm>
            <a:off x="520647" y="5932932"/>
            <a:ext cx="12608600" cy="24872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Responsabilidad institucional:</a:t>
            </a: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El seguimiento debe garantizar la estabilización de la</a:t>
            </a:r>
          </a:p>
          <a:p>
            <a:pPr marL="0" indent="0" algn="l">
              <a:lnSpc>
                <a:spcPts val="195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salud de la víctima a corto, mediano y largo plazo mediante un abordaje integral coordinado.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22510" y="-1889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89336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203312" y="-2969222"/>
            <a:ext cx="1504872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138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PASO 15. </a:t>
            </a:r>
            <a:r>
              <a:rPr lang="es-MX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Efectúe un adecuado cierre de caso-</a:t>
            </a:r>
            <a:r>
              <a:rPr lang="es-CO" altLang="es-MX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Seguimiento nominal.</a:t>
            </a:r>
            <a:r>
              <a:rPr lang="es-MX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 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330" y="1999697"/>
            <a:ext cx="323255" cy="323255"/>
          </a:xfrm>
          <a:prstGeom prst="rect">
            <a:avLst/>
          </a:prstGeom>
        </p:spPr>
      </p:pic>
      <p:sp>
        <p:nvSpPr>
          <p:cNvPr id="25" name="Text 1"/>
          <p:cNvSpPr/>
          <p:nvPr/>
        </p:nvSpPr>
        <p:spPr>
          <a:xfrm>
            <a:off x="1706930" y="2011307"/>
            <a:ext cx="1674138" cy="2020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Educación en derechos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Text 2"/>
          <p:cNvSpPr/>
          <p:nvPr/>
        </p:nvSpPr>
        <p:spPr>
          <a:xfrm>
            <a:off x="1706930" y="2338991"/>
            <a:ext cx="7751445" cy="2068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Informar a la víctima sobre todos sus derechos fundamentales y las rutas</a:t>
            </a:r>
          </a:p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de atención disponibles para su protección integral.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21045" y="3195375"/>
            <a:ext cx="323255" cy="323255"/>
          </a:xfrm>
          <a:prstGeom prst="rect">
            <a:avLst/>
          </a:prstGeom>
        </p:spPr>
      </p:pic>
      <p:sp>
        <p:nvSpPr>
          <p:cNvPr id="28" name="Text 3"/>
          <p:cNvSpPr/>
          <p:nvPr/>
        </p:nvSpPr>
        <p:spPr>
          <a:xfrm>
            <a:off x="1706930" y="3241104"/>
            <a:ext cx="1937980" cy="2020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Promoción de salud sexual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Text 4"/>
          <p:cNvSpPr/>
          <p:nvPr/>
        </p:nvSpPr>
        <p:spPr>
          <a:xfrm>
            <a:off x="1706930" y="3520662"/>
            <a:ext cx="7751445" cy="41362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Orientación sobre salud sexual y reproductiva, así como estrategias de prevención de futuras victimizaciones basadas en vulnerabilidades detectadas.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5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0985" y="4652760"/>
            <a:ext cx="323255" cy="323255"/>
          </a:xfrm>
          <a:prstGeom prst="rect">
            <a:avLst/>
          </a:prstGeom>
        </p:spPr>
      </p:pic>
      <p:sp>
        <p:nvSpPr>
          <p:cNvPr id="46" name="Text 5"/>
          <p:cNvSpPr/>
          <p:nvPr/>
        </p:nvSpPr>
        <p:spPr>
          <a:xfrm>
            <a:off x="1706930" y="4745007"/>
            <a:ext cx="2078236" cy="2020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Verificación de comprensión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Text 6"/>
          <p:cNvSpPr/>
          <p:nvPr/>
        </p:nvSpPr>
        <p:spPr>
          <a:xfrm>
            <a:off x="1706930" y="5024566"/>
            <a:ext cx="7751445" cy="20681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Confirmar que la víctima y acompañantes han comprendido todas las indicaciones</a:t>
            </a:r>
          </a:p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terapéuticas y las rutas de atención integral a seguir.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8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7330" y="5671310"/>
            <a:ext cx="323255" cy="323255"/>
          </a:xfrm>
          <a:prstGeom prst="rect">
            <a:avLst/>
          </a:prstGeom>
        </p:spPr>
      </p:pic>
      <p:sp>
        <p:nvSpPr>
          <p:cNvPr id="49" name="Text 7"/>
          <p:cNvSpPr/>
          <p:nvPr/>
        </p:nvSpPr>
        <p:spPr>
          <a:xfrm>
            <a:off x="1706930" y="5715006"/>
            <a:ext cx="1693069" cy="2020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Asesoramiento integral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" name="Text 8"/>
          <p:cNvSpPr/>
          <p:nvPr/>
        </p:nvSpPr>
        <p:spPr>
          <a:xfrm>
            <a:off x="1706930" y="6122901"/>
            <a:ext cx="9699007" cy="413623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6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Orientación completa sobre derechos sexuales y reproductivos, incluyendo información detallada sobre prevención de embarazos no deseados.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0" y="2137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322854" y="-3104806"/>
            <a:ext cx="114974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7" y="606167"/>
            <a:ext cx="7522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Responsabilidad del sector salud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1459" y="1857060"/>
            <a:ext cx="6585631" cy="4095266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3" y="170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12643" y="-45598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322854" y="-3104806"/>
            <a:ext cx="114974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7" y="606167"/>
            <a:ext cx="7522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Proceso de activación de rutas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" name="Text 1"/>
          <p:cNvSpPr/>
          <p:nvPr/>
        </p:nvSpPr>
        <p:spPr>
          <a:xfrm>
            <a:off x="1194842" y="1564877"/>
            <a:ext cx="3508415" cy="2763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Conocimiento institucional esencial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9" name="Text 2"/>
          <p:cNvSpPr/>
          <p:nvPr/>
        </p:nvSpPr>
        <p:spPr>
          <a:xfrm>
            <a:off x="1194842" y="1933984"/>
            <a:ext cx="10724442" cy="4714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Es fundamental que el prestador de salud conozca el ecosistema institucional de su territorio para activar eficazmente las rutas de atención.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0" name="Shape 3"/>
          <p:cNvSpPr/>
          <p:nvPr/>
        </p:nvSpPr>
        <p:spPr>
          <a:xfrm>
            <a:off x="618734" y="2875035"/>
            <a:ext cx="331708" cy="331708"/>
          </a:xfrm>
          <a:prstGeom prst="roundRect">
            <a:avLst>
              <a:gd name="adj" fmla="val 6667"/>
            </a:avLst>
          </a:prstGeom>
          <a:solidFill>
            <a:srgbClr val="E5DFD2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1" name="Text 4"/>
          <p:cNvSpPr/>
          <p:nvPr/>
        </p:nvSpPr>
        <p:spPr>
          <a:xfrm>
            <a:off x="1215469" y="2851882"/>
            <a:ext cx="2060853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Mapeo institucional local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2" name="Text 5"/>
          <p:cNvSpPr/>
          <p:nvPr/>
        </p:nvSpPr>
        <p:spPr>
          <a:xfrm>
            <a:off x="1215469" y="3170612"/>
            <a:ext cx="7077313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¿Qué entidades de salud, protección y justicia están presentes en el municipio o localidad?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Shape 6"/>
          <p:cNvSpPr/>
          <p:nvPr/>
        </p:nvSpPr>
        <p:spPr>
          <a:xfrm>
            <a:off x="618734" y="3774910"/>
            <a:ext cx="331708" cy="331708"/>
          </a:xfrm>
          <a:prstGeom prst="roundRect">
            <a:avLst>
              <a:gd name="adj" fmla="val 6667"/>
            </a:avLst>
          </a:prstGeom>
          <a:solidFill>
            <a:srgbClr val="E5DFD2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6" name="Text 7"/>
          <p:cNvSpPr/>
          <p:nvPr/>
        </p:nvSpPr>
        <p:spPr>
          <a:xfrm>
            <a:off x="1215469" y="3847951"/>
            <a:ext cx="2252067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Ruta intersectorial definida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Text 8"/>
          <p:cNvSpPr/>
          <p:nvPr/>
        </p:nvSpPr>
        <p:spPr>
          <a:xfrm>
            <a:off x="1215469" y="4182723"/>
            <a:ext cx="7077313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¿Cuál es la ruta de atención intersectorial establecida en el municipio o localidad?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Shape 9"/>
          <p:cNvSpPr/>
          <p:nvPr/>
        </p:nvSpPr>
        <p:spPr>
          <a:xfrm>
            <a:off x="618734" y="4674784"/>
            <a:ext cx="331708" cy="331708"/>
          </a:xfrm>
          <a:prstGeom prst="roundRect">
            <a:avLst>
              <a:gd name="adj" fmla="val 6667"/>
            </a:avLst>
          </a:prstGeom>
          <a:solidFill>
            <a:srgbClr val="E5DFD2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9" name="Text 10"/>
          <p:cNvSpPr/>
          <p:nvPr/>
        </p:nvSpPr>
        <p:spPr>
          <a:xfrm>
            <a:off x="1215469" y="4731784"/>
            <a:ext cx="2559129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Datos de contacto actualizados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 11"/>
          <p:cNvSpPr/>
          <p:nvPr/>
        </p:nvSpPr>
        <p:spPr>
          <a:xfrm>
            <a:off x="1183385" y="5002388"/>
            <a:ext cx="7077313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¿Cuáles son los datos de las entidades a contactar e informar del caso de violencia sexual?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Shape 12"/>
          <p:cNvSpPr/>
          <p:nvPr/>
        </p:nvSpPr>
        <p:spPr>
          <a:xfrm>
            <a:off x="618734" y="5574658"/>
            <a:ext cx="331708" cy="331708"/>
          </a:xfrm>
          <a:prstGeom prst="roundRect">
            <a:avLst>
              <a:gd name="adj" fmla="val 6667"/>
            </a:avLst>
          </a:prstGeom>
          <a:solidFill>
            <a:srgbClr val="E5DFD2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2" name="Text 13"/>
          <p:cNvSpPr/>
          <p:nvPr/>
        </p:nvSpPr>
        <p:spPr>
          <a:xfrm>
            <a:off x="1215469" y="5631658"/>
            <a:ext cx="1986796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Centros intersectoriales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14"/>
          <p:cNvSpPr/>
          <p:nvPr/>
        </p:nvSpPr>
        <p:spPr>
          <a:xfrm>
            <a:off x="1183385" y="5971788"/>
            <a:ext cx="7077313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CAIVAS, CAVIF y Casas de Justicia como primera opción de contacto cuando estén disponibles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3" y="170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12643" y="-45598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322854" y="-3104806"/>
            <a:ext cx="114974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7" y="606167"/>
            <a:ext cx="75221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Proceso de activación de rutas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 0"/>
          <p:cNvSpPr/>
          <p:nvPr/>
        </p:nvSpPr>
        <p:spPr>
          <a:xfrm>
            <a:off x="238587" y="1502656"/>
            <a:ext cx="8224004" cy="63341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95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Instituciones de protección y justicia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 1"/>
          <p:cNvSpPr/>
          <p:nvPr/>
        </p:nvSpPr>
        <p:spPr>
          <a:xfrm>
            <a:off x="238586" y="2223125"/>
            <a:ext cx="13211651" cy="3242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En municipios donde no existan centros intersectoriales, es necesario identificar y contactar </a:t>
            </a:r>
          </a:p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directamente las  instituciones específicas de cada sector.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hape 2"/>
          <p:cNvSpPr/>
          <p:nvPr/>
        </p:nvSpPr>
        <p:spPr>
          <a:xfrm>
            <a:off x="238587" y="3543311"/>
            <a:ext cx="5899922" cy="2138362"/>
          </a:xfrm>
          <a:prstGeom prst="roundRect">
            <a:avLst>
              <a:gd name="adj" fmla="val 1518"/>
            </a:avLst>
          </a:prstGeom>
          <a:solidFill>
            <a:schemeClr val="accent2">
              <a:lumMod val="20000"/>
              <a:lumOff val="80000"/>
            </a:schemeClr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27" name="Text 3"/>
          <p:cNvSpPr/>
          <p:nvPr/>
        </p:nvSpPr>
        <p:spPr>
          <a:xfrm>
            <a:off x="464092" y="3768815"/>
            <a:ext cx="3082409" cy="3167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Instituciones de Protección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4"/>
          <p:cNvSpPr/>
          <p:nvPr/>
        </p:nvSpPr>
        <p:spPr>
          <a:xfrm>
            <a:off x="464092" y="4207084"/>
            <a:ext cx="6053495" cy="3242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ICBF</a:t>
            </a: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: Para casos de niños, niñas y adolescentes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 5"/>
          <p:cNvSpPr/>
          <p:nvPr/>
        </p:nvSpPr>
        <p:spPr>
          <a:xfrm>
            <a:off x="464092" y="4602134"/>
            <a:ext cx="6053495" cy="3242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Comisarías de familia</a:t>
            </a: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: Medidas de protección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 6"/>
          <p:cNvSpPr/>
          <p:nvPr/>
        </p:nvSpPr>
        <p:spPr>
          <a:xfrm>
            <a:off x="464092" y="4997183"/>
            <a:ext cx="6053495" cy="3242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Policía de infancia y adolescencia</a:t>
            </a: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: </a:t>
            </a:r>
          </a:p>
          <a:p>
            <a:pPr algn="l">
              <a:lnSpc>
                <a:spcPts val="2550"/>
              </a:lnSpc>
              <a:buSzPct val="100000"/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     Acompañamiento a NNA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Shape 7"/>
          <p:cNvSpPr/>
          <p:nvPr/>
        </p:nvSpPr>
        <p:spPr>
          <a:xfrm>
            <a:off x="6945735" y="3543310"/>
            <a:ext cx="5007677" cy="2138361"/>
          </a:xfrm>
          <a:prstGeom prst="roundRect">
            <a:avLst>
              <a:gd name="adj" fmla="val 1518"/>
            </a:avLst>
          </a:prstGeom>
          <a:solidFill>
            <a:schemeClr val="accent2">
              <a:lumMod val="20000"/>
              <a:lumOff val="80000"/>
            </a:schemeClr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32" name="Text 8"/>
          <p:cNvSpPr/>
          <p:nvPr/>
        </p:nvSpPr>
        <p:spPr>
          <a:xfrm>
            <a:off x="7171240" y="3768815"/>
            <a:ext cx="3554254" cy="31670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Instituciones del Sector Justicia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 9"/>
          <p:cNvSpPr/>
          <p:nvPr/>
        </p:nvSpPr>
        <p:spPr>
          <a:xfrm>
            <a:off x="7171240" y="4207084"/>
            <a:ext cx="6053495" cy="3242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Policía Judicial</a:t>
            </a: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: CTI, URI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 10"/>
          <p:cNvSpPr/>
          <p:nvPr/>
        </p:nvSpPr>
        <p:spPr>
          <a:xfrm>
            <a:off x="7171240" y="4602134"/>
            <a:ext cx="6053495" cy="3242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550"/>
              </a:lnSpc>
              <a:buSzPct val="100000"/>
              <a:buChar char="•"/>
            </a:pPr>
            <a:r>
              <a:rPr lang="en-US" sz="16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Policía Nacional</a:t>
            </a: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: En lugares sin policía </a:t>
            </a:r>
          </a:p>
          <a:p>
            <a:pPr algn="l">
              <a:lnSpc>
                <a:spcPts val="2550"/>
              </a:lnSpc>
              <a:buSzPct val="100000"/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judicial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Shape 11"/>
          <p:cNvSpPr/>
          <p:nvPr/>
        </p:nvSpPr>
        <p:spPr>
          <a:xfrm>
            <a:off x="238587" y="5774899"/>
            <a:ext cx="11714825" cy="861179"/>
          </a:xfrm>
          <a:prstGeom prst="roundRect">
            <a:avLst>
              <a:gd name="adj" fmla="val 3531"/>
            </a:avLst>
          </a:prstGeom>
          <a:solidFill>
            <a:srgbClr val="DBDBD7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36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232" y="6086962"/>
            <a:ext cx="253365" cy="202644"/>
          </a:xfrm>
          <a:prstGeom prst="rect">
            <a:avLst/>
          </a:prstGeom>
        </p:spPr>
      </p:pic>
      <p:sp>
        <p:nvSpPr>
          <p:cNvPr id="37" name="Text 12"/>
          <p:cNvSpPr/>
          <p:nvPr/>
        </p:nvSpPr>
        <p:spPr>
          <a:xfrm>
            <a:off x="897241" y="6028145"/>
            <a:ext cx="12350353" cy="3242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 articulación efectiva entre instituciones es clave para garantizar una respuesta </a:t>
            </a:r>
          </a:p>
          <a:p>
            <a:pPr marL="0" indent="0" algn="l">
              <a:lnSpc>
                <a:spcPts val="2550"/>
              </a:lnSpc>
              <a:buNone/>
            </a:pP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integral y oportuna.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3" y="-14345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12643" y="-45598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322854" y="-3104806"/>
            <a:ext cx="114974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42208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Operativización de la activación de ruta intersectorial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0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4963" y="1903804"/>
            <a:ext cx="139541" cy="174427"/>
          </a:xfrm>
          <a:prstGeom prst="rect">
            <a:avLst/>
          </a:prstGeom>
        </p:spPr>
      </p:pic>
      <p:sp>
        <p:nvSpPr>
          <p:cNvPr id="21" name="Shape 1"/>
          <p:cNvSpPr/>
          <p:nvPr/>
        </p:nvSpPr>
        <p:spPr>
          <a:xfrm>
            <a:off x="1617677" y="1788854"/>
            <a:ext cx="7641193" cy="1524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2" name="Text 2"/>
          <p:cNvSpPr/>
          <p:nvPr/>
        </p:nvSpPr>
        <p:spPr>
          <a:xfrm>
            <a:off x="1617677" y="1889105"/>
            <a:ext cx="1744385" cy="2180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Designar responsable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3"/>
          <p:cNvSpPr/>
          <p:nvPr/>
        </p:nvSpPr>
        <p:spPr>
          <a:xfrm>
            <a:off x="1617677" y="2190809"/>
            <a:ext cx="7641193" cy="22324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Definir el profesional encargado de realizar los contactos institucionales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8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2878" y="2882837"/>
            <a:ext cx="139541" cy="174427"/>
          </a:xfrm>
          <a:prstGeom prst="rect">
            <a:avLst/>
          </a:prstGeom>
        </p:spPr>
      </p:pic>
      <p:sp>
        <p:nvSpPr>
          <p:cNvPr id="39" name="Shape 4"/>
          <p:cNvSpPr/>
          <p:nvPr/>
        </p:nvSpPr>
        <p:spPr>
          <a:xfrm>
            <a:off x="1617677" y="2880181"/>
            <a:ext cx="7641193" cy="1524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0" name="Text 5"/>
          <p:cNvSpPr/>
          <p:nvPr/>
        </p:nvSpPr>
        <p:spPr>
          <a:xfrm>
            <a:off x="1617677" y="2980432"/>
            <a:ext cx="1978581" cy="2180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Protocolo de información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Text 6"/>
          <p:cNvSpPr/>
          <p:nvPr/>
        </p:nvSpPr>
        <p:spPr>
          <a:xfrm>
            <a:off x="1617677" y="3282136"/>
            <a:ext cx="7641193" cy="22324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Establecer la forma de remitir información a las demás instituciones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8921" y="3926037"/>
            <a:ext cx="139541" cy="174427"/>
          </a:xfrm>
          <a:prstGeom prst="rect">
            <a:avLst/>
          </a:prstGeom>
        </p:spPr>
      </p:pic>
      <p:sp>
        <p:nvSpPr>
          <p:cNvPr id="43" name="Shape 7"/>
          <p:cNvSpPr/>
          <p:nvPr/>
        </p:nvSpPr>
        <p:spPr>
          <a:xfrm>
            <a:off x="1617677" y="3971508"/>
            <a:ext cx="7641193" cy="1524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4" name="Text 8"/>
          <p:cNvSpPr/>
          <p:nvPr/>
        </p:nvSpPr>
        <p:spPr>
          <a:xfrm>
            <a:off x="1617677" y="4071759"/>
            <a:ext cx="1762601" cy="2180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Información a víctimas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Text 9"/>
          <p:cNvSpPr/>
          <p:nvPr/>
        </p:nvSpPr>
        <p:spPr>
          <a:xfrm>
            <a:off x="1617677" y="4373463"/>
            <a:ext cx="7641193" cy="22324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Elementos sobre derechos y ruta intersectorial para víctima y familia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6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2879" y="5065490"/>
            <a:ext cx="139541" cy="174427"/>
          </a:xfrm>
          <a:prstGeom prst="rect">
            <a:avLst/>
          </a:prstGeom>
        </p:spPr>
      </p:pic>
      <p:sp>
        <p:nvSpPr>
          <p:cNvPr id="47" name="Shape 10"/>
          <p:cNvSpPr/>
          <p:nvPr/>
        </p:nvSpPr>
        <p:spPr>
          <a:xfrm>
            <a:off x="1617677" y="5062835"/>
            <a:ext cx="7641193" cy="1524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8" name="Text 11"/>
          <p:cNvSpPr/>
          <p:nvPr/>
        </p:nvSpPr>
        <p:spPr>
          <a:xfrm>
            <a:off x="1617677" y="5163085"/>
            <a:ext cx="1744385" cy="21800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Seguimiento del caso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 12"/>
          <p:cNvSpPr/>
          <p:nvPr/>
        </p:nvSpPr>
        <p:spPr>
          <a:xfrm>
            <a:off x="1617677" y="5464790"/>
            <a:ext cx="7641193" cy="22324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Definir procesos de monitoreo y seguimiento continuo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" name="Text 13"/>
          <p:cNvSpPr/>
          <p:nvPr/>
        </p:nvSpPr>
        <p:spPr>
          <a:xfrm>
            <a:off x="1617677" y="5949612"/>
            <a:ext cx="9274912" cy="44648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Los centros CAIVAS, CAVIF y Casas de Justicia proporcionan acceso integral a servicios de denuncia, medidas de protección, investigación, orientación legal y atención psicológica especializada.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0" y="788977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12643" y="-45598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322854" y="-3104806"/>
            <a:ext cx="114974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42208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Protocolo especial para niño, niñas y adolescentes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 1"/>
          <p:cNvSpPr/>
          <p:nvPr/>
        </p:nvSpPr>
        <p:spPr>
          <a:xfrm>
            <a:off x="238586" y="1335886"/>
            <a:ext cx="6006227" cy="59352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4650"/>
              </a:lnSpc>
              <a:buNone/>
            </a:pP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NO SE PUEDE DAR DE ALTA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 2"/>
          <p:cNvSpPr/>
          <p:nvPr/>
        </p:nvSpPr>
        <p:spPr>
          <a:xfrm>
            <a:off x="238586" y="2386860"/>
            <a:ext cx="9474057" cy="457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Hasta que no se inicie el proceso de protección por parte del ICBF</a:t>
            </a:r>
            <a:endParaRPr lang="en-US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6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586" y="2748156"/>
            <a:ext cx="6505337" cy="1143000"/>
          </a:xfrm>
          <a:prstGeom prst="rect">
            <a:avLst/>
          </a:prstGeom>
        </p:spPr>
      </p:pic>
      <p:sp>
        <p:nvSpPr>
          <p:cNvPr id="27" name="Text 3"/>
          <p:cNvSpPr/>
          <p:nvPr/>
        </p:nvSpPr>
        <p:spPr>
          <a:xfrm>
            <a:off x="376103" y="3282421"/>
            <a:ext cx="2248376" cy="21502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Contacto inmediato con ICBF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4"/>
          <p:cNvSpPr/>
          <p:nvPr/>
        </p:nvSpPr>
        <p:spPr>
          <a:xfrm>
            <a:off x="376103" y="3579958"/>
            <a:ext cx="6230303" cy="220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Comunicarse con el centro zonal, Casa de Justicia </a:t>
            </a:r>
          </a:p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o CAIVAS del municipio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9" name="Image 1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440" y="2540712"/>
            <a:ext cx="4934457" cy="1143000"/>
          </a:xfrm>
          <a:prstGeom prst="rect">
            <a:avLst/>
          </a:prstGeom>
        </p:spPr>
      </p:pic>
      <p:sp>
        <p:nvSpPr>
          <p:cNvPr id="30" name="Text 5"/>
          <p:cNvSpPr/>
          <p:nvPr/>
        </p:nvSpPr>
        <p:spPr>
          <a:xfrm>
            <a:off x="7018957" y="3076085"/>
            <a:ext cx="1900833" cy="21502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Remisión de información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Text 6"/>
          <p:cNvSpPr/>
          <p:nvPr/>
        </p:nvSpPr>
        <p:spPr>
          <a:xfrm>
            <a:off x="7018957" y="3373622"/>
            <a:ext cx="6230422" cy="220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Enviar datos del NNA, impresión diagnóstica </a:t>
            </a:r>
          </a:p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y solicitar acompañamiento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8586" y="4425421"/>
            <a:ext cx="6505337" cy="1143000"/>
          </a:xfrm>
          <a:prstGeom prst="rect">
            <a:avLst/>
          </a:prstGeom>
        </p:spPr>
      </p:pic>
      <p:sp>
        <p:nvSpPr>
          <p:cNvPr id="33" name="Text 7"/>
          <p:cNvSpPr/>
          <p:nvPr/>
        </p:nvSpPr>
        <p:spPr>
          <a:xfrm>
            <a:off x="376103" y="4992201"/>
            <a:ext cx="1804154" cy="21502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Articulación con Policía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 8"/>
          <p:cNvSpPr/>
          <p:nvPr/>
        </p:nvSpPr>
        <p:spPr>
          <a:xfrm>
            <a:off x="376103" y="5289738"/>
            <a:ext cx="6230303" cy="220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ICBF y Policía de Infancia asistirán al hospital para</a:t>
            </a:r>
          </a:p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acompañamiento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3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440" y="4217977"/>
            <a:ext cx="4934457" cy="1143000"/>
          </a:xfrm>
          <a:prstGeom prst="rect">
            <a:avLst/>
          </a:prstGeom>
        </p:spPr>
      </p:pic>
      <p:sp>
        <p:nvSpPr>
          <p:cNvPr id="36" name="Text 9"/>
          <p:cNvSpPr/>
          <p:nvPr/>
        </p:nvSpPr>
        <p:spPr>
          <a:xfrm>
            <a:off x="7018957" y="4785866"/>
            <a:ext cx="2352556" cy="21502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6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Hospitalización por protección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Text 10"/>
          <p:cNvSpPr/>
          <p:nvPr/>
        </p:nvSpPr>
        <p:spPr>
          <a:xfrm>
            <a:off x="7018957" y="5083403"/>
            <a:ext cx="6230422" cy="220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Si no hay ICBF disponible (ubicación </a:t>
            </a:r>
          </a:p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geográfica o fines de semana)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Shape 11"/>
          <p:cNvSpPr/>
          <p:nvPr/>
        </p:nvSpPr>
        <p:spPr>
          <a:xfrm>
            <a:off x="238586" y="6139065"/>
            <a:ext cx="11577311" cy="584478"/>
          </a:xfrm>
          <a:prstGeom prst="roundRect">
            <a:avLst>
              <a:gd name="adj" fmla="val 3532"/>
            </a:avLst>
          </a:prstGeom>
          <a:solidFill>
            <a:srgbClr val="DBDBD7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5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6103" y="6350520"/>
            <a:ext cx="171926" cy="137517"/>
          </a:xfrm>
          <a:prstGeom prst="rect">
            <a:avLst/>
          </a:prstGeom>
        </p:spPr>
      </p:pic>
      <p:sp>
        <p:nvSpPr>
          <p:cNvPr id="53" name="Text 12"/>
          <p:cNvSpPr/>
          <p:nvPr/>
        </p:nvSpPr>
        <p:spPr>
          <a:xfrm>
            <a:off x="685547" y="6310872"/>
            <a:ext cx="12563832" cy="2201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 protección de menores de edad es prioritaria y requiere articulación inmediata con ICBF </a:t>
            </a:r>
          </a:p>
          <a:p>
            <a:pPr marL="0" indent="0" algn="l">
              <a:lnSpc>
                <a:spcPts val="1700"/>
              </a:lnSpc>
              <a:buNone/>
            </a:pPr>
            <a:r>
              <a:rPr lang="en-US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y autoridades competentes.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0" y="-13515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12643" y="-45598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322854" y="-3104806"/>
            <a:ext cx="1149740" cy="7822056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42208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Proceso de activación de ruta coordinación intersectorial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23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6200" y="2218016"/>
            <a:ext cx="527047" cy="658711"/>
          </a:xfrm>
          <a:prstGeom prst="rect">
            <a:avLst/>
          </a:prstGeom>
        </p:spPr>
      </p:pic>
      <p:sp>
        <p:nvSpPr>
          <p:cNvPr id="38" name="Shape 1"/>
          <p:cNvSpPr/>
          <p:nvPr/>
        </p:nvSpPr>
        <p:spPr>
          <a:xfrm>
            <a:off x="2073963" y="2413674"/>
            <a:ext cx="3698796" cy="2286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9" name="Text 2"/>
          <p:cNvSpPr/>
          <p:nvPr/>
        </p:nvSpPr>
        <p:spPr>
          <a:xfrm>
            <a:off x="2073963" y="2538689"/>
            <a:ext cx="2006084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Identificación del Caso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3"/>
          <p:cNvSpPr/>
          <p:nvPr/>
        </p:nvSpPr>
        <p:spPr>
          <a:xfrm>
            <a:off x="2073963" y="2881946"/>
            <a:ext cx="3698796" cy="7622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Cualquier prestador de salud debe identificar casos sospechosos de delito sexual o violencia intrafamiliar según la normatividad vigente.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1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 flipV="1">
            <a:off x="10043744" y="2154650"/>
            <a:ext cx="364858" cy="456005"/>
          </a:xfrm>
          <a:prstGeom prst="rect">
            <a:avLst/>
          </a:prstGeom>
        </p:spPr>
      </p:pic>
      <p:sp>
        <p:nvSpPr>
          <p:cNvPr id="42" name="Shape 4"/>
          <p:cNvSpPr/>
          <p:nvPr/>
        </p:nvSpPr>
        <p:spPr>
          <a:xfrm>
            <a:off x="6156057" y="2413674"/>
            <a:ext cx="3698915" cy="2286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3" name="Text 5"/>
          <p:cNvSpPr/>
          <p:nvPr/>
        </p:nvSpPr>
        <p:spPr>
          <a:xfrm>
            <a:off x="6268351" y="2538689"/>
            <a:ext cx="2443282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Coordinación Intersectorial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Text 6"/>
          <p:cNvSpPr/>
          <p:nvPr/>
        </p:nvSpPr>
        <p:spPr>
          <a:xfrm>
            <a:off x="6296176" y="2881946"/>
            <a:ext cx="3698915" cy="76223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 institución sanitaria debe establecer mecanismos de coordinación con el sector justicia y protección para garantizar procedimientos claros.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5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98790" y="4926660"/>
            <a:ext cx="527047" cy="658709"/>
          </a:xfrm>
          <a:prstGeom prst="rect">
            <a:avLst/>
          </a:prstGeom>
        </p:spPr>
      </p:pic>
      <p:sp>
        <p:nvSpPr>
          <p:cNvPr id="46" name="Shape 7"/>
          <p:cNvSpPr/>
          <p:nvPr/>
        </p:nvSpPr>
        <p:spPr>
          <a:xfrm>
            <a:off x="2073963" y="5061741"/>
            <a:ext cx="7556421" cy="2286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7" name="Text 8"/>
          <p:cNvSpPr/>
          <p:nvPr/>
        </p:nvSpPr>
        <p:spPr>
          <a:xfrm>
            <a:off x="2232673" y="5337362"/>
            <a:ext cx="1984653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Reporte Institucional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8" name="Text 9"/>
          <p:cNvSpPr/>
          <p:nvPr/>
        </p:nvSpPr>
        <p:spPr>
          <a:xfrm>
            <a:off x="2232673" y="5680619"/>
            <a:ext cx="7556421" cy="5081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El reporte debe realizarse de forma institucional a través del profesional o comité especializado, nunca de manera personal.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5" y="16037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89336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6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Rol del sector salud en el sistema penal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8" name="Text 1"/>
          <p:cNvSpPr/>
          <p:nvPr/>
        </p:nvSpPr>
        <p:spPr>
          <a:xfrm>
            <a:off x="1094704" y="1431335"/>
            <a:ext cx="6015395" cy="29229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Ley 906 de 2004 - Código de Procedimiento Penal Vigente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Shape 2"/>
          <p:cNvSpPr/>
          <p:nvPr/>
        </p:nvSpPr>
        <p:spPr>
          <a:xfrm>
            <a:off x="1094704" y="1903988"/>
            <a:ext cx="8466391" cy="1140738"/>
          </a:xfrm>
          <a:prstGeom prst="roundRect">
            <a:avLst>
              <a:gd name="adj" fmla="val 1537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0" name="Shape 3"/>
          <p:cNvSpPr/>
          <p:nvPr/>
        </p:nvSpPr>
        <p:spPr>
          <a:xfrm>
            <a:off x="1211505" y="2020788"/>
            <a:ext cx="350639" cy="350639"/>
          </a:xfrm>
          <a:prstGeom prst="roundRect">
            <a:avLst>
              <a:gd name="adj" fmla="val 26075495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2812" y="2097840"/>
            <a:ext cx="157758" cy="197287"/>
          </a:xfrm>
          <a:prstGeom prst="rect">
            <a:avLst/>
          </a:prstGeom>
        </p:spPr>
      </p:pic>
      <p:sp>
        <p:nvSpPr>
          <p:cNvPr id="22" name="Text 4"/>
          <p:cNvSpPr/>
          <p:nvPr/>
        </p:nvSpPr>
        <p:spPr>
          <a:xfrm>
            <a:off x="1678945" y="2137678"/>
            <a:ext cx="1461373" cy="18252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Aviso de Ingreso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5"/>
          <p:cNvSpPr/>
          <p:nvPr/>
        </p:nvSpPr>
        <p:spPr>
          <a:xfrm>
            <a:off x="1678945" y="2390328"/>
            <a:ext cx="7651433" cy="1870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Artículo 218: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Notificación obligatoria a autoridades competentes</a:t>
            </a:r>
          </a:p>
          <a:p>
            <a:pPr marL="0" indent="0" algn="l">
              <a:lnSpc>
                <a:spcPts val="14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sobre ingreso de lesionados al sistema sanitario.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Shape 6"/>
          <p:cNvSpPr/>
          <p:nvPr/>
        </p:nvSpPr>
        <p:spPr>
          <a:xfrm>
            <a:off x="1094704" y="3161526"/>
            <a:ext cx="8466391" cy="1140738"/>
          </a:xfrm>
          <a:prstGeom prst="roundRect">
            <a:avLst>
              <a:gd name="adj" fmla="val 1537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0" name="Shape 7"/>
          <p:cNvSpPr/>
          <p:nvPr/>
        </p:nvSpPr>
        <p:spPr>
          <a:xfrm>
            <a:off x="1211505" y="3278326"/>
            <a:ext cx="350639" cy="350639"/>
          </a:xfrm>
          <a:prstGeom prst="roundRect">
            <a:avLst>
              <a:gd name="adj" fmla="val 26075495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31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7945" y="3355002"/>
            <a:ext cx="157758" cy="197287"/>
          </a:xfrm>
          <a:prstGeom prst="rect">
            <a:avLst/>
          </a:prstGeom>
        </p:spPr>
      </p:pic>
      <p:sp>
        <p:nvSpPr>
          <p:cNvPr id="32" name="Text 8"/>
          <p:cNvSpPr/>
          <p:nvPr/>
        </p:nvSpPr>
        <p:spPr>
          <a:xfrm>
            <a:off x="1735903" y="3403686"/>
            <a:ext cx="1461373" cy="18252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Deber de Denunciar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 9"/>
          <p:cNvSpPr/>
          <p:nvPr/>
        </p:nvSpPr>
        <p:spPr>
          <a:xfrm>
            <a:off x="1735903" y="3656336"/>
            <a:ext cx="7651433" cy="1870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Artículo 67: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Servidores públicos deben poner inmediatamente en </a:t>
            </a:r>
          </a:p>
          <a:p>
            <a:pPr marL="0" indent="0" algn="l">
              <a:lnSpc>
                <a:spcPts val="14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conocimiento de autoridades competentes delitos de oficio.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Shape 10"/>
          <p:cNvSpPr/>
          <p:nvPr/>
        </p:nvSpPr>
        <p:spPr>
          <a:xfrm>
            <a:off x="1094704" y="4419064"/>
            <a:ext cx="8466391" cy="1140738"/>
          </a:xfrm>
          <a:prstGeom prst="roundRect">
            <a:avLst>
              <a:gd name="adj" fmla="val 1537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5" name="Shape 11"/>
          <p:cNvSpPr/>
          <p:nvPr/>
        </p:nvSpPr>
        <p:spPr>
          <a:xfrm>
            <a:off x="1211505" y="4535864"/>
            <a:ext cx="350639" cy="350639"/>
          </a:xfrm>
          <a:prstGeom prst="roundRect">
            <a:avLst>
              <a:gd name="adj" fmla="val 26075495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36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07945" y="4612541"/>
            <a:ext cx="157758" cy="197287"/>
          </a:xfrm>
          <a:prstGeom prst="rect">
            <a:avLst/>
          </a:prstGeom>
        </p:spPr>
      </p:pic>
      <p:sp>
        <p:nvSpPr>
          <p:cNvPr id="37" name="Text 12"/>
          <p:cNvSpPr/>
          <p:nvPr/>
        </p:nvSpPr>
        <p:spPr>
          <a:xfrm>
            <a:off x="1678944" y="4678914"/>
            <a:ext cx="1461373" cy="18252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Cadena de Custodia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Text 13"/>
          <p:cNvSpPr/>
          <p:nvPr/>
        </p:nvSpPr>
        <p:spPr>
          <a:xfrm>
            <a:off x="1465703" y="5048575"/>
            <a:ext cx="7651433" cy="1870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Artículo 255 y Resolución 6394/2004: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Responsabilidad sobre </a:t>
            </a:r>
          </a:p>
          <a:p>
            <a:pPr marL="0" indent="0" algn="l">
              <a:lnSpc>
                <a:spcPts val="14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elementos físicos que sirvan como prueba en investigación penal.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Shape 14"/>
          <p:cNvSpPr/>
          <p:nvPr/>
        </p:nvSpPr>
        <p:spPr>
          <a:xfrm>
            <a:off x="1094704" y="5638135"/>
            <a:ext cx="8466391" cy="1140738"/>
          </a:xfrm>
          <a:prstGeom prst="roundRect">
            <a:avLst>
              <a:gd name="adj" fmla="val 1537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0" name="Shape 15"/>
          <p:cNvSpPr/>
          <p:nvPr/>
        </p:nvSpPr>
        <p:spPr>
          <a:xfrm>
            <a:off x="1211505" y="5793403"/>
            <a:ext cx="350639" cy="350639"/>
          </a:xfrm>
          <a:prstGeom prst="roundRect">
            <a:avLst>
              <a:gd name="adj" fmla="val 26075495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41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7945" y="5870079"/>
            <a:ext cx="157758" cy="197287"/>
          </a:xfrm>
          <a:prstGeom prst="rect">
            <a:avLst/>
          </a:prstGeom>
        </p:spPr>
      </p:pic>
      <p:sp>
        <p:nvSpPr>
          <p:cNvPr id="42" name="Text 16"/>
          <p:cNvSpPr/>
          <p:nvPr/>
        </p:nvSpPr>
        <p:spPr>
          <a:xfrm>
            <a:off x="1678944" y="5859038"/>
            <a:ext cx="1502093" cy="182523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Testimonio Obligatorio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3" name="Text 17"/>
          <p:cNvSpPr/>
          <p:nvPr/>
        </p:nvSpPr>
        <p:spPr>
          <a:xfrm>
            <a:off x="1614775" y="6161810"/>
            <a:ext cx="7651433" cy="1870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4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Artículo 383 y ss: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Obligación de acudir como testigos cuando </a:t>
            </a:r>
          </a:p>
          <a:p>
            <a:pPr marL="0" indent="0" algn="l">
              <a:lnSpc>
                <a:spcPts val="14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sean requeridos por autoridades judiciales.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5" y="-9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89336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6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Violencia Institucional 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3" name="Text 1"/>
          <p:cNvSpPr/>
          <p:nvPr/>
        </p:nvSpPr>
        <p:spPr>
          <a:xfrm>
            <a:off x="522256" y="1462531"/>
            <a:ext cx="3809048" cy="31575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45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Canales de Denuncia y Protección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5" name="Text 2"/>
          <p:cNvSpPr/>
          <p:nvPr/>
        </p:nvSpPr>
        <p:spPr>
          <a:xfrm>
            <a:off x="1397353" y="1978183"/>
            <a:ext cx="1894642" cy="23669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Personería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6" name="Text 3"/>
          <p:cNvSpPr/>
          <p:nvPr/>
        </p:nvSpPr>
        <p:spPr>
          <a:xfrm>
            <a:off x="1413392" y="2307311"/>
            <a:ext cx="12512516" cy="2020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Órgano de control que vela por los derechos humanos y recibe denuncias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por violencia institucional en el ámbito territorial.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8" name="Text 4"/>
          <p:cNvSpPr/>
          <p:nvPr/>
        </p:nvSpPr>
        <p:spPr>
          <a:xfrm>
            <a:off x="1397353" y="3099863"/>
            <a:ext cx="1894642" cy="23669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Denuncia Formal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9" name="Text 5"/>
          <p:cNvSpPr/>
          <p:nvPr/>
        </p:nvSpPr>
        <p:spPr>
          <a:xfrm>
            <a:off x="1413392" y="3428991"/>
            <a:ext cx="12512516" cy="2020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Proceso estructurado para reportar irregularidades y garantizar investigación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adecuada de presuntas violaciones institucionales.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1" name="Text 6"/>
          <p:cNvSpPr/>
          <p:nvPr/>
        </p:nvSpPr>
        <p:spPr>
          <a:xfrm>
            <a:off x="1397353" y="4137842"/>
            <a:ext cx="1894642" cy="23669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Defensoría del Pueblo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2" name="Text 7"/>
          <p:cNvSpPr/>
          <p:nvPr/>
        </p:nvSpPr>
        <p:spPr>
          <a:xfrm>
            <a:off x="1413392" y="4701890"/>
            <a:ext cx="12512516" cy="2020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Institución nacional encargada de promover, ejercer y divulgar los derechos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humanos ante violencia institucional.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4" name="Text 8"/>
          <p:cNvSpPr/>
          <p:nvPr/>
        </p:nvSpPr>
        <p:spPr>
          <a:xfrm>
            <a:off x="1397353" y="5298848"/>
            <a:ext cx="1894642" cy="23669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Procuraduría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75" name="Text 9"/>
          <p:cNvSpPr/>
          <p:nvPr/>
        </p:nvSpPr>
        <p:spPr>
          <a:xfrm>
            <a:off x="1413392" y="5683982"/>
            <a:ext cx="12512516" cy="2020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Entidad de control disciplinario que supervisa la conducta de servidores públicos </a:t>
            </a:r>
          </a:p>
          <a:p>
            <a:pPr marL="0" indent="0" algn="l">
              <a:lnSpc>
                <a:spcPts val="15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y previene irregularidades administrativas.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257" y="1969871"/>
            <a:ext cx="673864" cy="4385836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5" y="1603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89336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6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Importante DENUNCIA 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1"/>
          <p:cNvSpPr/>
          <p:nvPr/>
        </p:nvSpPr>
        <p:spPr>
          <a:xfrm>
            <a:off x="238586" y="1468784"/>
            <a:ext cx="4391633" cy="45077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50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LEY 1542 - Artículo 3, Parágrafo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Shape 2"/>
          <p:cNvSpPr/>
          <p:nvPr/>
        </p:nvSpPr>
        <p:spPr>
          <a:xfrm>
            <a:off x="238586" y="2480721"/>
            <a:ext cx="11424025" cy="1609963"/>
          </a:xfrm>
          <a:prstGeom prst="roundRect">
            <a:avLst>
              <a:gd name="adj" fmla="val 1680"/>
            </a:avLst>
          </a:prstGeom>
          <a:solidFill>
            <a:schemeClr val="accent2">
              <a:lumMod val="20000"/>
              <a:lumOff val="80000"/>
            </a:schemeClr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9324" y="3167161"/>
            <a:ext cx="184876" cy="216337"/>
          </a:xfrm>
          <a:prstGeom prst="rect">
            <a:avLst/>
          </a:prstGeom>
        </p:spPr>
      </p:pic>
      <p:pic>
        <p:nvPicPr>
          <p:cNvPr id="19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>
            <a:off x="10405606" y="3589114"/>
            <a:ext cx="184876" cy="216337"/>
          </a:xfrm>
          <a:prstGeom prst="rect">
            <a:avLst/>
          </a:prstGeom>
        </p:spPr>
      </p:pic>
      <p:sp>
        <p:nvSpPr>
          <p:cNvPr id="20" name="Text 3"/>
          <p:cNvSpPr/>
          <p:nvPr/>
        </p:nvSpPr>
        <p:spPr>
          <a:xfrm>
            <a:off x="529389" y="2675454"/>
            <a:ext cx="3574498" cy="33813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Investigación de Oficio Obligatoria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 4"/>
          <p:cNvSpPr/>
          <p:nvPr/>
        </p:nvSpPr>
        <p:spPr>
          <a:xfrm>
            <a:off x="531837" y="3235023"/>
            <a:ext cx="10922817" cy="5772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En todos los casos donde se tenga conocimiento de conductas relacionadas con presuntos delitos de violencia contra la mujer, </a:t>
            </a: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las autoridades judiciales investigarán de oficio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Text 5"/>
          <p:cNvSpPr/>
          <p:nvPr/>
        </p:nvSpPr>
        <p:spPr>
          <a:xfrm>
            <a:off x="302754" y="4308252"/>
            <a:ext cx="11424025" cy="5772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Esta obligación se fundamenta en el cumplimiento de la debida diligencia para prevenir, investigar y sancionar la violencia contra las mujeres, consagrada en el artículo 7° literal b) de la Convención de Belém do Pará, ratificada por Colombia mediante la Ley 248 de 1995.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Shape 6"/>
          <p:cNvSpPr/>
          <p:nvPr/>
        </p:nvSpPr>
        <p:spPr>
          <a:xfrm>
            <a:off x="238586" y="5601574"/>
            <a:ext cx="11424025" cy="1054894"/>
          </a:xfrm>
          <a:prstGeom prst="roundRect">
            <a:avLst>
              <a:gd name="adj" fmla="val 2564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848" y="5951620"/>
            <a:ext cx="299100" cy="279927"/>
          </a:xfrm>
          <a:prstGeom prst="rect">
            <a:avLst/>
          </a:prstGeom>
        </p:spPr>
      </p:pic>
      <p:sp>
        <p:nvSpPr>
          <p:cNvPr id="25" name="Text 7"/>
          <p:cNvSpPr/>
          <p:nvPr/>
        </p:nvSpPr>
        <p:spPr>
          <a:xfrm>
            <a:off x="824493" y="5826841"/>
            <a:ext cx="10769279" cy="577215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Marco Internacional:</a:t>
            </a: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La Convención Interamericana para Prevenir, Sancionar y Erradicar la Violencia contra la Mujer establece estándares vinculantes para la protección de los derechos de las mujeres.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5" y="-12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25170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6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Deber de denunciar 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Text 1"/>
          <p:cNvSpPr/>
          <p:nvPr/>
        </p:nvSpPr>
        <p:spPr>
          <a:xfrm>
            <a:off x="261446" y="1514958"/>
            <a:ext cx="6840617" cy="425291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300"/>
              </a:lnSpc>
              <a:buNone/>
            </a:pPr>
            <a:r>
              <a:rPr lang="en-US" sz="2650" b="1" dirty="0">
                <a:solidFill>
                  <a:srgbClr val="282824"/>
                </a:solidFill>
                <a:latin typeface="Lato Bold" pitchFamily="34" charset="0"/>
                <a:ea typeface="Lato Bold" pitchFamily="34" charset="-122"/>
                <a:cs typeface="Lato Bold" pitchFamily="34" charset="-120"/>
              </a:rPr>
              <a:t>C.P.P. Artículo 67 - Obligación Legal Universal</a:t>
            </a:r>
            <a:endParaRPr lang="en-US" sz="2650" dirty="0"/>
          </a:p>
        </p:txBody>
      </p:sp>
      <p:sp>
        <p:nvSpPr>
          <p:cNvPr id="37" name="Shape 2"/>
          <p:cNvSpPr/>
          <p:nvPr/>
        </p:nvSpPr>
        <p:spPr>
          <a:xfrm>
            <a:off x="238586" y="2293559"/>
            <a:ext cx="5085548" cy="1894835"/>
          </a:xfrm>
          <a:prstGeom prst="roundRect">
            <a:avLst>
              <a:gd name="adj" fmla="val 26784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8" name="Text 3"/>
          <p:cNvSpPr/>
          <p:nvPr/>
        </p:nvSpPr>
        <p:spPr>
          <a:xfrm>
            <a:off x="488921" y="2459952"/>
            <a:ext cx="2126456" cy="2657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Obligación Ciudadana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Text 4"/>
          <p:cNvSpPr/>
          <p:nvPr/>
        </p:nvSpPr>
        <p:spPr>
          <a:xfrm>
            <a:off x="488921" y="2916743"/>
            <a:ext cx="4644656" cy="5443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Toda persona debe denunciar a la autoridad los delitos de cuya comisión tenga conocimiento y </a:t>
            </a: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que deban investigarse de oficio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Shape 5"/>
          <p:cNvSpPr/>
          <p:nvPr/>
        </p:nvSpPr>
        <p:spPr>
          <a:xfrm>
            <a:off x="6363744" y="2309605"/>
            <a:ext cx="5108407" cy="1901278"/>
          </a:xfrm>
          <a:prstGeom prst="roundRect">
            <a:avLst>
              <a:gd name="adj" fmla="val 26784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1" name="Text 6"/>
          <p:cNvSpPr/>
          <p:nvPr/>
        </p:nvSpPr>
        <p:spPr>
          <a:xfrm>
            <a:off x="6533765" y="2450877"/>
            <a:ext cx="3500914" cy="26574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Responsabilidad del Servidor Público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Text 7"/>
          <p:cNvSpPr/>
          <p:nvPr/>
        </p:nvSpPr>
        <p:spPr>
          <a:xfrm>
            <a:off x="6533766" y="2783239"/>
            <a:ext cx="4768364" cy="81653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El servidor público que conozca de un delito investigable de oficio debe iniciar inmediatamente la investigación o ponerlo en conocimiento de la autoridad competente.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3" name="Text 8"/>
          <p:cNvSpPr/>
          <p:nvPr/>
        </p:nvSpPr>
        <p:spPr>
          <a:xfrm>
            <a:off x="580652" y="4722765"/>
            <a:ext cx="11434885" cy="54435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Esta normativa establece una responsabilidad diferenciada: mientras los ciudadanos tienen el deber general de denunciar, los servidores públicos tienen la obligación inmediata de actuar o reportar sin dilación alguna.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Text 9"/>
          <p:cNvSpPr/>
          <p:nvPr/>
        </p:nvSpPr>
        <p:spPr>
          <a:xfrm>
            <a:off x="621193" y="6083530"/>
            <a:ext cx="12787670" cy="27217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i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"El conocimiento de un delito genera automáticamente la obligación de activar los</a:t>
            </a:r>
          </a:p>
          <a:p>
            <a:pPr marL="0" indent="0" algn="l">
              <a:lnSpc>
                <a:spcPts val="2100"/>
              </a:lnSpc>
              <a:buNone/>
            </a:pPr>
            <a:r>
              <a:rPr lang="en-US" i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mecanismos legales correspondientes para garantizar el acceso a la justicia."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Shape 10"/>
          <p:cNvSpPr/>
          <p:nvPr/>
        </p:nvSpPr>
        <p:spPr>
          <a:xfrm>
            <a:off x="238586" y="6092471"/>
            <a:ext cx="22860" cy="654844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5" y="1505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25170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6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Marco legal específico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1"/>
          <p:cNvSpPr/>
          <p:nvPr/>
        </p:nvSpPr>
        <p:spPr>
          <a:xfrm>
            <a:off x="1226927" y="1356549"/>
            <a:ext cx="5502712" cy="3686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Artículo 74 Ley 904 - Parágrafo / Ley 1542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6927" y="1977896"/>
            <a:ext cx="9986505" cy="126194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</p:pic>
      <p:sp>
        <p:nvSpPr>
          <p:cNvPr id="18" name="Text 2"/>
          <p:cNvSpPr/>
          <p:nvPr/>
        </p:nvSpPr>
        <p:spPr>
          <a:xfrm>
            <a:off x="1374326" y="2030621"/>
            <a:ext cx="2849285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Investigación Obligatoria de Oficio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 3"/>
          <p:cNvSpPr/>
          <p:nvPr/>
        </p:nvSpPr>
        <p:spPr>
          <a:xfrm>
            <a:off x="1374326" y="2343962"/>
            <a:ext cx="9590747" cy="4714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En todos los casos de conocimiento de conductas relacionadas con presuntos delitos de violencia contra la mujer, las autoridades judiciales </a:t>
            </a: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INVESTIGARÁN DE OFICIO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 4"/>
          <p:cNvSpPr/>
          <p:nvPr/>
        </p:nvSpPr>
        <p:spPr>
          <a:xfrm>
            <a:off x="585247" y="3281275"/>
            <a:ext cx="2648188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Fundamento Legal Internacional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 5"/>
          <p:cNvSpPr/>
          <p:nvPr/>
        </p:nvSpPr>
        <p:spPr>
          <a:xfrm>
            <a:off x="585247" y="3674659"/>
            <a:ext cx="5885007" cy="70723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Esta obligación se basa en el cumplimiento de la debida diligencia para prevenir, investigar y sancionar la violencia contra las mujeres, establecida en: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Text 6"/>
          <p:cNvSpPr/>
          <p:nvPr/>
        </p:nvSpPr>
        <p:spPr>
          <a:xfrm>
            <a:off x="633369" y="5063067"/>
            <a:ext cx="4389953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Artículo 7º, literal b) de la Convención de Belém do Pará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Text 7"/>
          <p:cNvSpPr/>
          <p:nvPr/>
        </p:nvSpPr>
        <p:spPr>
          <a:xfrm>
            <a:off x="633369" y="5350365"/>
            <a:ext cx="4389953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Ratificada por Colombia mediante Ley 248 de 1995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 8"/>
          <p:cNvSpPr/>
          <p:nvPr/>
        </p:nvSpPr>
        <p:spPr>
          <a:xfrm>
            <a:off x="633369" y="5637663"/>
            <a:ext cx="4389953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Incorporada al ordenamiento jurídico nacional por Ley 1542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 9"/>
          <p:cNvSpPr/>
          <p:nvPr/>
        </p:nvSpPr>
        <p:spPr>
          <a:xfrm>
            <a:off x="7508068" y="3281275"/>
            <a:ext cx="1842968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Alcance de la Norma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Text 10"/>
          <p:cNvSpPr/>
          <p:nvPr/>
        </p:nvSpPr>
        <p:spPr>
          <a:xfrm>
            <a:off x="7492028" y="3674659"/>
            <a:ext cx="4250793" cy="70723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 investigación de oficio garantiza que ningún caso de violencia contra la mujer quede impune por falta de denuncia formal.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3" y="-10117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25170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8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Consecuencias por no denunciar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Text 1"/>
          <p:cNvSpPr/>
          <p:nvPr/>
        </p:nvSpPr>
        <p:spPr>
          <a:xfrm>
            <a:off x="22860" y="1564036"/>
            <a:ext cx="8710255" cy="44350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450"/>
              </a:lnSpc>
              <a:buNone/>
            </a:pP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Sanciones Penales por Omisión del </a:t>
            </a: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Deber</a:t>
            </a: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 de Denunciar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Shape 2"/>
          <p:cNvSpPr/>
          <p:nvPr/>
        </p:nvSpPr>
        <p:spPr>
          <a:xfrm>
            <a:off x="183281" y="2528931"/>
            <a:ext cx="5437746" cy="2832854"/>
          </a:xfrm>
          <a:prstGeom prst="roundRect">
            <a:avLst>
              <a:gd name="adj" fmla="val 4509"/>
            </a:avLst>
          </a:prstGeom>
          <a:solidFill>
            <a:schemeClr val="accent2">
              <a:lumMod val="20000"/>
              <a:lumOff val="80000"/>
            </a:schemeClr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29" name="Shape 3"/>
          <p:cNvSpPr/>
          <p:nvPr/>
        </p:nvSpPr>
        <p:spPr>
          <a:xfrm>
            <a:off x="160420" y="2528931"/>
            <a:ext cx="91440" cy="2433280"/>
          </a:xfrm>
          <a:prstGeom prst="roundRect">
            <a:avLst>
              <a:gd name="adj" fmla="val 29097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0" name="Text 4"/>
          <p:cNvSpPr/>
          <p:nvPr/>
        </p:nvSpPr>
        <p:spPr>
          <a:xfrm>
            <a:off x="452004" y="2729075"/>
            <a:ext cx="4727019" cy="277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ARTÍCULO 414 - PREVARICATO POR OMISIÓN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Text 5"/>
          <p:cNvSpPr/>
          <p:nvPr/>
        </p:nvSpPr>
        <p:spPr>
          <a:xfrm>
            <a:off x="291584" y="3112456"/>
            <a:ext cx="6104215" cy="5676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Servidor público que omita, retarde, rehúse o deniegue acto propio de sus funciones: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Text 6"/>
          <p:cNvSpPr/>
          <p:nvPr/>
        </p:nvSpPr>
        <p:spPr>
          <a:xfrm>
            <a:off x="291584" y="3786469"/>
            <a:ext cx="6104215" cy="28384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Prisión: 32 a 90 meses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 7"/>
          <p:cNvSpPr/>
          <p:nvPr/>
        </p:nvSpPr>
        <p:spPr>
          <a:xfrm>
            <a:off x="291584" y="4132345"/>
            <a:ext cx="6104215" cy="28384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Multa: 13.33 a 75 SMLMV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 8"/>
          <p:cNvSpPr/>
          <p:nvPr/>
        </p:nvSpPr>
        <p:spPr>
          <a:xfrm>
            <a:off x="452004" y="4478222"/>
            <a:ext cx="4727019" cy="30683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Inhabilitación: 80 meses para ejercicio de </a:t>
            </a:r>
          </a:p>
          <a:p>
            <a:pPr algn="l">
              <a:lnSpc>
                <a:spcPts val="2200"/>
              </a:lnSpc>
              <a:buSzPct val="100000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funciones públicas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Shape 9"/>
          <p:cNvSpPr/>
          <p:nvPr/>
        </p:nvSpPr>
        <p:spPr>
          <a:xfrm>
            <a:off x="6259885" y="2593099"/>
            <a:ext cx="5127188" cy="2768686"/>
          </a:xfrm>
          <a:prstGeom prst="roundRect">
            <a:avLst>
              <a:gd name="adj" fmla="val 4509"/>
            </a:avLst>
          </a:prstGeom>
          <a:solidFill>
            <a:schemeClr val="accent2">
              <a:lumMod val="20000"/>
              <a:lumOff val="80000"/>
            </a:schemeClr>
          </a:solidFill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36" name="Shape 10"/>
          <p:cNvSpPr/>
          <p:nvPr/>
        </p:nvSpPr>
        <p:spPr>
          <a:xfrm>
            <a:off x="6237024" y="2593099"/>
            <a:ext cx="91440" cy="2433280"/>
          </a:xfrm>
          <a:prstGeom prst="roundRect">
            <a:avLst>
              <a:gd name="adj" fmla="val 29097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7" name="Text 11"/>
          <p:cNvSpPr/>
          <p:nvPr/>
        </p:nvSpPr>
        <p:spPr>
          <a:xfrm>
            <a:off x="6528608" y="2793243"/>
            <a:ext cx="5663803" cy="27705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ARTÍCULO 417 - ABUSO DE AUTORIDAD </a:t>
            </a:r>
          </a:p>
          <a:p>
            <a:pPr marL="0" indent="0" algn="l">
              <a:lnSpc>
                <a:spcPts val="215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POR OMISIÓN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Text 12"/>
          <p:cNvSpPr/>
          <p:nvPr/>
        </p:nvSpPr>
        <p:spPr>
          <a:xfrm>
            <a:off x="6528607" y="3417253"/>
            <a:ext cx="4641511" cy="218516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Servidor público que conociendo conducta punible de oficio no dé cuenta a autoridad: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Text 13"/>
          <p:cNvSpPr/>
          <p:nvPr/>
        </p:nvSpPr>
        <p:spPr>
          <a:xfrm>
            <a:off x="6400272" y="4219604"/>
            <a:ext cx="6104334" cy="28384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Multa y pérdida del empleo o cargo público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14"/>
          <p:cNvSpPr/>
          <p:nvPr/>
        </p:nvSpPr>
        <p:spPr>
          <a:xfrm>
            <a:off x="6400272" y="4565480"/>
            <a:ext cx="6104334" cy="28384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Prisión: 32 a 72 meses si es delito grave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Text 15"/>
          <p:cNvSpPr/>
          <p:nvPr/>
        </p:nvSpPr>
        <p:spPr>
          <a:xfrm>
            <a:off x="6400272" y="4911357"/>
            <a:ext cx="6104334" cy="28384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200"/>
              </a:lnSpc>
              <a:buSzPct val="100000"/>
              <a:buChar char="•"/>
            </a:pPr>
            <a:r>
              <a:rPr lang="en-US" sz="16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Aplicable según delito omitido de denunciar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Shape 16"/>
          <p:cNvSpPr/>
          <p:nvPr/>
        </p:nvSpPr>
        <p:spPr>
          <a:xfrm>
            <a:off x="22860" y="5546652"/>
            <a:ext cx="11786116" cy="1037392"/>
          </a:xfrm>
          <a:prstGeom prst="roundRect">
            <a:avLst>
              <a:gd name="adj" fmla="val 2565"/>
            </a:avLst>
          </a:prstGeom>
          <a:solidFill>
            <a:srgbClr val="DBDBD7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43" name="Image 0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144" y="5738615"/>
            <a:ext cx="221694" cy="177284"/>
          </a:xfrm>
          <a:prstGeom prst="rect">
            <a:avLst/>
          </a:prstGeom>
        </p:spPr>
      </p:pic>
      <p:sp>
        <p:nvSpPr>
          <p:cNvPr id="44" name="Text 17"/>
          <p:cNvSpPr/>
          <p:nvPr/>
        </p:nvSpPr>
        <p:spPr>
          <a:xfrm>
            <a:off x="599123" y="5639888"/>
            <a:ext cx="10988159" cy="56769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Responsabilidad Institucional:</a:t>
            </a: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Las instituciones de salud deben establecer protocolos claros para evitar que sus profesionales incurran en estas faltas graves que comprometen tanto su ejercicio profesional como la protección de las víctimas.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3" y="907638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25170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8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Omisión de denuncia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4" name="Text 1"/>
          <p:cNvSpPr/>
          <p:nvPr/>
        </p:nvSpPr>
        <p:spPr>
          <a:xfrm>
            <a:off x="1048941" y="2058829"/>
            <a:ext cx="4215765" cy="31884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Artículo 219-B. Omisión de Denuncia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 2"/>
          <p:cNvSpPr/>
          <p:nvPr/>
        </p:nvSpPr>
        <p:spPr>
          <a:xfrm>
            <a:off x="1048940" y="2632829"/>
            <a:ext cx="10349269" cy="108870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El que, por razón de su oficio, cargo, o actividad, tuviere conocimiento de la utilización de menores para la realización de cualquiera de las conductas previstas en el presente capítulo y omitiere informar a las autoridades administrativas o judiciales competentes sobre tales hechos, teniendo el deber legal de hacerlo, incurrirá en </a:t>
            </a: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multa de 13.33 a 75 salarios mínimos legales</a:t>
            </a:r>
            <a:r>
              <a:rPr lang="en-US" sz="20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.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Shape 3"/>
          <p:cNvSpPr/>
          <p:nvPr/>
        </p:nvSpPr>
        <p:spPr>
          <a:xfrm>
            <a:off x="793790" y="1803678"/>
            <a:ext cx="22860" cy="2109192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5" name="Shape 4"/>
          <p:cNvSpPr/>
          <p:nvPr/>
        </p:nvSpPr>
        <p:spPr>
          <a:xfrm>
            <a:off x="793790" y="5259235"/>
            <a:ext cx="10981115" cy="892552"/>
          </a:xfrm>
          <a:prstGeom prst="roundRect">
            <a:avLst>
              <a:gd name="adj" fmla="val 3531"/>
            </a:avLst>
          </a:prstGeom>
          <a:solidFill>
            <a:srgbClr val="DBDBD7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4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7941" y="5618134"/>
            <a:ext cx="398786" cy="318849"/>
          </a:xfrm>
          <a:prstGeom prst="rect">
            <a:avLst/>
          </a:prstGeom>
        </p:spPr>
      </p:pic>
      <p:sp>
        <p:nvSpPr>
          <p:cNvPr id="47" name="Text 5"/>
          <p:cNvSpPr/>
          <p:nvPr/>
        </p:nvSpPr>
        <p:spPr>
          <a:xfrm>
            <a:off x="749508" y="5471410"/>
            <a:ext cx="6833711" cy="27217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Si la conducta se realizare por servidor público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, se impondrá, además, </a:t>
            </a:r>
            <a:r>
              <a:rPr lang="en-US" sz="2000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 pérdida</a:t>
            </a:r>
          </a:p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solidFill>
                  <a:srgbClr val="282824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del empleo</a:t>
            </a:r>
            <a:r>
              <a:rPr lang="en-US" sz="2000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.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8" name="Text 6"/>
          <p:cNvSpPr/>
          <p:nvPr/>
        </p:nvSpPr>
        <p:spPr>
          <a:xfrm>
            <a:off x="816650" y="6421043"/>
            <a:ext cx="7556421" cy="27217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2000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Ley 599 - Capítulo IV. De la Explotación Sexual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3" y="907638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25170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8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Debida diligencia en Colombia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3" name="Text 1"/>
          <p:cNvSpPr/>
          <p:nvPr/>
        </p:nvSpPr>
        <p:spPr>
          <a:xfrm>
            <a:off x="1888607" y="2208646"/>
            <a:ext cx="3639860" cy="413385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3250"/>
              </a:lnSpc>
              <a:buNone/>
            </a:pP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Sentencia T-059 de </a:t>
            </a: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2025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Shape 2"/>
          <p:cNvSpPr/>
          <p:nvPr/>
        </p:nvSpPr>
        <p:spPr>
          <a:xfrm>
            <a:off x="1888607" y="2870039"/>
            <a:ext cx="3846433" cy="2143006"/>
          </a:xfrm>
          <a:prstGeom prst="roundRect">
            <a:avLst>
              <a:gd name="adj" fmla="val 1157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7" name="Shape 3"/>
          <p:cNvSpPr/>
          <p:nvPr/>
        </p:nvSpPr>
        <p:spPr>
          <a:xfrm>
            <a:off x="2053865" y="3035297"/>
            <a:ext cx="496014" cy="496014"/>
          </a:xfrm>
          <a:prstGeom prst="roundRect">
            <a:avLst>
              <a:gd name="adj" fmla="val 18433120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18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90311" y="3143763"/>
            <a:ext cx="223123" cy="278963"/>
          </a:xfrm>
          <a:prstGeom prst="rect">
            <a:avLst/>
          </a:prstGeom>
        </p:spPr>
      </p:pic>
      <p:sp>
        <p:nvSpPr>
          <p:cNvPr id="19" name="Text 4"/>
          <p:cNvSpPr/>
          <p:nvPr/>
        </p:nvSpPr>
        <p:spPr>
          <a:xfrm>
            <a:off x="2731688" y="3164360"/>
            <a:ext cx="2066925" cy="2583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Deber Reforzado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 5"/>
          <p:cNvSpPr/>
          <p:nvPr/>
        </p:nvSpPr>
        <p:spPr>
          <a:xfrm>
            <a:off x="2053865" y="3745174"/>
            <a:ext cx="3515916" cy="79367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Los funcionarios tienen cargas específicas para prevenir, investigar y juzgar violencias basadas en género.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Shape 6"/>
          <p:cNvSpPr/>
          <p:nvPr/>
        </p:nvSpPr>
        <p:spPr>
          <a:xfrm>
            <a:off x="5900298" y="2870039"/>
            <a:ext cx="3846433" cy="2143006"/>
          </a:xfrm>
          <a:prstGeom prst="roundRect">
            <a:avLst>
              <a:gd name="adj" fmla="val 1157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2" name="Shape 7"/>
          <p:cNvSpPr/>
          <p:nvPr/>
        </p:nvSpPr>
        <p:spPr>
          <a:xfrm>
            <a:off x="6065557" y="3035297"/>
            <a:ext cx="496014" cy="496014"/>
          </a:xfrm>
          <a:prstGeom prst="roundRect">
            <a:avLst>
              <a:gd name="adj" fmla="val 18433120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23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2003" y="3143763"/>
            <a:ext cx="223123" cy="278963"/>
          </a:xfrm>
          <a:prstGeom prst="rect">
            <a:avLst/>
          </a:prstGeom>
        </p:spPr>
      </p:pic>
      <p:sp>
        <p:nvSpPr>
          <p:cNvPr id="27" name="Text 8"/>
          <p:cNvSpPr/>
          <p:nvPr/>
        </p:nvSpPr>
        <p:spPr>
          <a:xfrm>
            <a:off x="6726829" y="3207047"/>
            <a:ext cx="2066925" cy="2583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Violencia Institucional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9"/>
          <p:cNvSpPr/>
          <p:nvPr/>
        </p:nvSpPr>
        <p:spPr>
          <a:xfrm>
            <a:off x="6230815" y="3639777"/>
            <a:ext cx="3515916" cy="79367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Desconocer estas obligaciones constituye una forma de violencia cuando se actúa con estereotipos de género.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Shape 10"/>
          <p:cNvSpPr/>
          <p:nvPr/>
        </p:nvSpPr>
        <p:spPr>
          <a:xfrm>
            <a:off x="1888607" y="5178303"/>
            <a:ext cx="7858125" cy="1613892"/>
          </a:xfrm>
          <a:prstGeom prst="roundRect">
            <a:avLst>
              <a:gd name="adj" fmla="val 1537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0" name="Shape 11"/>
          <p:cNvSpPr/>
          <p:nvPr/>
        </p:nvSpPr>
        <p:spPr>
          <a:xfrm>
            <a:off x="2053865" y="5343562"/>
            <a:ext cx="496014" cy="496014"/>
          </a:xfrm>
          <a:prstGeom prst="roundRect">
            <a:avLst>
              <a:gd name="adj" fmla="val 18433120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90311" y="5452028"/>
            <a:ext cx="223123" cy="278963"/>
          </a:xfrm>
          <a:prstGeom prst="rect">
            <a:avLst/>
          </a:prstGeom>
        </p:spPr>
      </p:pic>
      <p:sp>
        <p:nvSpPr>
          <p:cNvPr id="32" name="Text 12"/>
          <p:cNvSpPr/>
          <p:nvPr/>
        </p:nvSpPr>
        <p:spPr>
          <a:xfrm>
            <a:off x="2778360" y="5452028"/>
            <a:ext cx="2066925" cy="25836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Confianza Ciudadana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 13"/>
          <p:cNvSpPr/>
          <p:nvPr/>
        </p:nvSpPr>
        <p:spPr>
          <a:xfrm>
            <a:off x="2053865" y="6036551"/>
            <a:ext cx="7527608" cy="26455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Es indispensable construir relaciones de confianza para enfrentar </a:t>
            </a:r>
          </a:p>
          <a:p>
            <a:pPr marL="0" indent="0" algn="l">
              <a:lnSpc>
                <a:spcPts val="20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eficazmente el problema.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0" y="-8625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25170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8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Peregrinaje institucional 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Text 1"/>
          <p:cNvSpPr/>
          <p:nvPr/>
        </p:nvSpPr>
        <p:spPr>
          <a:xfrm>
            <a:off x="1362836" y="1596476"/>
            <a:ext cx="6413182" cy="3686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Violencia Institucional - Sentencia T-059 de 2025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 2"/>
          <p:cNvSpPr/>
          <p:nvPr/>
        </p:nvSpPr>
        <p:spPr>
          <a:xfrm>
            <a:off x="2232111" y="2430155"/>
            <a:ext cx="2213372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Cargas Desproporcionadas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" name="Text 3"/>
          <p:cNvSpPr/>
          <p:nvPr/>
        </p:nvSpPr>
        <p:spPr>
          <a:xfrm>
            <a:off x="2232111" y="2748885"/>
            <a:ext cx="6671905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Obligan a trasladarse a distintas entidades sin recibir atención definitive</a:t>
            </a:r>
          </a:p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frente a sus solicitudes.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2" name="Text 4"/>
          <p:cNvSpPr/>
          <p:nvPr/>
        </p:nvSpPr>
        <p:spPr>
          <a:xfrm>
            <a:off x="2232111" y="3457987"/>
            <a:ext cx="1842968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Exigencias Excesivas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3" name="Text 5"/>
          <p:cNvSpPr/>
          <p:nvPr/>
        </p:nvSpPr>
        <p:spPr>
          <a:xfrm>
            <a:off x="2232111" y="3776718"/>
            <a:ext cx="6671905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Requieren agotar todos los mecanismos disponibles y trasladan</a:t>
            </a:r>
          </a:p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responsabilidades entre instituciones.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5" name="Text 6"/>
          <p:cNvSpPr/>
          <p:nvPr/>
        </p:nvSpPr>
        <p:spPr>
          <a:xfrm>
            <a:off x="2232111" y="4552110"/>
            <a:ext cx="1842968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Atención Inadecuada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6" name="Text 7"/>
          <p:cNvSpPr/>
          <p:nvPr/>
        </p:nvSpPr>
        <p:spPr>
          <a:xfrm>
            <a:off x="2232111" y="4870840"/>
            <a:ext cx="6671905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Prestan servicios sin enfoque de género, perpetuando la discriminación</a:t>
            </a:r>
          </a:p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estructural.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Text 8"/>
          <p:cNvSpPr/>
          <p:nvPr/>
        </p:nvSpPr>
        <p:spPr>
          <a:xfrm>
            <a:off x="1568694" y="5797396"/>
            <a:ext cx="9275709" cy="98967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Este fenómeno impide el acceso efectivo a la justicia y constituye una barrera adicional para las víctimas de violencia de género.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8" name="Shape 9"/>
          <p:cNvSpPr/>
          <p:nvPr/>
        </p:nvSpPr>
        <p:spPr>
          <a:xfrm>
            <a:off x="1347596" y="5583416"/>
            <a:ext cx="15240" cy="803196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11482" y="2285732"/>
            <a:ext cx="756511" cy="3072395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3" y="2272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25170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8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Derechos de las víctimas de violencia 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6" name="Text 1"/>
          <p:cNvSpPr/>
          <p:nvPr/>
        </p:nvSpPr>
        <p:spPr>
          <a:xfrm>
            <a:off x="1194842" y="1918286"/>
            <a:ext cx="7556421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Marco legal: Leyes 360 de 1997, 906 de 2004, 1146 de 2007, 1257 de 2008</a:t>
            </a:r>
            <a:endParaRPr lang="en-US" sz="2000" b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7" name="Shape 2"/>
          <p:cNvSpPr/>
          <p:nvPr/>
        </p:nvSpPr>
        <p:spPr>
          <a:xfrm>
            <a:off x="1194842" y="2540983"/>
            <a:ext cx="3704511" cy="2327197"/>
          </a:xfrm>
          <a:prstGeom prst="roundRect">
            <a:avLst>
              <a:gd name="adj" fmla="val 4698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8" name="Shape 3"/>
          <p:cNvSpPr/>
          <p:nvPr/>
        </p:nvSpPr>
        <p:spPr>
          <a:xfrm>
            <a:off x="1194842" y="2525743"/>
            <a:ext cx="3704511" cy="60960"/>
          </a:xfrm>
          <a:prstGeom prst="roundRect">
            <a:avLst>
              <a:gd name="adj" fmla="val 36279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19" name="Shape 4"/>
          <p:cNvSpPr/>
          <p:nvPr/>
        </p:nvSpPr>
        <p:spPr>
          <a:xfrm>
            <a:off x="2825998" y="2319884"/>
            <a:ext cx="442198" cy="442198"/>
          </a:xfrm>
          <a:prstGeom prst="roundRect">
            <a:avLst>
              <a:gd name="adj" fmla="val 206785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0" name="Text 5"/>
          <p:cNvSpPr/>
          <p:nvPr/>
        </p:nvSpPr>
        <p:spPr>
          <a:xfrm>
            <a:off x="2958634" y="2430374"/>
            <a:ext cx="176808" cy="2210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1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Text 6"/>
          <p:cNvSpPr/>
          <p:nvPr/>
        </p:nvSpPr>
        <p:spPr>
          <a:xfrm>
            <a:off x="1357481" y="2909481"/>
            <a:ext cx="1842968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Dignidad</a:t>
            </a: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 y Respeto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2" name="Text 7"/>
          <p:cNvSpPr/>
          <p:nvPr/>
        </p:nvSpPr>
        <p:spPr>
          <a:xfrm>
            <a:off x="1357481" y="3228212"/>
            <a:ext cx="3379232" cy="70723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Ser tratada con dignidad, privacidad y respeto durante cualquier entrevista o actuación médica, legal o de asistencia social.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3" name="Shape 8"/>
          <p:cNvSpPr/>
          <p:nvPr/>
        </p:nvSpPr>
        <p:spPr>
          <a:xfrm>
            <a:off x="6073446" y="2540983"/>
            <a:ext cx="3704511" cy="2327197"/>
          </a:xfrm>
          <a:prstGeom prst="roundRect">
            <a:avLst>
              <a:gd name="adj" fmla="val 4698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4" name="Shape 9"/>
          <p:cNvSpPr/>
          <p:nvPr/>
        </p:nvSpPr>
        <p:spPr>
          <a:xfrm>
            <a:off x="6057407" y="2525743"/>
            <a:ext cx="3704511" cy="60960"/>
          </a:xfrm>
          <a:prstGeom prst="roundRect">
            <a:avLst>
              <a:gd name="adj" fmla="val 36279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5" name="Shape 10"/>
          <p:cNvSpPr/>
          <p:nvPr/>
        </p:nvSpPr>
        <p:spPr>
          <a:xfrm>
            <a:off x="7704602" y="2319884"/>
            <a:ext cx="442198" cy="442198"/>
          </a:xfrm>
          <a:prstGeom prst="roundRect">
            <a:avLst>
              <a:gd name="adj" fmla="val 206785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6" name="Text 11"/>
          <p:cNvSpPr/>
          <p:nvPr/>
        </p:nvSpPr>
        <p:spPr>
          <a:xfrm>
            <a:off x="7843358" y="2430374"/>
            <a:ext cx="176808" cy="2210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2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Text 12"/>
          <p:cNvSpPr/>
          <p:nvPr/>
        </p:nvSpPr>
        <p:spPr>
          <a:xfrm>
            <a:off x="6236085" y="2909481"/>
            <a:ext cx="1842968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Atención Integral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13"/>
          <p:cNvSpPr/>
          <p:nvPr/>
        </p:nvSpPr>
        <p:spPr>
          <a:xfrm>
            <a:off x="6236085" y="3228212"/>
            <a:ext cx="3379232" cy="70723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Recibir atención integral con cobertura suficiente, accesible y de calidad, adaptada a las condiciones específicas de la víctima.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Shape 14"/>
          <p:cNvSpPr/>
          <p:nvPr/>
        </p:nvSpPr>
        <p:spPr>
          <a:xfrm>
            <a:off x="1194842" y="5270095"/>
            <a:ext cx="8952942" cy="1085612"/>
          </a:xfrm>
          <a:prstGeom prst="roundRect">
            <a:avLst>
              <a:gd name="adj" fmla="val 6738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0" name="Shape 15"/>
          <p:cNvSpPr/>
          <p:nvPr/>
        </p:nvSpPr>
        <p:spPr>
          <a:xfrm>
            <a:off x="1194842" y="4916333"/>
            <a:ext cx="8703136" cy="45719"/>
          </a:xfrm>
          <a:prstGeom prst="roundRect">
            <a:avLst>
              <a:gd name="adj" fmla="val 36279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1" name="Shape 16"/>
          <p:cNvSpPr/>
          <p:nvPr/>
        </p:nvSpPr>
        <p:spPr>
          <a:xfrm>
            <a:off x="5249255" y="4710700"/>
            <a:ext cx="442198" cy="442198"/>
          </a:xfrm>
          <a:prstGeom prst="roundRect">
            <a:avLst>
              <a:gd name="adj" fmla="val 206785"/>
            </a:avLst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2" name="Text 17"/>
          <p:cNvSpPr/>
          <p:nvPr/>
        </p:nvSpPr>
        <p:spPr>
          <a:xfrm>
            <a:off x="5381891" y="4789106"/>
            <a:ext cx="176808" cy="22109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200"/>
              </a:lnSpc>
              <a:buNone/>
            </a:pPr>
            <a:r>
              <a:rPr lang="en-US" b="1" dirty="0">
                <a:solidFill>
                  <a:srgbClr val="FFFFFF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3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 18"/>
          <p:cNvSpPr/>
          <p:nvPr/>
        </p:nvSpPr>
        <p:spPr>
          <a:xfrm>
            <a:off x="1357481" y="5495168"/>
            <a:ext cx="1844873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Información Completa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 19"/>
          <p:cNvSpPr/>
          <p:nvPr/>
        </p:nvSpPr>
        <p:spPr>
          <a:xfrm>
            <a:off x="1357481" y="5806249"/>
            <a:ext cx="7231142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Recibir información clara, completa, veraz y oportuna sobre sus derechos, </a:t>
            </a:r>
          </a:p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mecanismos y procedimientos legales.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3" y="6674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25170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8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Derechos de las víctimas de violencia 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Shape 1"/>
          <p:cNvSpPr/>
          <p:nvPr/>
        </p:nvSpPr>
        <p:spPr>
          <a:xfrm>
            <a:off x="930442" y="1853922"/>
            <a:ext cx="9817769" cy="1085017"/>
          </a:xfrm>
          <a:prstGeom prst="roundRect">
            <a:avLst>
              <a:gd name="adj" fmla="val 3261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6" name="Text 2"/>
          <p:cNvSpPr/>
          <p:nvPr/>
        </p:nvSpPr>
        <p:spPr>
          <a:xfrm>
            <a:off x="1856237" y="2001322"/>
            <a:ext cx="2652218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Orientación y Consejería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Text 3"/>
          <p:cNvSpPr/>
          <p:nvPr/>
        </p:nvSpPr>
        <p:spPr>
          <a:xfrm>
            <a:off x="1119449" y="2320052"/>
            <a:ext cx="9434748" cy="4714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Acceso gratuito a servicios de orientación y consejería para la víctima y su familia, atendidos por personal calificado especializado.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Shape 4"/>
          <p:cNvSpPr/>
          <p:nvPr/>
        </p:nvSpPr>
        <p:spPr>
          <a:xfrm>
            <a:off x="930442" y="3086338"/>
            <a:ext cx="9817769" cy="1085017"/>
          </a:xfrm>
          <a:prstGeom prst="roundRect">
            <a:avLst>
              <a:gd name="adj" fmla="val 32613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9" name="Text 5"/>
          <p:cNvSpPr/>
          <p:nvPr/>
        </p:nvSpPr>
        <p:spPr>
          <a:xfrm>
            <a:off x="1856237" y="3233738"/>
            <a:ext cx="2394498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Reserva de Identidad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6"/>
          <p:cNvSpPr/>
          <p:nvPr/>
        </p:nvSpPr>
        <p:spPr>
          <a:xfrm>
            <a:off x="1119449" y="3552468"/>
            <a:ext cx="9434748" cy="4714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Tratamiento con absoluta confidencialidad respecto a datos personales, de descendientes y personas bajo guarda o custodia.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Shape 7"/>
          <p:cNvSpPr/>
          <p:nvPr/>
        </p:nvSpPr>
        <p:spPr>
          <a:xfrm>
            <a:off x="930442" y="4337209"/>
            <a:ext cx="9817769" cy="1784866"/>
          </a:xfrm>
          <a:prstGeom prst="roundRect">
            <a:avLst>
              <a:gd name="adj" fmla="val 1239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42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109" y="4543068"/>
            <a:ext cx="578434" cy="356116"/>
          </a:xfrm>
          <a:prstGeom prst="rect">
            <a:avLst/>
          </a:prstGeom>
        </p:spPr>
      </p:pic>
      <p:sp>
        <p:nvSpPr>
          <p:cNvPr id="43" name="Text 8"/>
          <p:cNvSpPr/>
          <p:nvPr/>
        </p:nvSpPr>
        <p:spPr>
          <a:xfrm>
            <a:off x="1823091" y="4519970"/>
            <a:ext cx="4237825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Servicios de Salud Urgentes e Integrales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Text 9"/>
          <p:cNvSpPr/>
          <p:nvPr/>
        </p:nvSpPr>
        <p:spPr>
          <a:xfrm>
            <a:off x="1550418" y="4899184"/>
            <a:ext cx="8944061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Prevención y tratamiento de infecciones de transmisión sexual (VIH/SIDA)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Text 10"/>
          <p:cNvSpPr/>
          <p:nvPr/>
        </p:nvSpPr>
        <p:spPr>
          <a:xfrm>
            <a:off x="1550418" y="5186482"/>
            <a:ext cx="8944061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Prevención de embarazo y asesoría para interrupción voluntaria (IVE)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6" name="Text 11"/>
          <p:cNvSpPr/>
          <p:nvPr/>
        </p:nvSpPr>
        <p:spPr>
          <a:xfrm>
            <a:off x="1550418" y="5473780"/>
            <a:ext cx="8944061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Procedimientos médicos especializados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Text 12"/>
          <p:cNvSpPr/>
          <p:nvPr/>
        </p:nvSpPr>
        <p:spPr>
          <a:xfrm>
            <a:off x="1550418" y="5761077"/>
            <a:ext cx="8944061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Atención integral en salud mental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3" y="16041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25170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8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Derechos de las víctimas de violencia 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Text 1"/>
          <p:cNvSpPr/>
          <p:nvPr/>
        </p:nvSpPr>
        <p:spPr>
          <a:xfrm>
            <a:off x="933731" y="2215405"/>
            <a:ext cx="198677" cy="1841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 Light" pitchFamily="34" charset="-122"/>
                <a:cs typeface="Poppins" panose="00000500000000000000" pitchFamily="2" charset="0"/>
              </a:rPr>
              <a:t>01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Shape 2"/>
          <p:cNvSpPr/>
          <p:nvPr/>
        </p:nvSpPr>
        <p:spPr>
          <a:xfrm>
            <a:off x="1448543" y="2180222"/>
            <a:ext cx="4850265" cy="1524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4" name="Text 3"/>
          <p:cNvSpPr/>
          <p:nvPr/>
        </p:nvSpPr>
        <p:spPr>
          <a:xfrm>
            <a:off x="1448544" y="2284402"/>
            <a:ext cx="3238859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Verdad, Justicia y Reparación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8" name="Text 4"/>
          <p:cNvSpPr/>
          <p:nvPr/>
        </p:nvSpPr>
        <p:spPr>
          <a:xfrm>
            <a:off x="1448543" y="2662187"/>
            <a:ext cx="4850265" cy="4714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Derecho integral frente a los hechos constitutivos de violencia, incluyendo garantías de no repetición.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 5"/>
          <p:cNvSpPr/>
          <p:nvPr/>
        </p:nvSpPr>
        <p:spPr>
          <a:xfrm>
            <a:off x="941571" y="3716488"/>
            <a:ext cx="198677" cy="1841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 Light" pitchFamily="34" charset="-122"/>
                <a:cs typeface="Poppins" panose="00000500000000000000" pitchFamily="2" charset="0"/>
              </a:rPr>
              <a:t>02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" name="Shape 6"/>
          <p:cNvSpPr/>
          <p:nvPr/>
        </p:nvSpPr>
        <p:spPr>
          <a:xfrm>
            <a:off x="1448543" y="3626712"/>
            <a:ext cx="4850265" cy="1524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51" name="Text 7"/>
          <p:cNvSpPr/>
          <p:nvPr/>
        </p:nvSpPr>
        <p:spPr>
          <a:xfrm>
            <a:off x="1448543" y="3730892"/>
            <a:ext cx="3000061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Consentimiento Informado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2" name="Text 8"/>
          <p:cNvSpPr/>
          <p:nvPr/>
        </p:nvSpPr>
        <p:spPr>
          <a:xfrm>
            <a:off x="1448543" y="4108677"/>
            <a:ext cx="4850265" cy="4714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Para exámenes médico-legales, con opción de escoger el sexo del facultativo según disponibilidad.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3" name="Text 9"/>
          <p:cNvSpPr/>
          <p:nvPr/>
        </p:nvSpPr>
        <p:spPr>
          <a:xfrm>
            <a:off x="933731" y="5177382"/>
            <a:ext cx="198677" cy="184190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 Light" pitchFamily="34" charset="-122"/>
                <a:cs typeface="Poppins" panose="00000500000000000000" pitchFamily="2" charset="0"/>
              </a:rPr>
              <a:t>03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4" name="Shape 10"/>
          <p:cNvSpPr/>
          <p:nvPr/>
        </p:nvSpPr>
        <p:spPr>
          <a:xfrm>
            <a:off x="1448543" y="5073203"/>
            <a:ext cx="4850265" cy="15240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55" name="Text 11"/>
          <p:cNvSpPr/>
          <p:nvPr/>
        </p:nvSpPr>
        <p:spPr>
          <a:xfrm>
            <a:off x="1448544" y="5177382"/>
            <a:ext cx="3125398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Salud Sexual y Reproductiva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6" name="Text 12"/>
          <p:cNvSpPr/>
          <p:nvPr/>
        </p:nvSpPr>
        <p:spPr>
          <a:xfrm>
            <a:off x="1448543" y="5555168"/>
            <a:ext cx="4850265" cy="4714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Información clara, completa, veraz y oportuna sobre derechos reproductivos.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7" name="Text 13"/>
          <p:cNvSpPr/>
          <p:nvPr/>
        </p:nvSpPr>
        <p:spPr>
          <a:xfrm>
            <a:off x="7843245" y="1885877"/>
            <a:ext cx="4850265" cy="184308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7250"/>
              </a:lnSpc>
              <a:buNone/>
            </a:pPr>
            <a:r>
              <a:rPr lang="en-US" sz="4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URGENCIA </a:t>
            </a:r>
          </a:p>
          <a:p>
            <a:pPr marL="0" indent="0" algn="l">
              <a:lnSpc>
                <a:spcPts val="7250"/>
              </a:lnSpc>
              <a:buNone/>
            </a:pPr>
            <a:r>
              <a:rPr lang="en-US" sz="4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MÉDICA</a:t>
            </a:r>
            <a:endParaRPr lang="en-US" sz="4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8" name="Text 14"/>
          <p:cNvSpPr/>
          <p:nvPr/>
        </p:nvSpPr>
        <p:spPr>
          <a:xfrm>
            <a:off x="7465497" y="3985387"/>
            <a:ext cx="4389620" cy="1422381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 atención en salud para víctimas de violencia sexual </a:t>
            </a:r>
            <a:r>
              <a:rPr lang="en-US" b="1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siempre</a:t>
            </a: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es considerada una urgencia médica que requiere atención inmediata.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3" y="-5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313928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8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Atención en salud a extranjeros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0" name="Text 1"/>
          <p:cNvSpPr/>
          <p:nvPr/>
        </p:nvSpPr>
        <p:spPr>
          <a:xfrm>
            <a:off x="1595895" y="1564894"/>
            <a:ext cx="4438730" cy="368618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Marco</a:t>
            </a:r>
            <a:r>
              <a:rPr lang="en-US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 Legal y Cobertura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1" name="Shape 2"/>
          <p:cNvSpPr/>
          <p:nvPr/>
        </p:nvSpPr>
        <p:spPr>
          <a:xfrm>
            <a:off x="1761748" y="2154611"/>
            <a:ext cx="45719" cy="1740694"/>
          </a:xfrm>
          <a:prstGeom prst="roundRect">
            <a:avLst>
              <a:gd name="adj" fmla="val 145116"/>
            </a:avLst>
          </a:prstGeom>
          <a:solidFill>
            <a:srgbClr val="CBC5B8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2" name="Shape 3"/>
          <p:cNvSpPr/>
          <p:nvPr/>
        </p:nvSpPr>
        <p:spPr>
          <a:xfrm>
            <a:off x="1912362" y="2312845"/>
            <a:ext cx="605837" cy="15240"/>
          </a:xfrm>
          <a:prstGeom prst="roundRect">
            <a:avLst>
              <a:gd name="adj" fmla="val 145116"/>
            </a:avLst>
          </a:prstGeom>
          <a:solidFill>
            <a:srgbClr val="CBC5B8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3" name="Shape 4"/>
          <p:cNvSpPr/>
          <p:nvPr/>
        </p:nvSpPr>
        <p:spPr>
          <a:xfrm>
            <a:off x="1595894" y="2154611"/>
            <a:ext cx="454459" cy="331708"/>
          </a:xfrm>
          <a:prstGeom prst="roundRect">
            <a:avLst>
              <a:gd name="adj" fmla="val 6667"/>
            </a:avLst>
          </a:prstGeom>
          <a:solidFill>
            <a:srgbClr val="E5DFD2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4" name="Text 5"/>
          <p:cNvSpPr/>
          <p:nvPr/>
        </p:nvSpPr>
        <p:spPr>
          <a:xfrm>
            <a:off x="1651199" y="2182234"/>
            <a:ext cx="302919" cy="27634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1</a:t>
            </a:r>
            <a:endParaRPr lang="en-US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5" name="Text 6"/>
          <p:cNvSpPr/>
          <p:nvPr/>
        </p:nvSpPr>
        <p:spPr>
          <a:xfrm>
            <a:off x="2498865" y="2205213"/>
            <a:ext cx="4161585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Ley 1438 de 2011 - Ley 1751 de 2015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6" name="Text 7"/>
          <p:cNvSpPr/>
          <p:nvPr/>
        </p:nvSpPr>
        <p:spPr>
          <a:xfrm>
            <a:off x="2498865" y="2523943"/>
            <a:ext cx="9115619" cy="471488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El Estado colombiano garantiza únicamente la atención inicial de urgencias para toda persona, sin importar nacionalidad o estatus migratorio.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7" name="Shape 8"/>
          <p:cNvSpPr/>
          <p:nvPr/>
        </p:nvSpPr>
        <p:spPr>
          <a:xfrm>
            <a:off x="1912362" y="3448463"/>
            <a:ext cx="605837" cy="15240"/>
          </a:xfrm>
          <a:prstGeom prst="roundRect">
            <a:avLst>
              <a:gd name="adj" fmla="val 145116"/>
            </a:avLst>
          </a:prstGeom>
          <a:solidFill>
            <a:srgbClr val="CBC5B8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8" name="Shape 9"/>
          <p:cNvSpPr/>
          <p:nvPr/>
        </p:nvSpPr>
        <p:spPr>
          <a:xfrm>
            <a:off x="1595894" y="3290229"/>
            <a:ext cx="454459" cy="331708"/>
          </a:xfrm>
          <a:prstGeom prst="roundRect">
            <a:avLst>
              <a:gd name="adj" fmla="val 6667"/>
            </a:avLst>
          </a:prstGeom>
          <a:solidFill>
            <a:srgbClr val="E5DFD2"/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29" name="Text 10"/>
          <p:cNvSpPr/>
          <p:nvPr/>
        </p:nvSpPr>
        <p:spPr>
          <a:xfrm>
            <a:off x="1651199" y="3317911"/>
            <a:ext cx="302919" cy="276344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none" lIns="0" tIns="0" rIns="0" bIns="0" rtlCol="0" anchor="t"/>
          <a:lstStyle/>
          <a:p>
            <a:pPr marL="0" indent="0" algn="ctr">
              <a:lnSpc>
                <a:spcPts val="1700"/>
              </a:lnSpc>
              <a:buNone/>
            </a:pPr>
            <a:r>
              <a:rPr lang="en-US" b="1" dirty="0">
                <a:solidFill>
                  <a:schemeClr val="bg1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2</a:t>
            </a:r>
            <a:endParaRPr lang="en-US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 11"/>
          <p:cNvSpPr/>
          <p:nvPr/>
        </p:nvSpPr>
        <p:spPr>
          <a:xfrm>
            <a:off x="2498865" y="3340831"/>
            <a:ext cx="5552041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Resoluciones 6045/2017, 1063/2018, 5477/2022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Text 12"/>
          <p:cNvSpPr/>
          <p:nvPr/>
        </p:nvSpPr>
        <p:spPr>
          <a:xfrm>
            <a:off x="2498865" y="3659561"/>
            <a:ext cx="9115619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Regulan los requisitos específicos para la atención médica de extranjeros</a:t>
            </a:r>
          </a:p>
          <a:p>
            <a:pPr marL="0" indent="0" algn="l">
              <a:lnSpc>
                <a:spcPts val="185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en territorio nacional.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5" name="Shape 13"/>
          <p:cNvSpPr/>
          <p:nvPr/>
        </p:nvSpPr>
        <p:spPr>
          <a:xfrm>
            <a:off x="1595894" y="4605682"/>
            <a:ext cx="10352741" cy="1626082"/>
          </a:xfrm>
          <a:prstGeom prst="roundRect">
            <a:avLst>
              <a:gd name="adj" fmla="val 1477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pic>
        <p:nvPicPr>
          <p:cNvPr id="3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293" y="4750181"/>
            <a:ext cx="315479" cy="184190"/>
          </a:xfrm>
          <a:prstGeom prst="rect">
            <a:avLst/>
          </a:prstGeom>
        </p:spPr>
      </p:pic>
      <p:sp>
        <p:nvSpPr>
          <p:cNvPr id="37" name="Text 14"/>
          <p:cNvSpPr/>
          <p:nvPr/>
        </p:nvSpPr>
        <p:spPr>
          <a:xfrm>
            <a:off x="2120959" y="4728512"/>
            <a:ext cx="4781124" cy="23038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b="1" dirty="0">
                <a:solidFill>
                  <a:srgbClr val="000000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Seguro Médico Obligatorio para Visitantes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Text 15"/>
          <p:cNvSpPr/>
          <p:nvPr/>
        </p:nvSpPr>
        <p:spPr>
          <a:xfrm>
            <a:off x="2120959" y="5106297"/>
            <a:ext cx="9431424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b="1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Muerte durante permanencia:</a:t>
            </a: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mínimo 57 SMLMV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9" name="Text 16"/>
          <p:cNvSpPr/>
          <p:nvPr/>
        </p:nvSpPr>
        <p:spPr>
          <a:xfrm>
            <a:off x="2120959" y="5393595"/>
            <a:ext cx="9431424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b="1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Asistencia médica integral:</a:t>
            </a: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hospitalización, medicamentos, maternidad, </a:t>
            </a:r>
          </a:p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odontología, cirugía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0" name="Text 17"/>
          <p:cNvSpPr/>
          <p:nvPr/>
        </p:nvSpPr>
        <p:spPr>
          <a:xfrm>
            <a:off x="2120959" y="5872230"/>
            <a:ext cx="9431424" cy="235744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1850"/>
              </a:lnSpc>
              <a:buSzPct val="100000"/>
              <a:buChar char="•"/>
            </a:pPr>
            <a:r>
              <a:rPr lang="en-US" b="1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Repatriación de restos:</a:t>
            </a:r>
            <a:r>
              <a:rPr lang="en-US" dirty="0">
                <a:solidFill>
                  <a:srgbClr val="000000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 mínimo 17 SMLMV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3" y="-7848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313928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8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Atención en salud a extranjeros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Text 1"/>
          <p:cNvSpPr/>
          <p:nvPr/>
        </p:nvSpPr>
        <p:spPr>
          <a:xfrm>
            <a:off x="1275053" y="1845349"/>
            <a:ext cx="3613349" cy="297656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000" b="1" dirty="0">
                <a:solidFill>
                  <a:srgbClr val="282824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Limitaciones Generales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 2"/>
          <p:cNvSpPr/>
          <p:nvPr/>
        </p:nvSpPr>
        <p:spPr>
          <a:xfrm>
            <a:off x="602474" y="2301716"/>
            <a:ext cx="4078352" cy="5081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Los extranjeros visitantes NO hacen parte del Plan de Beneficios en Salud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 3"/>
          <p:cNvSpPr/>
          <p:nvPr/>
        </p:nvSpPr>
        <p:spPr>
          <a:xfrm>
            <a:off x="609600" y="3176336"/>
            <a:ext cx="3991015" cy="5180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Servicios no urgentes deben ser pagados por el extranjero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Text 4"/>
          <p:cNvSpPr/>
          <p:nvPr/>
        </p:nvSpPr>
        <p:spPr>
          <a:xfrm>
            <a:off x="609600" y="3739978"/>
            <a:ext cx="3991015" cy="518022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Solo radicados legalmente pueden afiliarse a EPS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2" name="Shape 5"/>
          <p:cNvSpPr/>
          <p:nvPr/>
        </p:nvSpPr>
        <p:spPr>
          <a:xfrm>
            <a:off x="5296602" y="1845117"/>
            <a:ext cx="6400411" cy="2887303"/>
          </a:xfrm>
          <a:prstGeom prst="roundRect">
            <a:avLst>
              <a:gd name="adj" fmla="val 886"/>
            </a:avLst>
          </a:prstGeo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3" name="Text 6"/>
          <p:cNvSpPr/>
          <p:nvPr/>
        </p:nvSpPr>
        <p:spPr>
          <a:xfrm>
            <a:off x="5422587" y="2012296"/>
            <a:ext cx="3321851" cy="24800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r>
              <a:rPr lang="en-US" sz="2000" b="1" dirty="0"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Excepción - Código Fucsia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4" name="Text 7"/>
          <p:cNvSpPr/>
          <p:nvPr/>
        </p:nvSpPr>
        <p:spPr>
          <a:xfrm>
            <a:off x="5422586" y="2419014"/>
            <a:ext cx="5936451" cy="25407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Aplica a toda persona en Colombia, incluidos </a:t>
            </a:r>
          </a:p>
          <a:p>
            <a:pPr marL="0" indent="0" algn="l">
              <a:lnSpc>
                <a:spcPts val="2000"/>
              </a:lnSpc>
              <a:buNone/>
            </a:pPr>
            <a:r>
              <a:rPr lang="en-US" b="1" dirty="0"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extranjeros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Text 8"/>
          <p:cNvSpPr/>
          <p:nvPr/>
        </p:nvSpPr>
        <p:spPr>
          <a:xfrm>
            <a:off x="5422586" y="3073986"/>
            <a:ext cx="5936451" cy="2693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dirty="0"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✅ Atención psicológica y médica inmediata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6" name="Text 9"/>
          <p:cNvSpPr/>
          <p:nvPr/>
        </p:nvSpPr>
        <p:spPr>
          <a:xfrm>
            <a:off x="5422586" y="3398789"/>
            <a:ext cx="5936451" cy="2693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dirty="0"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✅ Asesoría legal especializada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Text 10"/>
          <p:cNvSpPr/>
          <p:nvPr/>
        </p:nvSpPr>
        <p:spPr>
          <a:xfrm>
            <a:off x="5422586" y="3723591"/>
            <a:ext cx="5936451" cy="2693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dirty="0"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✅ Protección y seguridad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8" name="Text 11"/>
          <p:cNvSpPr/>
          <p:nvPr/>
        </p:nvSpPr>
        <p:spPr>
          <a:xfrm>
            <a:off x="5422586" y="4050956"/>
            <a:ext cx="5936451" cy="2693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dirty="0"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✅ Confidencialidad absoluta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 12"/>
          <p:cNvSpPr/>
          <p:nvPr/>
        </p:nvSpPr>
        <p:spPr>
          <a:xfrm>
            <a:off x="5422586" y="4373196"/>
            <a:ext cx="5936451" cy="269319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342900" indent="-342900" algn="l">
              <a:lnSpc>
                <a:spcPts val="2000"/>
              </a:lnSpc>
              <a:buSzPct val="100000"/>
              <a:buChar char="•"/>
            </a:pPr>
            <a:r>
              <a:rPr lang="en-US" dirty="0"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✅ Notificación obligatoria a autoridades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0" name="Text 13"/>
          <p:cNvSpPr/>
          <p:nvPr/>
        </p:nvSpPr>
        <p:spPr>
          <a:xfrm>
            <a:off x="1513178" y="5748360"/>
            <a:ext cx="10696820" cy="508159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Debe brindarse atención en un idioma comprensible y con información clara para garantizar la comprensión total de los derechos y procedimientos.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Shape 14"/>
          <p:cNvSpPr/>
          <p:nvPr/>
        </p:nvSpPr>
        <p:spPr>
          <a:xfrm>
            <a:off x="1275052" y="5569766"/>
            <a:ext cx="45719" cy="865346"/>
          </a:xfrm>
          <a:prstGeom prst="rect">
            <a:avLst/>
          </a:prstGeom>
          <a:solidFill>
            <a:srgbClr val="282824"/>
          </a:solidFill>
        </p:spPr>
        <p:txBody>
          <a:bodyPr/>
          <a:lstStyle/>
          <a:p>
            <a:endParaRPr lang="es-CO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-13303" y="8193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46732" y="-313928"/>
            <a:ext cx="2569029" cy="1774373"/>
          </a:xfrm>
          <a:prstGeom prst="rect">
            <a:avLst/>
          </a:prstGeom>
        </p:spPr>
      </p:pic>
      <p:sp>
        <p:nvSpPr>
          <p:cNvPr id="14" name="Redondear rectángulo de esquina del mismo lado 5"/>
          <p:cNvSpPr/>
          <p:nvPr/>
        </p:nvSpPr>
        <p:spPr>
          <a:xfrm rot="16200000" flipV="1">
            <a:off x="3441529" y="-3207436"/>
            <a:ext cx="1028443" cy="7938104"/>
          </a:xfrm>
          <a:prstGeom prst="round2SameRect">
            <a:avLst>
              <a:gd name="adj1" fmla="val 45878"/>
              <a:gd name="adj2" fmla="val 0"/>
            </a:avLst>
          </a:prstGeom>
          <a:solidFill>
            <a:srgbClr val="1856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s-CO" dirty="0"/>
          </a:p>
        </p:txBody>
      </p:sp>
      <p:sp>
        <p:nvSpPr>
          <p:cNvPr id="15" name="Rectángulo 14"/>
          <p:cNvSpPr/>
          <p:nvPr/>
        </p:nvSpPr>
        <p:spPr>
          <a:xfrm>
            <a:off x="238586" y="502293"/>
            <a:ext cx="75221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Atención humanizada</a:t>
            </a:r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endParaRPr lang="es-CO" sz="2800" dirty="0">
              <a:solidFill>
                <a:schemeClr val="bg1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2" name="Grupo 1"/>
          <p:cNvGrpSpPr/>
          <p:nvPr/>
        </p:nvGrpSpPr>
        <p:grpSpPr>
          <a:xfrm>
            <a:off x="20916" y="1450586"/>
            <a:ext cx="6989484" cy="4905122"/>
            <a:chOff x="1742253" y="1397219"/>
            <a:chExt cx="7869668" cy="5184575"/>
          </a:xfrm>
        </p:grpSpPr>
        <p:sp>
          <p:nvSpPr>
            <p:cNvPr id="4" name="Rectángulo 3"/>
            <p:cNvSpPr/>
            <p:nvPr/>
          </p:nvSpPr>
          <p:spPr>
            <a:xfrm>
              <a:off x="1742253" y="1397219"/>
              <a:ext cx="3034543" cy="2023021"/>
            </a:xfrm>
            <a:prstGeom prst="rect">
              <a:avLst/>
            </a:prstGeom>
            <a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22000" r="-22000"/>
              </a:stretch>
            </a:blip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s-CO" dirty="0"/>
            </a:p>
          </p:txBody>
        </p:sp>
        <p:sp>
          <p:nvSpPr>
            <p:cNvPr id="5" name="Forma libre: forma 4"/>
            <p:cNvSpPr/>
            <p:nvPr/>
          </p:nvSpPr>
          <p:spPr>
            <a:xfrm>
              <a:off x="4903499" y="3546744"/>
              <a:ext cx="4299199" cy="2655539"/>
            </a:xfrm>
            <a:custGeom>
              <a:avLst/>
              <a:gdLst>
                <a:gd name="connsiteX0" fmla="*/ 0 w 4299199"/>
                <a:gd name="connsiteY0" fmla="*/ 0 h 2655539"/>
                <a:gd name="connsiteX1" fmla="*/ 4299199 w 4299199"/>
                <a:gd name="connsiteY1" fmla="*/ 0 h 2655539"/>
                <a:gd name="connsiteX2" fmla="*/ 4299199 w 4299199"/>
                <a:gd name="connsiteY2" fmla="*/ 2655539 h 2655539"/>
                <a:gd name="connsiteX3" fmla="*/ 0 w 4299199"/>
                <a:gd name="connsiteY3" fmla="*/ 2655539 h 2655539"/>
                <a:gd name="connsiteX4" fmla="*/ 0 w 4299199"/>
                <a:gd name="connsiteY4" fmla="*/ 0 h 2655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99199" h="2655539">
                  <a:moveTo>
                    <a:pt x="0" y="0"/>
                  </a:moveTo>
                  <a:lnTo>
                    <a:pt x="4299199" y="0"/>
                  </a:lnTo>
                  <a:lnTo>
                    <a:pt x="4299199" y="2655539"/>
                  </a:lnTo>
                  <a:lnTo>
                    <a:pt x="0" y="2655539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algn="ctr" defTabSz="102235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CO" sz="2000" i="1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Las víctimas de violencia sexual acuden a los servicios de salud </a:t>
              </a:r>
              <a:r>
                <a:rPr lang="es-CO" sz="2000" b="1" i="1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venciendo</a:t>
              </a:r>
              <a:r>
                <a:rPr lang="es-CO" sz="2000" i="1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 muchas barreras </a:t>
              </a:r>
              <a:r>
                <a:rPr lang="es-CO" sz="2000" b="1" i="1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personales y sociales </a:t>
              </a:r>
              <a:r>
                <a:rPr lang="es-CO" sz="2000" i="1" kern="1200" dirty="0">
                  <a:solidFill>
                    <a:sysClr val="windowText" lastClr="000000">
                      <a:hueOff val="0"/>
                      <a:satOff val="0"/>
                      <a:lumOff val="0"/>
                      <a:alphaOff val="0"/>
                    </a:sysClr>
                  </a:solidFill>
                  <a:latin typeface="Poppins" panose="00000500000000000000" pitchFamily="2" charset="0"/>
                  <a:cs typeface="Poppins" panose="00000500000000000000" pitchFamily="2" charset="0"/>
                </a:rPr>
                <a:t>que el evento de violencia les ocasiona, y llegan a la institución en condiciones de alta vulnerabilidad.</a:t>
              </a:r>
            </a:p>
          </p:txBody>
        </p:sp>
        <p:sp>
          <p:nvSpPr>
            <p:cNvPr id="6" name="Medio marco 5"/>
            <p:cNvSpPr/>
            <p:nvPr/>
          </p:nvSpPr>
          <p:spPr>
            <a:xfrm>
              <a:off x="4524181" y="3167751"/>
              <a:ext cx="1032500" cy="1032767"/>
            </a:xfrm>
            <a:prstGeom prst="halfFrame">
              <a:avLst>
                <a:gd name="adj1" fmla="val 25770"/>
                <a:gd name="adj2" fmla="val 25770"/>
              </a:avLst>
            </a:prstGeom>
            <a:solidFill>
              <a:srgbClr val="ED7D31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 dirty="0"/>
            </a:p>
          </p:txBody>
        </p:sp>
        <p:sp>
          <p:nvSpPr>
            <p:cNvPr id="7" name="Medio marco 6"/>
            <p:cNvSpPr/>
            <p:nvPr/>
          </p:nvSpPr>
          <p:spPr>
            <a:xfrm rot="5400000">
              <a:off x="8579287" y="3167885"/>
              <a:ext cx="1032767" cy="1032500"/>
            </a:xfrm>
            <a:prstGeom prst="halfFrame">
              <a:avLst>
                <a:gd name="adj1" fmla="val 25770"/>
                <a:gd name="adj2" fmla="val 25770"/>
              </a:avLst>
            </a:prstGeom>
            <a:solidFill>
              <a:srgbClr val="A5A5A5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 dirty="0"/>
            </a:p>
          </p:txBody>
        </p:sp>
        <p:sp>
          <p:nvSpPr>
            <p:cNvPr id="8" name="Medio marco 7"/>
            <p:cNvSpPr/>
            <p:nvPr/>
          </p:nvSpPr>
          <p:spPr>
            <a:xfrm rot="16200000">
              <a:off x="4524047" y="5549161"/>
              <a:ext cx="1032767" cy="1032500"/>
            </a:xfrm>
            <a:prstGeom prst="halfFrame">
              <a:avLst>
                <a:gd name="adj1" fmla="val 25770"/>
                <a:gd name="adj2" fmla="val 25770"/>
              </a:avLst>
            </a:prstGeom>
            <a:solidFill>
              <a:srgbClr val="FFC000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 dirty="0"/>
            </a:p>
          </p:txBody>
        </p:sp>
        <p:sp>
          <p:nvSpPr>
            <p:cNvPr id="9" name="Medio marco 8"/>
            <p:cNvSpPr/>
            <p:nvPr/>
          </p:nvSpPr>
          <p:spPr>
            <a:xfrm rot="10800000">
              <a:off x="8579421" y="5549027"/>
              <a:ext cx="1032500" cy="1032767"/>
            </a:xfrm>
            <a:prstGeom prst="halfFrame">
              <a:avLst>
                <a:gd name="adj1" fmla="val 25770"/>
                <a:gd name="adj2" fmla="val 25770"/>
              </a:avLst>
            </a:prstGeom>
            <a:solidFill>
              <a:srgbClr val="4472C4">
                <a:hueOff val="0"/>
                <a:satOff val="0"/>
                <a:lumOff val="0"/>
                <a:alphaOff val="0"/>
              </a:srgbClr>
            </a:solidFill>
            <a:ln w="12700" cap="flat" cmpd="sng" algn="ctr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prstDash val="solid"/>
              <a:miter lim="800000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endParaRPr lang="es-CO" dirty="0"/>
            </a:p>
          </p:txBody>
        </p:sp>
      </p:grpSp>
      <p:sp>
        <p:nvSpPr>
          <p:cNvPr id="23" name="CuadroTexto 22"/>
          <p:cNvSpPr txBox="1"/>
          <p:nvPr/>
        </p:nvSpPr>
        <p:spPr>
          <a:xfrm>
            <a:off x="7033626" y="3312613"/>
            <a:ext cx="491043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Personal psicosocial capacitado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Calidez atención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s-CO" sz="2000" dirty="0">
              <a:solidFill>
                <a:srgbClr val="4472C4">
                  <a:lumMod val="50000"/>
                </a:srgbClr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Atención oportuna y adecuada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Lenguaje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Manejo confidencialidad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Poppins" panose="00000500000000000000" pitchFamily="2" charset="0"/>
                <a:cs typeface="Poppins" panose="00000500000000000000" pitchFamily="2" charset="0"/>
              </a:rPr>
              <a:t>Cumplimiento Ruta</a:t>
            </a:r>
            <a:endParaRPr kumimoji="0" lang="es-CO" sz="2000" b="0" i="0" u="none" strike="noStrike" kern="1200" cap="none" spc="0" normalizeH="0" baseline="0" noProof="0" dirty="0">
              <a:ln>
                <a:noFill/>
              </a:ln>
              <a:solidFill>
                <a:srgbClr val="4472C4">
                  <a:lumMod val="50000"/>
                </a:srgbClr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ndera de Antioquia"/>
          <p:cNvPicPr>
            <a:picLocks noChangeAspect="1" noChangeArrowheads="1"/>
          </p:cNvPicPr>
          <p:nvPr/>
        </p:nvPicPr>
        <p:blipFill rotWithShape="1"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7361" y="-251346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470569" y="5165397"/>
            <a:ext cx="2569029" cy="1774373"/>
          </a:xfrm>
          <a:prstGeom prst="rect">
            <a:avLst/>
          </a:prstGeom>
        </p:spPr>
      </p:pic>
      <p:sp>
        <p:nvSpPr>
          <p:cNvPr id="41" name="Subtítulo 2"/>
          <p:cNvSpPr txBox="1"/>
          <p:nvPr/>
        </p:nvSpPr>
        <p:spPr>
          <a:xfrm>
            <a:off x="9146503" y="844899"/>
            <a:ext cx="3187654" cy="6950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sz="2400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$ 3.822.889.000</a:t>
            </a:r>
            <a:endParaRPr lang="es-CO" sz="2400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pic>
        <p:nvPicPr>
          <p:cNvPr id="43" name="Imagen 4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913822" y="477409"/>
            <a:ext cx="4270817" cy="1001932"/>
          </a:xfrm>
          <a:prstGeom prst="rect">
            <a:avLst/>
          </a:prstGeom>
          <a:noFill/>
        </p:spPr>
      </p:pic>
      <p:sp>
        <p:nvSpPr>
          <p:cNvPr id="44" name="Subtítulo 2"/>
          <p:cNvSpPr txBox="1"/>
          <p:nvPr/>
        </p:nvSpPr>
        <p:spPr>
          <a:xfrm>
            <a:off x="7730081" y="551683"/>
            <a:ext cx="4405771" cy="69505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es-ES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Desafíos y barreras actuales </a:t>
            </a:r>
          </a:p>
        </p:txBody>
      </p:sp>
      <p:sp>
        <p:nvSpPr>
          <p:cNvPr id="31" name="Shape 1"/>
          <p:cNvSpPr/>
          <p:nvPr/>
        </p:nvSpPr>
        <p:spPr>
          <a:xfrm>
            <a:off x="306562" y="402758"/>
            <a:ext cx="7592537" cy="1438513"/>
          </a:xfrm>
          <a:prstGeom prst="roundRect">
            <a:avLst>
              <a:gd name="adj" fmla="val 7628"/>
            </a:avLst>
          </a:prstGeom>
          <a:noFill/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32" name="Shape 2"/>
          <p:cNvSpPr/>
          <p:nvPr/>
        </p:nvSpPr>
        <p:spPr>
          <a:xfrm>
            <a:off x="283702" y="402758"/>
            <a:ext cx="91440" cy="1438513"/>
          </a:xfrm>
          <a:prstGeom prst="roundRect">
            <a:avLst>
              <a:gd name="adj" fmla="val 31044"/>
            </a:avLst>
          </a:prstGeom>
          <a:solidFill>
            <a:schemeClr val="accent2">
              <a:lumMod val="5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3" name="Text 3"/>
          <p:cNvSpPr/>
          <p:nvPr/>
        </p:nvSpPr>
        <p:spPr>
          <a:xfrm>
            <a:off x="587192" y="614808"/>
            <a:ext cx="3055977" cy="29563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Estigma Social e Institucional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4" name="Text 4"/>
          <p:cNvSpPr/>
          <p:nvPr/>
        </p:nvSpPr>
        <p:spPr>
          <a:xfrm>
            <a:off x="587192" y="1023907"/>
            <a:ext cx="7326630" cy="60531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Lato" pitchFamily="34" charset="0"/>
                <a:ea typeface="Lato" pitchFamily="34" charset="-122"/>
                <a:cs typeface="Lato" pitchFamily="34" charset="-120"/>
              </a:rPr>
              <a:t>Persistencia de actitudes discriminatorias y culpabilizadoras hacia las víctimas en diferentes ámbitos sociales e institucionales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5" name="Shape 5"/>
          <p:cNvSpPr/>
          <p:nvPr/>
        </p:nvSpPr>
        <p:spPr>
          <a:xfrm>
            <a:off x="306562" y="2030461"/>
            <a:ext cx="7636431" cy="1438513"/>
          </a:xfrm>
          <a:prstGeom prst="roundRect">
            <a:avLst>
              <a:gd name="adj" fmla="val 7628"/>
            </a:avLst>
          </a:prstGeom>
          <a:noFill/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36" name="Shape 6"/>
          <p:cNvSpPr/>
          <p:nvPr/>
        </p:nvSpPr>
        <p:spPr>
          <a:xfrm>
            <a:off x="283702" y="2030461"/>
            <a:ext cx="91440" cy="1438513"/>
          </a:xfrm>
          <a:prstGeom prst="roundRect">
            <a:avLst>
              <a:gd name="adj" fmla="val 31044"/>
            </a:avLst>
          </a:prstGeom>
          <a:solidFill>
            <a:schemeClr val="accent2">
              <a:lumMod val="5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37" name="Text 7"/>
          <p:cNvSpPr/>
          <p:nvPr/>
        </p:nvSpPr>
        <p:spPr>
          <a:xfrm>
            <a:off x="587192" y="2242511"/>
            <a:ext cx="2672358" cy="29563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Capacitación Insuficiente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8" name="Text 8"/>
          <p:cNvSpPr/>
          <p:nvPr/>
        </p:nvSpPr>
        <p:spPr>
          <a:xfrm>
            <a:off x="587192" y="2651610"/>
            <a:ext cx="7326630" cy="60531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Lato" pitchFamily="34" charset="0"/>
                <a:ea typeface="Lato" pitchFamily="34" charset="-122"/>
                <a:cs typeface="Lato" pitchFamily="34" charset="-120"/>
              </a:rPr>
              <a:t>Limitada formación especializada de equipos profesionales en salud y justicia para el abordaje adecuado de estas violencias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39" name="Shape 9"/>
          <p:cNvSpPr/>
          <p:nvPr/>
        </p:nvSpPr>
        <p:spPr>
          <a:xfrm>
            <a:off x="306562" y="3658164"/>
            <a:ext cx="7636431" cy="1438513"/>
          </a:xfrm>
          <a:prstGeom prst="roundRect">
            <a:avLst>
              <a:gd name="adj" fmla="val 7628"/>
            </a:avLst>
          </a:prstGeom>
          <a:noFill/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40" name="Shape 10"/>
          <p:cNvSpPr/>
          <p:nvPr/>
        </p:nvSpPr>
        <p:spPr>
          <a:xfrm>
            <a:off x="283702" y="3658164"/>
            <a:ext cx="91440" cy="1438513"/>
          </a:xfrm>
          <a:prstGeom prst="roundRect">
            <a:avLst>
              <a:gd name="adj" fmla="val 31044"/>
            </a:avLst>
          </a:prstGeom>
          <a:solidFill>
            <a:schemeClr val="accent2">
              <a:lumMod val="5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42" name="Text 11"/>
          <p:cNvSpPr/>
          <p:nvPr/>
        </p:nvSpPr>
        <p:spPr>
          <a:xfrm>
            <a:off x="587192" y="3870215"/>
            <a:ext cx="3398401" cy="29563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Articulación Intersectorial Débil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5" name="Text 12"/>
          <p:cNvSpPr/>
          <p:nvPr/>
        </p:nvSpPr>
        <p:spPr>
          <a:xfrm>
            <a:off x="587192" y="4279314"/>
            <a:ext cx="7326630" cy="60531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Lato" pitchFamily="34" charset="0"/>
                <a:ea typeface="Lato" pitchFamily="34" charset="-122"/>
                <a:cs typeface="Lato" pitchFamily="34" charset="-120"/>
              </a:rPr>
              <a:t>Dificultades en la coordinación efectiva entre sectores, especialmente en territorios con menor desarrollo institucional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6" name="Shape 13"/>
          <p:cNvSpPr/>
          <p:nvPr/>
        </p:nvSpPr>
        <p:spPr>
          <a:xfrm>
            <a:off x="306562" y="5285868"/>
            <a:ext cx="7636431" cy="1438513"/>
          </a:xfrm>
          <a:prstGeom prst="roundRect">
            <a:avLst>
              <a:gd name="adj" fmla="val 7628"/>
            </a:avLst>
          </a:prstGeom>
          <a:noFill/>
          <a:ln w="22860">
            <a:solidFill>
              <a:srgbClr val="CBC5B8"/>
            </a:solidFill>
            <a:prstDash val="solid"/>
          </a:ln>
        </p:spPr>
        <p:txBody>
          <a:bodyPr/>
          <a:lstStyle/>
          <a:p>
            <a:endParaRPr lang="es-CO" dirty="0"/>
          </a:p>
        </p:txBody>
      </p:sp>
      <p:sp>
        <p:nvSpPr>
          <p:cNvPr id="47" name="Shape 14"/>
          <p:cNvSpPr/>
          <p:nvPr/>
        </p:nvSpPr>
        <p:spPr>
          <a:xfrm>
            <a:off x="283702" y="5285868"/>
            <a:ext cx="91440" cy="1438513"/>
          </a:xfrm>
          <a:prstGeom prst="roundRect">
            <a:avLst>
              <a:gd name="adj" fmla="val 31044"/>
            </a:avLst>
          </a:prstGeom>
          <a:solidFill>
            <a:schemeClr val="accent2">
              <a:lumMod val="50000"/>
            </a:schemeClr>
          </a:solidFill>
        </p:spPr>
        <p:txBody>
          <a:bodyPr/>
          <a:lstStyle/>
          <a:p>
            <a:endParaRPr lang="es-CO" dirty="0"/>
          </a:p>
        </p:txBody>
      </p:sp>
      <p:sp>
        <p:nvSpPr>
          <p:cNvPr id="50" name="Text 15"/>
          <p:cNvSpPr/>
          <p:nvPr/>
        </p:nvSpPr>
        <p:spPr>
          <a:xfrm>
            <a:off x="587192" y="5497918"/>
            <a:ext cx="3081814" cy="295632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Brechas de Acceso Territorial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Text 16"/>
          <p:cNvSpPr/>
          <p:nvPr/>
        </p:nvSpPr>
        <p:spPr>
          <a:xfrm>
            <a:off x="587192" y="5907017"/>
            <a:ext cx="7326630" cy="605314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marR="0" lvl="0" indent="0" defTabSz="914400" eaLnBrk="1" fontAlgn="auto" latinLnBrk="0" hangingPunct="1">
              <a:lnSpc>
                <a:spcPts val="235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4A4A45"/>
                </a:solidFill>
                <a:effectLst/>
                <a:uLnTx/>
                <a:uFillTx/>
                <a:latin typeface="Lato" pitchFamily="34" charset="0"/>
                <a:ea typeface="Lato" pitchFamily="34" charset="-122"/>
                <a:cs typeface="Lato" pitchFamily="34" charset="-120"/>
              </a:rPr>
              <a:t>Limitaciones significativas en el acceso a servicios especializados en zonas rurales, remotas y de difícil acceso geográfico</a:t>
            </a:r>
            <a:endParaRPr kumimoji="0" lang="en-US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Bandera de Antioquia"/>
          <p:cNvPicPr>
            <a:picLocks noChangeAspect="1" noChangeArrowheads="1"/>
          </p:cNvPicPr>
          <p:nvPr/>
        </p:nvPicPr>
        <p:blipFill rotWithShape="1"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94" r="13940"/>
          <a:stretch>
            <a:fillRect/>
          </a:stretch>
        </p:blipFill>
        <p:spPr bwMode="auto">
          <a:xfrm>
            <a:off x="0" y="-1629"/>
            <a:ext cx="12192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44" t="13302" r="9328" b="19850"/>
          <a:stretch>
            <a:fillRect/>
          </a:stretch>
        </p:blipFill>
        <p:spPr>
          <a:xfrm>
            <a:off x="9780084" y="-150027"/>
            <a:ext cx="2569029" cy="177437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25096"/>
            <a:ext cx="5451344" cy="1186066"/>
          </a:xfrm>
          <a:prstGeom prst="rect">
            <a:avLst/>
          </a:prstGeom>
          <a:noFill/>
        </p:spPr>
      </p:pic>
      <p:sp>
        <p:nvSpPr>
          <p:cNvPr id="7" name="Rectángulo 6"/>
          <p:cNvSpPr/>
          <p:nvPr/>
        </p:nvSpPr>
        <p:spPr>
          <a:xfrm>
            <a:off x="409444" y="903024"/>
            <a:ext cx="50419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Conclusiones </a:t>
            </a:r>
            <a:endParaRPr lang="es-CO" sz="28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  <p:sp>
        <p:nvSpPr>
          <p:cNvPr id="27" name="Text 2"/>
          <p:cNvSpPr/>
          <p:nvPr/>
        </p:nvSpPr>
        <p:spPr>
          <a:xfrm>
            <a:off x="370524" y="1975360"/>
            <a:ext cx="3668554" cy="34075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Problemática de Salud Pública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8" name="Text 3"/>
          <p:cNvSpPr/>
          <p:nvPr/>
        </p:nvSpPr>
        <p:spPr>
          <a:xfrm>
            <a:off x="370524" y="2416411"/>
            <a:ext cx="5324423" cy="104691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 violencia sexual trasciende el ámbito individual, constituyendo un problema estructural de salud pública y derechos humanos que requiere respuesta integral del Estado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 5"/>
          <p:cNvSpPr/>
          <p:nvPr/>
        </p:nvSpPr>
        <p:spPr>
          <a:xfrm>
            <a:off x="6598220" y="1975360"/>
            <a:ext cx="4033242" cy="34075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Atención Integral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0" name="Text 6"/>
          <p:cNvSpPr/>
          <p:nvPr/>
        </p:nvSpPr>
        <p:spPr>
          <a:xfrm>
            <a:off x="6593303" y="2416411"/>
            <a:ext cx="5324423" cy="104691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 efectividad de la respuesta depende de la coordinación entre sectores, aplicando enfoques diferenciales y centrados en las víctimas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1" name="Text 9"/>
          <p:cNvSpPr/>
          <p:nvPr/>
        </p:nvSpPr>
        <p:spPr>
          <a:xfrm>
            <a:off x="370524" y="4783261"/>
            <a:ext cx="5196087" cy="104691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Colombia cuenta con un marco legal avanzado, pero enfrenta desafíos significativos en su implementación territorial y práctica cotidiana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2" name="Text 11"/>
          <p:cNvSpPr/>
          <p:nvPr/>
        </p:nvSpPr>
        <p:spPr>
          <a:xfrm>
            <a:off x="6582181" y="4342211"/>
            <a:ext cx="3282553" cy="34075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Articulación intersectoral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 12"/>
          <p:cNvSpPr/>
          <p:nvPr/>
        </p:nvSpPr>
        <p:spPr>
          <a:xfrm>
            <a:off x="6610901" y="4783261"/>
            <a:ext cx="5196087" cy="1046917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ts val="2700"/>
              </a:lnSpc>
              <a:buNone/>
            </a:pPr>
            <a:r>
              <a:rPr lang="en-US" dirty="0">
                <a:solidFill>
                  <a:srgbClr val="4A4A45"/>
                </a:solidFill>
                <a:latin typeface="Poppins" panose="00000500000000000000" pitchFamily="2" charset="0"/>
                <a:ea typeface="Lato" pitchFamily="34" charset="-122"/>
                <a:cs typeface="Poppins" panose="00000500000000000000" pitchFamily="2" charset="0"/>
              </a:rPr>
              <a:t>La eradicacion de las violencias sexuales requiere el compromiso sostenido de todos los actores del sistema de atención, trabajando articuladamente por la dignidad y los derechos de las víctimas</a:t>
            </a:r>
            <a:endParaRPr lang="en-US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6" name="Text 8"/>
          <p:cNvSpPr/>
          <p:nvPr/>
        </p:nvSpPr>
        <p:spPr>
          <a:xfrm>
            <a:off x="370524" y="4453488"/>
            <a:ext cx="3240524" cy="340757"/>
          </a:xfrm>
          <a:prstGeom prst="rect">
            <a:avLst/>
          </a:prstGeom>
          <a:noFill/>
        </p:spPr>
        <p:txBody>
          <a:bodyPr wrap="none" lIns="0" tIns="0" rIns="0" bIns="0" rtlCol="0" anchor="t"/>
          <a:lstStyle/>
          <a:p>
            <a:pPr marL="0" indent="0" algn="l">
              <a:lnSpc>
                <a:spcPts val="2650"/>
              </a:lnSpc>
              <a:buNone/>
            </a:pPr>
            <a:r>
              <a:rPr lang="en-US" sz="2000" b="1" dirty="0">
                <a:solidFill>
                  <a:srgbClr val="4A4A45"/>
                </a:solidFill>
                <a:latin typeface="Poppins" panose="00000500000000000000" pitchFamily="2" charset="0"/>
                <a:ea typeface="Lato Bold" pitchFamily="34" charset="-122"/>
                <a:cs typeface="Poppins" panose="00000500000000000000" pitchFamily="2" charset="0"/>
              </a:rPr>
              <a:t>Marco Normativo Robusto</a:t>
            </a:r>
            <a:endParaRPr lang="en-US" sz="20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1410"/>
            <a:ext cx="5451344" cy="1524844"/>
          </a:xfrm>
          <a:prstGeom prst="rect">
            <a:avLst/>
          </a:prstGeom>
          <a:noFill/>
        </p:spPr>
      </p:pic>
      <p:sp>
        <p:nvSpPr>
          <p:cNvPr id="3" name="Rectángulo 2"/>
          <p:cNvSpPr/>
          <p:nvPr/>
        </p:nvSpPr>
        <p:spPr>
          <a:xfrm>
            <a:off x="316523" y="545123"/>
            <a:ext cx="49940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8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Gracias Totales</a:t>
            </a:r>
            <a:endParaRPr lang="es-CO" sz="4800" b="1" dirty="0">
              <a:solidFill>
                <a:schemeClr val="bg1"/>
              </a:solidFill>
              <a:latin typeface="Poppins" pitchFamily="2" charset="77"/>
              <a:cs typeface="Poppins" pitchFamily="2" charset="7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5409</Words>
  <Application>Microsoft Office PowerPoint</Application>
  <PresentationFormat>Panorámica</PresentationFormat>
  <Paragraphs>701</Paragraphs>
  <Slides>65</Slides>
  <Notes>61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65</vt:i4>
      </vt:variant>
    </vt:vector>
  </HeadingPairs>
  <TitlesOfParts>
    <vt:vector size="76" baseType="lpstr">
      <vt:lpstr>Lato Bold</vt:lpstr>
      <vt:lpstr>Aptos</vt:lpstr>
      <vt:lpstr>Arial</vt:lpstr>
      <vt:lpstr>Calibri</vt:lpstr>
      <vt:lpstr>Calibri Light</vt:lpstr>
      <vt:lpstr>Cambria</vt:lpstr>
      <vt:lpstr>Comic Sans MS</vt:lpstr>
      <vt:lpstr>Lato</vt:lpstr>
      <vt:lpstr>Poppins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SEGUIMIENTO A INDICADORES</dc:title>
  <dc:creator>JULIO CESAR FABRA ARRIETA</dc:creator>
  <cp:lastModifiedBy>Utalianzabienestarantioquita23</cp:lastModifiedBy>
  <cp:revision>729</cp:revision>
  <cp:lastPrinted>2025-09-15T13:46:00Z</cp:lastPrinted>
  <dcterms:created xsi:type="dcterms:W3CDTF">2025-02-28T21:33:00Z</dcterms:created>
  <dcterms:modified xsi:type="dcterms:W3CDTF">2026-08-25T14:26:56Z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241DC98CC4C34CCEB90887381FE4646B_13</vt:lpwstr>
  </property>
  <property fmtid="{D5CDD505-2E9C-101B-9397-08002B2CF9AE}" pid="3" name="KSOProductBuildVer">
    <vt:lpwstr>3082-12.2.0.23155</vt:lpwstr>
  </property>
</Properties>
</file>