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5" r:id="rId2"/>
    <p:sldId id="279" r:id="rId3"/>
    <p:sldId id="282" r:id="rId4"/>
    <p:sldId id="293" r:id="rId5"/>
    <p:sldId id="281" r:id="rId6"/>
    <p:sldId id="288" r:id="rId7"/>
    <p:sldId id="294" r:id="rId8"/>
    <p:sldId id="295" r:id="rId9"/>
    <p:sldId id="296" r:id="rId10"/>
    <p:sldId id="297" r:id="rId11"/>
    <p:sldId id="298" r:id="rId12"/>
    <p:sldId id="286" r:id="rId1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238E27-33B8-4BF3-9CFC-26E74E0A17A7}" v="117" dt="2026-03-20T16:25:13.6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4678"/>
  </p:normalViewPr>
  <p:slideViewPr>
    <p:cSldViewPr snapToGrid="0">
      <p:cViewPr varScale="1">
        <p:scale>
          <a:sx n="68" d="100"/>
          <a:sy n="68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AEBD9B-D5BA-297E-6B01-9F6518486D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7EEBAF-291A-B9E6-07FC-6475E6D62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F42494-02F8-50FE-48D3-5184EB24C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A374-2081-EC42-9D20-89556C894349}" type="datetimeFigureOut">
              <a:rPr lang="es-CO" smtClean="0"/>
              <a:t>21/10/2026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F43CB6-9C5B-2D00-E71F-9C66917B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B18536-CF5E-467C-C5E7-F0C9C6579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FA4A4-17A8-7B46-A943-B786191F8111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2318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8F9DB6-0C85-E7A8-7397-B70C33EE3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8C1923-A40A-E1C6-EB12-6789930CD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64A821-1C85-80A9-D2A6-26785D8FB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A374-2081-EC42-9D20-89556C894349}" type="datetimeFigureOut">
              <a:rPr lang="es-CO" smtClean="0"/>
              <a:t>21/10/2026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DFB45F-5DF4-9CBA-1965-9A9BC248C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D0888D-BC37-A181-EF59-F5B24316D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FA4A4-17A8-7B46-A943-B786191F8111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4331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9CFE11-F776-9C04-E486-3AAC3BEE3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2B09BED-DA06-BC85-E27B-F710EE76E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044AB8-894B-C8AD-64E0-EE7E0DD2B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A374-2081-EC42-9D20-89556C894349}" type="datetimeFigureOut">
              <a:rPr lang="es-CO" smtClean="0"/>
              <a:t>21/10/2026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3A8C37-622F-FD63-6629-8BE0BC307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AF82D3-FDDD-0F17-8352-DBE7B44FE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FA4A4-17A8-7B46-A943-B786191F8111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26937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9D3D4-D25F-9D00-8A88-43A51D06E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9DC9FC-6456-C838-5F1A-F09BA12979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C6C024D-A0E2-15F0-DF52-A898120DC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B9B3A5E-73B5-33A3-764F-D86166F30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A374-2081-EC42-9D20-89556C894349}" type="datetimeFigureOut">
              <a:rPr lang="es-CO" smtClean="0"/>
              <a:t>21/10/2026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1558FCD-F2DB-9838-BFFE-18C657FA1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C1C2670-E5D0-42F5-68D4-193F64C9A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FA4A4-17A8-7B46-A943-B786191F8111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2717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C79635-E9E0-9A1F-9E36-6071856A0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64B0C90-FB01-5900-5AF0-FBE2CBBCB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B752E2-81A7-966B-0A34-C5BFB60DA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C9A6AA0-A047-5984-E8D8-3513E58C85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A52BF12-0D36-81FD-4799-912336562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5B6F83C-ECB2-02D8-5E25-897DAB03F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A374-2081-EC42-9D20-89556C894349}" type="datetimeFigureOut">
              <a:rPr lang="es-CO" smtClean="0"/>
              <a:t>21/10/2026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D268E8-39A5-C2AC-EB4D-7E6086E98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E087E96-702B-30E0-79B8-0EA11AEC9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FA4A4-17A8-7B46-A943-B786191F8111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30736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EC8704-E8B3-A294-E589-8B655191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065D09E-BD6E-DB4D-C12A-E72B1C29F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A374-2081-EC42-9D20-89556C894349}" type="datetimeFigureOut">
              <a:rPr lang="es-CO" smtClean="0"/>
              <a:t>21/10/2026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C502C50-D0F8-E2BD-AF95-D6DC241F8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41FAFFB-8BE3-FB1C-D4A3-1B4466DA9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FA4A4-17A8-7B46-A943-B786191F8111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56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DE228E7-07A0-A620-F5D0-CD56DD09C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A374-2081-EC42-9D20-89556C894349}" type="datetimeFigureOut">
              <a:rPr lang="es-CO" smtClean="0"/>
              <a:t>21/10/2026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436402C-DA43-7630-9AE9-E3AD8CF7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0144A46-73E3-0557-2168-436ADD4A3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FA4A4-17A8-7B46-A943-B786191F8111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6403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4211ED-BD20-978C-B683-E3B1BE7F5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977E53-726D-ACD0-75C8-F79CC817F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046D9A-E5D9-DE56-3A72-CDD4E932F9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4EFEF1-26ED-0111-67EC-BE0A00C9F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A374-2081-EC42-9D20-89556C894349}" type="datetimeFigureOut">
              <a:rPr lang="es-CO" smtClean="0"/>
              <a:t>21/10/2026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1D13A7-E2B4-9719-72F0-A4FB790A4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0DA282-214B-49EC-9841-35DE0472C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FA4A4-17A8-7B46-A943-B786191F8111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9958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49751-DBF5-7FD2-B6F5-1972056F9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A37AA8B-54D7-2096-C1EB-CA0092AC2D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63391D-E2FF-2CA6-37B7-7DC3BACF10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4D8419E-F121-E2D8-58EA-55CB605A1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A374-2081-EC42-9D20-89556C894349}" type="datetimeFigureOut">
              <a:rPr lang="es-CO" smtClean="0"/>
              <a:t>21/10/2026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5D0E57-82D8-20B3-5CE2-EDB8DB8F7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9F894E-535A-755F-BCA0-CBD8FE98A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FA4A4-17A8-7B46-A943-B786191F8111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3441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E0C6C9-51B3-3206-27ED-94C44901E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CC79B5B-A274-03CA-0095-6738AA3E9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89E3B7-D1B6-6677-64C2-231648547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A374-2081-EC42-9D20-89556C894349}" type="datetimeFigureOut">
              <a:rPr lang="es-CO" smtClean="0"/>
              <a:t>21/10/2026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378A58-008D-7BB1-32BD-C698C3F39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14D974-13D4-BA7E-5119-D19F6D91B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FA4A4-17A8-7B46-A943-B786191F8111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3819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5C1C4FF-B0AD-B6BE-D20E-62ADF7BC67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74D8A3F-C9E4-806A-5146-93B7145F1A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1A473C-F6D8-ACDC-E8E2-55C0E45A1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A374-2081-EC42-9D20-89556C894349}" type="datetimeFigureOut">
              <a:rPr lang="es-CO" smtClean="0"/>
              <a:t>21/10/2026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19E7AE-1F68-4E57-32B5-BCA3A7689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9C5B45-B690-2A92-FB05-FCC02105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FA4A4-17A8-7B46-A943-B786191F8111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14835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009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F4E95B8-394B-F4A6-2C2C-8033DE483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B08576-712A-65F1-789C-5162C1C9B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B1D5C4-C411-E6CC-D32D-5F5CBB32A3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F9A374-2081-EC42-9D20-89556C894349}" type="datetimeFigureOut">
              <a:rPr lang="es-CO" smtClean="0"/>
              <a:t>21/10/2026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47DB84-5920-29F5-A272-E647886570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4C609F-8435-8402-CD8B-E1C3D938A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FA4A4-17A8-7B46-A943-B786191F8111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820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3CE2D5E-9229-78A9-A68A-3ECC0670D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3380431-529B-E34B-A0D1-7606AA8F4033}"/>
              </a:ext>
            </a:extLst>
          </p:cNvPr>
          <p:cNvSpPr txBox="1">
            <a:spLocks/>
          </p:cNvSpPr>
          <p:nvPr/>
        </p:nvSpPr>
        <p:spPr>
          <a:xfrm>
            <a:off x="0" y="1079981"/>
            <a:ext cx="11485639" cy="1530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6000" b="1" dirty="0">
                <a:solidFill>
                  <a:srgbClr val="0A56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Encuesta de Caracterización </a:t>
            </a:r>
            <a:r>
              <a:rPr lang="es-MX" sz="4000" b="1" dirty="0">
                <a:solidFill>
                  <a:srgbClr val="0A56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de Personas Mayores</a:t>
            </a:r>
            <a:endParaRPr lang="es-CO" sz="4000" b="1" dirty="0">
              <a:solidFill>
                <a:srgbClr val="0A56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46C0E2-880A-070C-0882-A263B7544F95}"/>
              </a:ext>
            </a:extLst>
          </p:cNvPr>
          <p:cNvSpPr txBox="1">
            <a:spLocks/>
          </p:cNvSpPr>
          <p:nvPr/>
        </p:nvSpPr>
        <p:spPr>
          <a:xfrm>
            <a:off x="154745" y="4542509"/>
            <a:ext cx="5739618" cy="16565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Tatiana Contreras</a:t>
            </a:r>
            <a:b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Gerente de Sistemas de Información en Salud </a:t>
            </a:r>
          </a:p>
          <a:p>
            <a: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GESIS</a:t>
            </a:r>
            <a:b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tcontreras@ces.edu.co</a:t>
            </a:r>
            <a:b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Tel: 3008989168</a:t>
            </a:r>
          </a:p>
          <a:p>
            <a: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Dirección de Personas Mayores</a:t>
            </a:r>
            <a:b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Octubre-2026</a:t>
            </a:r>
            <a:endParaRPr lang="es-CO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197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CEFAC102-F4F6-3819-0C01-B1408439E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0A84BDF-F34A-3988-46EB-F65E52EDB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5BA8FC9-CEEB-B8DF-216C-F4470D361E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/>
        </p:blipFill>
        <p:spPr>
          <a:xfrm>
            <a:off x="9470569" y="5165397"/>
            <a:ext cx="2569029" cy="177437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5EA28E1-384A-C674-ADCD-DD1187A2D669}"/>
              </a:ext>
            </a:extLst>
          </p:cNvPr>
          <p:cNvSpPr txBox="1">
            <a:spLocks/>
          </p:cNvSpPr>
          <p:nvPr/>
        </p:nvSpPr>
        <p:spPr>
          <a:xfrm>
            <a:off x="0" y="169572"/>
            <a:ext cx="5283200" cy="1241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Levantamiento de datos</a:t>
            </a:r>
            <a:endParaRPr lang="es-CO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61797B1-AD82-5622-5D5B-A674B31B1392}"/>
              </a:ext>
            </a:extLst>
          </p:cNvPr>
          <p:cNvSpPr txBox="1">
            <a:spLocks/>
          </p:cNvSpPr>
          <p:nvPr/>
        </p:nvSpPr>
        <p:spPr>
          <a:xfrm>
            <a:off x="1178426" y="1129863"/>
            <a:ext cx="4419598" cy="1241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AutoNum type="arabicPeriod"/>
            </a:pPr>
            <a:r>
              <a:rPr lang="es-CO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id="{423F172C-2839-9928-C349-27CAFE2773FC}"/>
              </a:ext>
            </a:extLst>
          </p:cNvPr>
          <p:cNvSpPr txBox="1">
            <a:spLocks/>
          </p:cNvSpPr>
          <p:nvPr/>
        </p:nvSpPr>
        <p:spPr>
          <a:xfrm>
            <a:off x="1178426" y="2014380"/>
            <a:ext cx="4419598" cy="1241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+mj-lt"/>
              <a:buAutoNum type="arabicPeriod" startAt="2"/>
            </a:pPr>
            <a:r>
              <a:rPr lang="es-CO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</a:t>
            </a:r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A2694060-5C69-9DB8-2473-FD6359ACDEAC}"/>
              </a:ext>
            </a:extLst>
          </p:cNvPr>
          <p:cNvSpPr txBox="1">
            <a:spLocks/>
          </p:cNvSpPr>
          <p:nvPr/>
        </p:nvSpPr>
        <p:spPr>
          <a:xfrm>
            <a:off x="1178426" y="2990773"/>
            <a:ext cx="4419598" cy="1241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+mj-lt"/>
              <a:buAutoNum type="arabicPeriod" startAt="3"/>
            </a:pPr>
            <a:r>
              <a:rPr lang="es-CO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Implementación</a:t>
            </a:r>
          </a:p>
        </p:txBody>
      </p:sp>
    </p:spTree>
    <p:extLst>
      <p:ext uri="{BB962C8B-B14F-4D97-AF65-F5344CB8AC3E}">
        <p14:creationId xmlns:p14="http://schemas.microsoft.com/office/powerpoint/2010/main" val="3811778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55BBE59-011A-C7D3-B300-6BA093E77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1410"/>
            <a:ext cx="5451344" cy="1524844"/>
          </a:xfrm>
          <a:prstGeom prst="rect">
            <a:avLst/>
          </a:prstGeom>
          <a:noFill/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E96814AA-56EA-D766-30D1-58A52F5A0974}"/>
              </a:ext>
            </a:extLst>
          </p:cNvPr>
          <p:cNvSpPr txBox="1">
            <a:spLocks/>
          </p:cNvSpPr>
          <p:nvPr/>
        </p:nvSpPr>
        <p:spPr>
          <a:xfrm>
            <a:off x="305134" y="821410"/>
            <a:ext cx="1446174" cy="169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0000" b="1" dirty="0">
                <a:solidFill>
                  <a:srgbClr val="3AF9A2"/>
                </a:solidFill>
                <a:latin typeface="Poppins" pitchFamily="2" charset="77"/>
                <a:cs typeface="Poppins" pitchFamily="2" charset="77"/>
              </a:rPr>
              <a:t>1.</a:t>
            </a:r>
            <a:endParaRPr lang="es-CO" sz="10000" b="1" dirty="0">
              <a:solidFill>
                <a:srgbClr val="3AF9A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8A67A27-62A6-CBA8-2A7D-55E971FFC28F}"/>
              </a:ext>
            </a:extLst>
          </p:cNvPr>
          <p:cNvSpPr/>
          <p:nvPr/>
        </p:nvSpPr>
        <p:spPr>
          <a:xfrm>
            <a:off x="1698758" y="1106778"/>
            <a:ext cx="5041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0997B65-0DE1-FAC9-164E-22EFC2372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/>
        </p:blipFill>
        <p:spPr>
          <a:xfrm>
            <a:off x="9470569" y="5165397"/>
            <a:ext cx="2569029" cy="177437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5A71C86-0D38-E566-D67D-2F4093E42BE6}"/>
              </a:ext>
            </a:extLst>
          </p:cNvPr>
          <p:cNvSpPr txBox="1">
            <a:spLocks/>
          </p:cNvSpPr>
          <p:nvPr/>
        </p:nvSpPr>
        <p:spPr>
          <a:xfrm>
            <a:off x="844061" y="3281734"/>
            <a:ext cx="10381957" cy="1433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Caracterizar la población de personas mayores en el Departamento de </a:t>
            </a:r>
            <a:r>
              <a:rPr lang="es-ES" sz="36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3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ntioquia, como insumo para la toma de decisiones de la Administraciones municipales y departamental</a:t>
            </a:r>
            <a:endParaRPr lang="es-CO" sz="3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844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2E5D32D-46DA-CC66-DC6F-6F26E9E61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1650"/>
            <a:ext cx="7268705" cy="113449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A2673CE-3DCD-F479-A853-011190E638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/>
        </p:blipFill>
        <p:spPr>
          <a:xfrm>
            <a:off x="9470569" y="5165397"/>
            <a:ext cx="2569029" cy="177437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CDE9152-05AF-A531-CA84-C6DCED481412}"/>
              </a:ext>
            </a:extLst>
          </p:cNvPr>
          <p:cNvSpPr/>
          <p:nvPr/>
        </p:nvSpPr>
        <p:spPr>
          <a:xfrm>
            <a:off x="566534" y="796596"/>
            <a:ext cx="62090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Específicos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1FDD626-649D-E454-A113-CFBBFB9FDC0D}"/>
              </a:ext>
            </a:extLst>
          </p:cNvPr>
          <p:cNvSpPr txBox="1"/>
          <p:nvPr/>
        </p:nvSpPr>
        <p:spPr>
          <a:xfrm>
            <a:off x="765303" y="2822980"/>
            <a:ext cx="89713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Conocer la distribución sociodemográfica de las personas mayores en el Departamento de Antioquia.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Identificar necesidades para la focalización acciones para personas mayores.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Identificar usuarios de las modalidades de atención de personas mayores.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721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624E030-94F7-F468-9E7D-39D510CD4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60"/>
            <a:ext cx="5451344" cy="1524844"/>
          </a:xfrm>
          <a:prstGeom prst="rect">
            <a:avLst/>
          </a:prstGeom>
          <a:noFill/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E2DCFB13-2C48-7B01-BB38-F85B9AAA18A9}"/>
              </a:ext>
            </a:extLst>
          </p:cNvPr>
          <p:cNvSpPr txBox="1">
            <a:spLocks/>
          </p:cNvSpPr>
          <p:nvPr/>
        </p:nvSpPr>
        <p:spPr>
          <a:xfrm>
            <a:off x="186117" y="450336"/>
            <a:ext cx="1446174" cy="826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/>
            <a:r>
              <a:rPr lang="es-MX" sz="7400" b="1" dirty="0">
                <a:solidFill>
                  <a:srgbClr val="3AF9A2"/>
                </a:solidFill>
                <a:latin typeface="Poppins" pitchFamily="2" charset="77"/>
                <a:cs typeface="Poppins" pitchFamily="2" charset="77"/>
              </a:rPr>
              <a:t>2.</a:t>
            </a:r>
            <a:endParaRPr lang="es-CO" sz="7400" b="1" dirty="0">
              <a:solidFill>
                <a:srgbClr val="3AF9A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E9D0247-48F3-0AEB-917D-EF415004A374}"/>
              </a:ext>
            </a:extLst>
          </p:cNvPr>
          <p:cNvSpPr/>
          <p:nvPr/>
        </p:nvSpPr>
        <p:spPr>
          <a:xfrm>
            <a:off x="1957968" y="748214"/>
            <a:ext cx="27607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Herramienta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924B79-E0E9-0EC8-5128-989E2E675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/>
        </p:blipFill>
        <p:spPr>
          <a:xfrm>
            <a:off x="9470569" y="5165397"/>
            <a:ext cx="2569029" cy="177437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204" y="3167663"/>
            <a:ext cx="3240765" cy="2450999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148438" y="5652242"/>
            <a:ext cx="276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https://arcg.is/0SuHqu0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308738" y="1679674"/>
            <a:ext cx="244169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Conexión a datos, wifi</a:t>
            </a:r>
          </a:p>
          <a:p>
            <a:pPr algn="ctr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Computador</a:t>
            </a:r>
          </a:p>
          <a:p>
            <a:pPr algn="ctr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Tablet</a:t>
            </a:r>
          </a:p>
          <a:p>
            <a:pPr algn="ctr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Celular</a:t>
            </a:r>
          </a:p>
          <a:p>
            <a:pPr algn="ctr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Impreso el </a:t>
            </a:r>
            <a:r>
              <a:rPr lang="es-CO" dirty="0" err="1">
                <a:latin typeface="Arial" panose="020B0604020202020204" pitchFamily="34" charset="0"/>
                <a:cs typeface="Arial" panose="020B0604020202020204" pitchFamily="34" charset="0"/>
              </a:rPr>
              <a:t>pdf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7865640" y="494185"/>
            <a:ext cx="1719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Survey.Arcgis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5459" y="1009824"/>
            <a:ext cx="5296639" cy="557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89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ACE8891-512B-D375-E70D-8BF5C60D1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1410"/>
            <a:ext cx="5451344" cy="1524844"/>
          </a:xfrm>
          <a:prstGeom prst="rect">
            <a:avLst/>
          </a:prstGeom>
          <a:noFill/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56A91353-01DE-6C5B-34C8-E96E2633B9BF}"/>
              </a:ext>
            </a:extLst>
          </p:cNvPr>
          <p:cNvSpPr txBox="1">
            <a:spLocks/>
          </p:cNvSpPr>
          <p:nvPr/>
        </p:nvSpPr>
        <p:spPr>
          <a:xfrm>
            <a:off x="305134" y="821410"/>
            <a:ext cx="1446174" cy="169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0000" b="1" dirty="0">
                <a:solidFill>
                  <a:srgbClr val="3AF9A2"/>
                </a:solidFill>
                <a:latin typeface="Poppins" pitchFamily="2" charset="77"/>
                <a:cs typeface="Poppins" pitchFamily="2" charset="77"/>
              </a:rPr>
              <a:t>3.</a:t>
            </a:r>
            <a:endParaRPr lang="es-CO" sz="10000" b="1" dirty="0">
              <a:solidFill>
                <a:srgbClr val="3AF9A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A5A5939-5745-8E83-1BC0-D1EBCA043726}"/>
              </a:ext>
            </a:extLst>
          </p:cNvPr>
          <p:cNvSpPr/>
          <p:nvPr/>
        </p:nvSpPr>
        <p:spPr>
          <a:xfrm>
            <a:off x="1614352" y="1406193"/>
            <a:ext cx="32881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Implementación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EFEAB6A-6746-08B5-C48F-0D2E2F2F1E8C}"/>
              </a:ext>
            </a:extLst>
          </p:cNvPr>
          <p:cNvSpPr txBox="1">
            <a:spLocks/>
          </p:cNvSpPr>
          <p:nvPr/>
        </p:nvSpPr>
        <p:spPr>
          <a:xfrm>
            <a:off x="774271" y="3146971"/>
            <a:ext cx="4419598" cy="1241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2000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1FDD626-649D-E454-A113-CFBBFB9FDC0D}"/>
              </a:ext>
            </a:extLst>
          </p:cNvPr>
          <p:cNvSpPr txBox="1"/>
          <p:nvPr/>
        </p:nvSpPr>
        <p:spPr>
          <a:xfrm>
            <a:off x="965662" y="2931037"/>
            <a:ext cx="106401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Capacitación de la encuesta en la herramienta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Survey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Pilotaje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Ajustes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Definición de cronograma para la implementación</a:t>
            </a:r>
            <a:endParaRPr lang="es-C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0997B65-0DE1-FAC9-164E-22EFC2372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/>
        </p:blipFill>
        <p:spPr>
          <a:xfrm>
            <a:off x="9470569" y="5165397"/>
            <a:ext cx="2569029" cy="177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84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668" y="2897945"/>
            <a:ext cx="4817457" cy="3629463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EFEAB6A-6746-08B5-C48F-0D2E2F2F1E8C}"/>
              </a:ext>
            </a:extLst>
          </p:cNvPr>
          <p:cNvSpPr txBox="1">
            <a:spLocks/>
          </p:cNvSpPr>
          <p:nvPr/>
        </p:nvSpPr>
        <p:spPr>
          <a:xfrm>
            <a:off x="774271" y="3146971"/>
            <a:ext cx="4419598" cy="1241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2000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0997B65-0DE1-FAC9-164E-22EFC2372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/>
        </p:blipFill>
        <p:spPr>
          <a:xfrm>
            <a:off x="9470569" y="5165397"/>
            <a:ext cx="2569029" cy="1774373"/>
          </a:xfrm>
          <a:prstGeom prst="rect">
            <a:avLst/>
          </a:prstGeom>
        </p:spPr>
      </p:pic>
      <p:cxnSp>
        <p:nvCxnSpPr>
          <p:cNvPr id="9" name="Conector recto de flecha 8"/>
          <p:cNvCxnSpPr/>
          <p:nvPr/>
        </p:nvCxnSpPr>
        <p:spPr>
          <a:xfrm flipH="1" flipV="1">
            <a:off x="2386861" y="4907100"/>
            <a:ext cx="1391443" cy="10013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769077" y="4514874"/>
            <a:ext cx="1617784" cy="646331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Se activan los módulos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984184" y="5452646"/>
            <a:ext cx="1519858" cy="1246495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s-CO" sz="1500" dirty="0">
                <a:latin typeface="Arial" panose="020B0604020202020204" pitchFamily="34" charset="0"/>
                <a:cs typeface="Arial" panose="020B0604020202020204" pitchFamily="34" charset="0"/>
              </a:rPr>
              <a:t>Se activa la opción de escribir del porque no acepta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Conector recto de flecha 13"/>
          <p:cNvCxnSpPr/>
          <p:nvPr/>
        </p:nvCxnSpPr>
        <p:spPr>
          <a:xfrm flipH="1" flipV="1">
            <a:off x="2504042" y="6051314"/>
            <a:ext cx="1274262" cy="2334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Abrir llave 16"/>
          <p:cNvSpPr/>
          <p:nvPr/>
        </p:nvSpPr>
        <p:spPr>
          <a:xfrm>
            <a:off x="2700997" y="2897945"/>
            <a:ext cx="500437" cy="1747271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uadroTexto 17"/>
          <p:cNvSpPr txBox="1"/>
          <p:nvPr/>
        </p:nvSpPr>
        <p:spPr>
          <a:xfrm>
            <a:off x="886258" y="3349265"/>
            <a:ext cx="1617784" cy="646331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Objetivo de la encuesta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7564" y="325300"/>
            <a:ext cx="4745663" cy="2501204"/>
          </a:xfrm>
          <a:prstGeom prst="rect">
            <a:avLst/>
          </a:prstGeom>
        </p:spPr>
      </p:pic>
      <p:cxnSp>
        <p:nvCxnSpPr>
          <p:cNvPr id="15" name="Conector recto de flecha 14"/>
          <p:cNvCxnSpPr/>
          <p:nvPr/>
        </p:nvCxnSpPr>
        <p:spPr>
          <a:xfrm flipH="1" flipV="1">
            <a:off x="2700997" y="1730326"/>
            <a:ext cx="978795" cy="55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1083213" y="1407160"/>
            <a:ext cx="1617784" cy="1477328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Validar primero si el numero de documento ya esta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049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ACE8891-512B-D375-E70D-8BF5C60D1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309"/>
            <a:ext cx="5451344" cy="1524844"/>
          </a:xfrm>
          <a:prstGeom prst="rect">
            <a:avLst/>
          </a:prstGeom>
          <a:noFill/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56A91353-01DE-6C5B-34C8-E96E2633B9BF}"/>
              </a:ext>
            </a:extLst>
          </p:cNvPr>
          <p:cNvSpPr txBox="1">
            <a:spLocks/>
          </p:cNvSpPr>
          <p:nvPr/>
        </p:nvSpPr>
        <p:spPr>
          <a:xfrm>
            <a:off x="305134" y="821410"/>
            <a:ext cx="1446174" cy="169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10000" b="1" dirty="0">
              <a:solidFill>
                <a:srgbClr val="3AF9A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A5A5939-5745-8E83-1BC0-D1EBCA043726}"/>
              </a:ext>
            </a:extLst>
          </p:cNvPr>
          <p:cNvSpPr/>
          <p:nvPr/>
        </p:nvSpPr>
        <p:spPr>
          <a:xfrm>
            <a:off x="107253" y="266352"/>
            <a:ext cx="32881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Módulos de la encuesta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EFEAB6A-6746-08B5-C48F-0D2E2F2F1E8C}"/>
              </a:ext>
            </a:extLst>
          </p:cNvPr>
          <p:cNvSpPr txBox="1">
            <a:spLocks/>
          </p:cNvSpPr>
          <p:nvPr/>
        </p:nvSpPr>
        <p:spPr>
          <a:xfrm>
            <a:off x="774271" y="3146971"/>
            <a:ext cx="4419598" cy="1241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2000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0997B65-0DE1-FAC9-164E-22EFC2372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/>
        </p:blipFill>
        <p:spPr>
          <a:xfrm>
            <a:off x="10424165" y="5824025"/>
            <a:ext cx="1615433" cy="1115745"/>
          </a:xfrm>
          <a:prstGeom prst="rect">
            <a:avLst/>
          </a:prstGeom>
        </p:spPr>
      </p:pic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535668"/>
              </p:ext>
            </p:extLst>
          </p:nvPr>
        </p:nvGraphicFramePr>
        <p:xfrm>
          <a:off x="3700349" y="1667803"/>
          <a:ext cx="7384993" cy="445008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5571971">
                  <a:extLst>
                    <a:ext uri="{9D8B030D-6E8A-4147-A177-3AD203B41FA5}">
                      <a16:colId xmlns:a16="http://schemas.microsoft.com/office/drawing/2014/main" val="4190321253"/>
                    </a:ext>
                  </a:extLst>
                </a:gridCol>
                <a:gridCol w="1813022">
                  <a:extLst>
                    <a:ext uri="{9D8B030D-6E8A-4147-A177-3AD203B41FA5}">
                      <a16:colId xmlns:a16="http://schemas.microsoft.com/office/drawing/2014/main" val="341343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Temas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Preguntas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16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 Identificación y ubicación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14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02. Caracterización sociodemográfica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00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 Salud y acceso efectivo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72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04. Hogar y vivienda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32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05. Economía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9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06. Salud mental y bienestar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627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07. Discapacidad, autonomia y cuidado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04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08. Alimentación y seguridad alimentaria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28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09. Protección, violencias y derechos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78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Educación, formación e inclusión digital</a:t>
                      </a:r>
                      <a:endParaRPr lang="es-MX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80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s-MX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Cierre y control de calidad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718980"/>
                  </a:ext>
                </a:extLst>
              </a:tr>
            </a:tbl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107252" y="1783212"/>
            <a:ext cx="2960087" cy="553998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3000" dirty="0">
                <a:latin typeface="Arial" panose="020B0604020202020204" pitchFamily="34" charset="0"/>
                <a:cs typeface="Arial" panose="020B0604020202020204" pitchFamily="34" charset="0"/>
              </a:rPr>
              <a:t>108 Preguntas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800975" y="2499045"/>
            <a:ext cx="1572639" cy="40011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2 Fechas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800975" y="3109343"/>
            <a:ext cx="1572639" cy="40011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4 Número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800975" y="3718070"/>
            <a:ext cx="1590232" cy="40011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28 texto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800975" y="4326797"/>
            <a:ext cx="1590232" cy="323165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1500" dirty="0">
                <a:latin typeface="Arial" panose="020B0604020202020204" pitchFamily="34" charset="0"/>
                <a:cs typeface="Arial" panose="020B0604020202020204" pitchFamily="34" charset="0"/>
              </a:rPr>
              <a:t>13 Múltiple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800975" y="4867216"/>
            <a:ext cx="1590232" cy="40011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61 Única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220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ACE8891-512B-D375-E70D-8BF5C60D1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309"/>
            <a:ext cx="5451344" cy="1524844"/>
          </a:xfrm>
          <a:prstGeom prst="rect">
            <a:avLst/>
          </a:prstGeom>
          <a:noFill/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56A91353-01DE-6C5B-34C8-E96E2633B9BF}"/>
              </a:ext>
            </a:extLst>
          </p:cNvPr>
          <p:cNvSpPr txBox="1">
            <a:spLocks/>
          </p:cNvSpPr>
          <p:nvPr/>
        </p:nvSpPr>
        <p:spPr>
          <a:xfrm>
            <a:off x="305134" y="821410"/>
            <a:ext cx="1446174" cy="169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10000" b="1" dirty="0">
              <a:solidFill>
                <a:srgbClr val="3AF9A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A5A5939-5745-8E83-1BC0-D1EBCA043726}"/>
              </a:ext>
            </a:extLst>
          </p:cNvPr>
          <p:cNvSpPr/>
          <p:nvPr/>
        </p:nvSpPr>
        <p:spPr>
          <a:xfrm>
            <a:off x="107253" y="266352"/>
            <a:ext cx="32881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Aspectos a tener en cuenta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EFEAB6A-6746-08B5-C48F-0D2E2F2F1E8C}"/>
              </a:ext>
            </a:extLst>
          </p:cNvPr>
          <p:cNvSpPr txBox="1">
            <a:spLocks/>
          </p:cNvSpPr>
          <p:nvPr/>
        </p:nvSpPr>
        <p:spPr>
          <a:xfrm>
            <a:off x="774271" y="3146971"/>
            <a:ext cx="4419598" cy="1241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2000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0997B65-0DE1-FAC9-164E-22EFC2372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/>
        </p:blipFill>
        <p:spPr>
          <a:xfrm>
            <a:off x="10424165" y="5824025"/>
            <a:ext cx="1615433" cy="1115745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28333" y="1767597"/>
            <a:ext cx="110615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Antes de iniciar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Presentarse ante la persona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Explicar el propósito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Verificar que sea una persona de 60 años o más con documento de identidad.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Si es una persona de 55 años o más con discapacidad certificada.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Solicitar autorización para el tratamiento de datos personales</a:t>
            </a:r>
          </a:p>
        </p:txBody>
      </p:sp>
      <p:sp>
        <p:nvSpPr>
          <p:cNvPr id="8" name="Rectángulo 7"/>
          <p:cNvSpPr/>
          <p:nvPr/>
        </p:nvSpPr>
        <p:spPr>
          <a:xfrm>
            <a:off x="5193869" y="3885033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¿Cómo realizar la entrevista?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Leer las preguntas tal como aparecen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No cambiar el sentido de las preguntas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No inducir respuestas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Dar tiempo suficiente para responder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Aclarar dudas sin sugerir una respuesta</a:t>
            </a:r>
          </a:p>
        </p:txBody>
      </p:sp>
    </p:spTree>
    <p:extLst>
      <p:ext uri="{BB962C8B-B14F-4D97-AF65-F5344CB8AC3E}">
        <p14:creationId xmlns:p14="http://schemas.microsoft.com/office/powerpoint/2010/main" val="2184038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ACE8891-512B-D375-E70D-8BF5C60D1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309"/>
            <a:ext cx="5451344" cy="1524844"/>
          </a:xfrm>
          <a:prstGeom prst="rect">
            <a:avLst/>
          </a:prstGeom>
          <a:noFill/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56A91353-01DE-6C5B-34C8-E96E2633B9BF}"/>
              </a:ext>
            </a:extLst>
          </p:cNvPr>
          <p:cNvSpPr txBox="1">
            <a:spLocks/>
          </p:cNvSpPr>
          <p:nvPr/>
        </p:nvSpPr>
        <p:spPr>
          <a:xfrm>
            <a:off x="305134" y="821410"/>
            <a:ext cx="1446174" cy="169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10000" b="1" dirty="0">
              <a:solidFill>
                <a:srgbClr val="3AF9A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A5A5939-5745-8E83-1BC0-D1EBCA043726}"/>
              </a:ext>
            </a:extLst>
          </p:cNvPr>
          <p:cNvSpPr/>
          <p:nvPr/>
        </p:nvSpPr>
        <p:spPr>
          <a:xfrm>
            <a:off x="107253" y="266352"/>
            <a:ext cx="32881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Aspectos a tener en cuenta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EFEAB6A-6746-08B5-C48F-0D2E2F2F1E8C}"/>
              </a:ext>
            </a:extLst>
          </p:cNvPr>
          <p:cNvSpPr txBox="1">
            <a:spLocks/>
          </p:cNvSpPr>
          <p:nvPr/>
        </p:nvSpPr>
        <p:spPr>
          <a:xfrm>
            <a:off x="774271" y="3146971"/>
            <a:ext cx="4419598" cy="1241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2000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0997B65-0DE1-FAC9-164E-22EFC2372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/>
        </p:blipFill>
        <p:spPr>
          <a:xfrm>
            <a:off x="10424165" y="5824025"/>
            <a:ext cx="1615433" cy="1115745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53326" y="1812483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Autorización de datos personales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Explicación sencilla del hábeas data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Qué hacer si responde </a:t>
            </a:r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“Sí, autorizo”</a:t>
            </a: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Qué hacer si responde </a:t>
            </a:r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“No, no autorizo”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135881" y="3767780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sz="2000" b="1" dirty="0">
                <a:latin typeface="Arial" panose="020B0604020202020204" pitchFamily="34" charset="0"/>
                <a:cs typeface="Arial" panose="020B0604020202020204" pitchFamily="34" charset="0"/>
              </a:rPr>
              <a:t>Identificación y ubicación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Cómo diligenciar nombres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Tipo y número de identificación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Fecha de nacimiento (edad calculada)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Municipio de residencia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sz="2000" dirty="0">
                <a:latin typeface="Arial" panose="020B0604020202020204" pitchFamily="34" charset="0"/>
                <a:cs typeface="Arial" panose="020B0604020202020204" pitchFamily="34" charset="0"/>
              </a:rPr>
              <a:t>Contacto de emergencia y teléfono cuando corresponda</a:t>
            </a:r>
          </a:p>
        </p:txBody>
      </p:sp>
    </p:spTree>
    <p:extLst>
      <p:ext uri="{BB962C8B-B14F-4D97-AF65-F5344CB8AC3E}">
        <p14:creationId xmlns:p14="http://schemas.microsoft.com/office/powerpoint/2010/main" val="2139914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ACE8891-512B-D375-E70D-8BF5C60D1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309"/>
            <a:ext cx="5451344" cy="1524844"/>
          </a:xfrm>
          <a:prstGeom prst="rect">
            <a:avLst/>
          </a:prstGeom>
          <a:noFill/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56A91353-01DE-6C5B-34C8-E96E2633B9BF}"/>
              </a:ext>
            </a:extLst>
          </p:cNvPr>
          <p:cNvSpPr txBox="1">
            <a:spLocks/>
          </p:cNvSpPr>
          <p:nvPr/>
        </p:nvSpPr>
        <p:spPr>
          <a:xfrm>
            <a:off x="305134" y="821410"/>
            <a:ext cx="1446174" cy="169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10000" b="1" dirty="0">
              <a:solidFill>
                <a:srgbClr val="3AF9A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A5A5939-5745-8E83-1BC0-D1EBCA043726}"/>
              </a:ext>
            </a:extLst>
          </p:cNvPr>
          <p:cNvSpPr/>
          <p:nvPr/>
        </p:nvSpPr>
        <p:spPr>
          <a:xfrm>
            <a:off x="107253" y="266352"/>
            <a:ext cx="32881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Aspectos a tener en cuenta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EFEAB6A-6746-08B5-C48F-0D2E2F2F1E8C}"/>
              </a:ext>
            </a:extLst>
          </p:cNvPr>
          <p:cNvSpPr txBox="1">
            <a:spLocks/>
          </p:cNvSpPr>
          <p:nvPr/>
        </p:nvSpPr>
        <p:spPr>
          <a:xfrm>
            <a:off x="774271" y="3146971"/>
            <a:ext cx="4419598" cy="12416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2000" dirty="0">
              <a:solidFill>
                <a:schemeClr val="bg1"/>
              </a:solidFill>
              <a:effectLst/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0997B65-0DE1-FAC9-164E-22EFC2372F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/>
        </p:blipFill>
        <p:spPr>
          <a:xfrm>
            <a:off x="10424165" y="5824025"/>
            <a:ext cx="1615433" cy="111574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563255" y="1756808"/>
            <a:ext cx="829939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Aplicación de </a:t>
            </a:r>
            <a:r>
              <a:rPr lang="es-CO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los diferentes módulos</a:t>
            </a:r>
            <a:r>
              <a:rPr lang="es-CO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O" altLang="en-US" dirty="0">
                <a:latin typeface="Arial" panose="020B0604020202020204" pitchFamily="34" charset="0"/>
                <a:cs typeface="Arial" panose="020B0604020202020204" pitchFamily="34" charset="0"/>
              </a:rPr>
              <a:t>Cómo formular las preguntas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O" altLang="en-US" dirty="0">
                <a:latin typeface="Arial" panose="020B0604020202020204" pitchFamily="34" charset="0"/>
                <a:cs typeface="Arial" panose="020B0604020202020204" pitchFamily="34" charset="0"/>
              </a:rPr>
              <a:t>Cuándo seleccionar “No aplica”, “No informa”, “Otra”, etc.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O" altLang="en-US" dirty="0">
                <a:latin typeface="Arial" panose="020B0604020202020204" pitchFamily="34" charset="0"/>
                <a:cs typeface="Arial" panose="020B0604020202020204" pitchFamily="34" charset="0"/>
              </a:rPr>
              <a:t>Importancia de seguir los saltos automáticos de la encuesta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O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Errores que debemos evitar</a:t>
            </a:r>
            <a:r>
              <a:rPr lang="es-CO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O" altLang="en-US" dirty="0">
                <a:latin typeface="Arial" panose="020B0604020202020204" pitchFamily="34" charset="0"/>
                <a:cs typeface="Arial" panose="020B0604020202020204" pitchFamily="34" charset="0"/>
              </a:rPr>
              <a:t>No inventar información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O" altLang="en-US" dirty="0">
                <a:latin typeface="Arial" panose="020B0604020202020204" pitchFamily="34" charset="0"/>
                <a:cs typeface="Arial" panose="020B0604020202020204" pitchFamily="34" charset="0"/>
              </a:rPr>
              <a:t>No responder por la persona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O" altLang="en-US" dirty="0">
                <a:latin typeface="Arial" panose="020B0604020202020204" pitchFamily="34" charset="0"/>
                <a:cs typeface="Arial" panose="020B0604020202020204" pitchFamily="34" charset="0"/>
              </a:rPr>
              <a:t>No omitir preguntas obligatorias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O" altLang="en-US" dirty="0">
                <a:latin typeface="Arial" panose="020B0604020202020204" pitchFamily="34" charset="0"/>
                <a:cs typeface="Arial" panose="020B0604020202020204" pitchFamily="34" charset="0"/>
              </a:rPr>
              <a:t>No seleccionar opciones por suposición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O" altLang="en-US" dirty="0">
                <a:latin typeface="Arial" panose="020B0604020202020204" pitchFamily="34" charset="0"/>
                <a:cs typeface="Arial" panose="020B0604020202020204" pitchFamily="34" charset="0"/>
              </a:rPr>
              <a:t>No modificar respuestas para que “queden mejor”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63255" y="517858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Revisión antes de finalizar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Verificar información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Confirmar que no queden datos pendientes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Guardar/enviar correctamente el formulario</a:t>
            </a:r>
          </a:p>
        </p:txBody>
      </p:sp>
    </p:spTree>
    <p:extLst>
      <p:ext uri="{BB962C8B-B14F-4D97-AF65-F5344CB8AC3E}">
        <p14:creationId xmlns:p14="http://schemas.microsoft.com/office/powerpoint/2010/main" val="24808667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D1B5E32-779B-E078-C95F-3CE6EE20A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E27FAAD-3EEC-3A94-46A1-F91017148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1410"/>
            <a:ext cx="5451344" cy="1524844"/>
          </a:xfrm>
          <a:prstGeom prst="rect">
            <a:avLst/>
          </a:prstGeom>
          <a:noFill/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AF3F21C-CD4A-E842-AE95-1F49B3B4A825}"/>
              </a:ext>
            </a:extLst>
          </p:cNvPr>
          <p:cNvSpPr txBox="1">
            <a:spLocks/>
          </p:cNvSpPr>
          <p:nvPr/>
        </p:nvSpPr>
        <p:spPr>
          <a:xfrm>
            <a:off x="305134" y="821410"/>
            <a:ext cx="1446174" cy="16927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CO" sz="10000" b="1" dirty="0">
              <a:solidFill>
                <a:srgbClr val="3AF9A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93836D9-5BB9-037F-E735-48575B9674E8}"/>
              </a:ext>
            </a:extLst>
          </p:cNvPr>
          <p:cNvSpPr/>
          <p:nvPr/>
        </p:nvSpPr>
        <p:spPr>
          <a:xfrm>
            <a:off x="1538817" y="1309978"/>
            <a:ext cx="23737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Gracias</a:t>
            </a:r>
            <a:br>
              <a:rPr lang="es-CO" sz="2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</a:br>
            <a:endParaRPr lang="es-CO" sz="28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02443FB-B9AE-A36A-143A-97D6F0AAD9F7}"/>
              </a:ext>
            </a:extLst>
          </p:cNvPr>
          <p:cNvSpPr/>
          <p:nvPr/>
        </p:nvSpPr>
        <p:spPr>
          <a:xfrm>
            <a:off x="265611" y="3167664"/>
            <a:ext cx="116607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000" b="1" dirty="0">
                <a:solidFill>
                  <a:schemeClr val="bg1"/>
                </a:solidFill>
              </a:rPr>
              <a:t>De los datos a las decisiones: el poder de los sistemas de información.</a:t>
            </a:r>
            <a:endParaRPr lang="es-CO" sz="30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17529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481</Words>
  <Application>Microsoft Office PowerPoint</Application>
  <PresentationFormat>Widescreen</PresentationFormat>
  <Paragraphs>107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SEBASTIAN JIMENEZ BOTERO</dc:creator>
  <cp:lastModifiedBy>User</cp:lastModifiedBy>
  <cp:revision>20</cp:revision>
  <dcterms:created xsi:type="dcterms:W3CDTF">2025-02-12T15:49:31Z</dcterms:created>
  <dcterms:modified xsi:type="dcterms:W3CDTF">2026-10-21T13:57:01Z</dcterms:modified>
</cp:coreProperties>
</file>