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9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8" roundtripDataSignature="AMtx7mjdcUSqcUMvLPajvY2b521VVdmx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88ACBB-5A33-69E6-C341-A0A445A2B30E}" v="89" dt="2023-03-23T17:27:59.031"/>
    <p1510:client id="{4977FF2C-C855-13C9-C2E1-43487362ACD2}" v="190" dt="2023-02-06T21:24:54.316"/>
    <p1510:client id="{5236DDAB-2194-2106-2005-60EF764A686B}" v="92" dt="2023-02-03T19:46:10.676"/>
    <p1510:client id="{73D6C698-4E61-22BB-DD56-52A4826F29A2}" v="108" dt="2023-02-07T19:27:08.409"/>
    <p1510:client id="{E9303864-7154-3303-E186-7F8237219ED6}" v="5" dt="2023-02-03T15:54:27.949"/>
    <p1510:client id="{D48AF6A0-D014-402B-1ECF-334F1DC417E5}" v="3" dt="2023-08-02T15:40:59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441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7835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422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6387" b="4656"/>
          <a:stretch/>
        </p:blipFill>
        <p:spPr>
          <a:xfrm>
            <a:off x="2578185" y="795136"/>
            <a:ext cx="8118527" cy="542566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2783040" y="545182"/>
            <a:ext cx="8240667" cy="499908"/>
          </a:xfrm>
          <a:prstGeom prst="rect">
            <a:avLst/>
          </a:prstGeom>
          <a:solidFill>
            <a:srgbClr val="D99A7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s-CO" sz="2000" b="1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ARBOL DE PROBLEMAS</a:t>
            </a:r>
            <a:endParaRPr sz="2000" b="1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" name="Rectángulo 168"/>
          <p:cNvSpPr>
            <a:spLocks noChangeArrowheads="1"/>
          </p:cNvSpPr>
          <p:nvPr/>
        </p:nvSpPr>
        <p:spPr bwMode="auto">
          <a:xfrm>
            <a:off x="1623740" y="1301437"/>
            <a:ext cx="118427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EFECTOS</a:t>
            </a:r>
            <a:endParaRPr kumimoji="0" lang="es-CO" altLang="es-CO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INDIRECTOS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ángulo 132"/>
          <p:cNvSpPr>
            <a:spLocks noChangeArrowheads="1"/>
          </p:cNvSpPr>
          <p:nvPr/>
        </p:nvSpPr>
        <p:spPr bwMode="auto">
          <a:xfrm>
            <a:off x="1670554" y="2210281"/>
            <a:ext cx="98583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EFECTOS</a:t>
            </a:r>
            <a:endParaRPr kumimoji="0" lang="es-CO" altLang="es-CO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DIRECTOS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ángulo 160"/>
          <p:cNvSpPr>
            <a:spLocks noChangeArrowheads="1"/>
          </p:cNvSpPr>
          <p:nvPr/>
        </p:nvSpPr>
        <p:spPr bwMode="auto">
          <a:xfrm>
            <a:off x="3116270" y="2095419"/>
            <a:ext cx="3085210" cy="6105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Demoras en la atención médica y diagnóstico oportuno</a:t>
            </a:r>
            <a:endParaRPr lang="es-CO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Rectángulo 127"/>
          <p:cNvSpPr>
            <a:spLocks noChangeArrowheads="1"/>
          </p:cNvSpPr>
          <p:nvPr/>
        </p:nvSpPr>
        <p:spPr bwMode="auto">
          <a:xfrm>
            <a:off x="1365754" y="3061181"/>
            <a:ext cx="14446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PROBLEMA CENTRAL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ángulo 142"/>
          <p:cNvSpPr>
            <a:spLocks noChangeArrowheads="1"/>
          </p:cNvSpPr>
          <p:nvPr/>
        </p:nvSpPr>
        <p:spPr bwMode="auto">
          <a:xfrm>
            <a:off x="2939797" y="2991187"/>
            <a:ext cx="8355563" cy="70021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r>
              <a:rPr lang="es-CO" dirty="0"/>
              <a:t>Baja capacidad para garantizar el sistema eléctrico en la prestación de los servicios básicos de salud en la ESE Hospital </a:t>
            </a:r>
            <a:r>
              <a:rPr lang="es-CO" dirty="0">
                <a:highlight>
                  <a:srgbClr val="FFFF00"/>
                </a:highlight>
              </a:rPr>
              <a:t>XXX</a:t>
            </a:r>
            <a:r>
              <a:rPr lang="es-CO" dirty="0"/>
              <a:t> del municipio </a:t>
            </a:r>
            <a:r>
              <a:rPr lang="es-CO" dirty="0">
                <a:highlight>
                  <a:srgbClr val="FFFF00"/>
                </a:highlight>
              </a:rPr>
              <a:t>XXX</a:t>
            </a:r>
          </a:p>
          <a:p>
            <a:endParaRPr lang="es-CO" dirty="0"/>
          </a:p>
        </p:txBody>
      </p:sp>
      <p:sp>
        <p:nvSpPr>
          <p:cNvPr id="10" name="Rectángulo 164"/>
          <p:cNvSpPr>
            <a:spLocks noChangeArrowheads="1"/>
          </p:cNvSpPr>
          <p:nvPr/>
        </p:nvSpPr>
        <p:spPr bwMode="auto">
          <a:xfrm>
            <a:off x="1552660" y="4095136"/>
            <a:ext cx="10255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CAUSAS DIRECTAS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ángulo 115"/>
          <p:cNvSpPr>
            <a:spLocks noChangeArrowheads="1"/>
          </p:cNvSpPr>
          <p:nvPr/>
        </p:nvSpPr>
        <p:spPr bwMode="auto">
          <a:xfrm>
            <a:off x="2808016" y="3874194"/>
            <a:ext cx="8274638" cy="71665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dirty="0">
                <a:highlight>
                  <a:srgbClr val="FFFF00"/>
                </a:highlight>
              </a:rPr>
              <a:t>Ausencia o insuficiencia </a:t>
            </a:r>
            <a:r>
              <a:rPr lang="es-CO" dirty="0">
                <a:highlight>
                  <a:srgbClr val="FFFF00"/>
                </a:highlight>
              </a:rPr>
              <a:t>(de acuerdo a la necesidad de la ESE </a:t>
            </a:r>
            <a:r>
              <a:rPr lang="es-ES" dirty="0"/>
              <a:t>) de un sistema de generación eléctrica de respaldo con capacidad adecuada para atender las necesidades de las áreas y servicios esenciales del Hospital </a:t>
            </a:r>
            <a:r>
              <a:rPr lang="es-ES" dirty="0">
                <a:highlight>
                  <a:srgbClr val="FFFF00"/>
                </a:highlight>
              </a:rPr>
              <a:t>XXX.</a:t>
            </a:r>
            <a:endParaRPr lang="es-CO" dirty="0">
              <a:highlight>
                <a:srgbClr val="FFFF00"/>
              </a:highlight>
            </a:endParaRPr>
          </a:p>
          <a:p>
            <a:pPr algn="ctr"/>
            <a:r>
              <a:rPr lang="es-CO" dirty="0"/>
              <a:t>.</a:t>
            </a:r>
            <a:r>
              <a:rPr lang="es-ES" sz="1400" dirty="0"/>
              <a:t> </a:t>
            </a:r>
            <a:endParaRPr lang="es-CO" sz="1400" dirty="0">
              <a:latin typeface="Arial"/>
              <a:cs typeface="Arial"/>
            </a:endParaRPr>
          </a:p>
        </p:txBody>
      </p:sp>
      <p:sp>
        <p:nvSpPr>
          <p:cNvPr id="13" name="Rectángulo 143"/>
          <p:cNvSpPr>
            <a:spLocks noChangeArrowheads="1"/>
          </p:cNvSpPr>
          <p:nvPr/>
        </p:nvSpPr>
        <p:spPr bwMode="auto">
          <a:xfrm>
            <a:off x="1477352" y="5273202"/>
            <a:ext cx="11477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CAUSAS INDIRECTAS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ángulo 121"/>
          <p:cNvSpPr>
            <a:spLocks noChangeArrowheads="1"/>
          </p:cNvSpPr>
          <p:nvPr/>
        </p:nvSpPr>
        <p:spPr bwMode="auto">
          <a:xfrm>
            <a:off x="2939797" y="5057248"/>
            <a:ext cx="3841255" cy="8984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dirty="0"/>
              <a:t>Incremento de la demanda energética asociada al funcionamiento de equipos biomédicos, sistemas de información y demás infraestructura hospitalaria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1581654" y="8634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cxnSp>
        <p:nvCxnSpPr>
          <p:cNvPr id="63" name="Conector recto de flecha 62"/>
          <p:cNvCxnSpPr>
            <a:cxnSpLocks/>
          </p:cNvCxnSpPr>
          <p:nvPr/>
        </p:nvCxnSpPr>
        <p:spPr>
          <a:xfrm flipH="1" flipV="1">
            <a:off x="4594911" y="2736892"/>
            <a:ext cx="9526" cy="218109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4" name="Conector recto de flecha 63"/>
          <p:cNvCxnSpPr>
            <a:cxnSpLocks/>
          </p:cNvCxnSpPr>
          <p:nvPr/>
        </p:nvCxnSpPr>
        <p:spPr>
          <a:xfrm flipH="1" flipV="1">
            <a:off x="4604437" y="1862238"/>
            <a:ext cx="12513" cy="18488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5" name="Conector recto de flecha 64"/>
          <p:cNvCxnSpPr>
            <a:cxnSpLocks/>
          </p:cNvCxnSpPr>
          <p:nvPr/>
        </p:nvCxnSpPr>
        <p:spPr>
          <a:xfrm flipV="1">
            <a:off x="9278422" y="1853472"/>
            <a:ext cx="0" cy="17395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" name="Conector recto de flecha 65"/>
          <p:cNvCxnSpPr>
            <a:cxnSpLocks/>
          </p:cNvCxnSpPr>
          <p:nvPr/>
        </p:nvCxnSpPr>
        <p:spPr>
          <a:xfrm flipV="1">
            <a:off x="6781055" y="3757774"/>
            <a:ext cx="0" cy="31686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6" name="Rectángulo 166">
            <a:extLst>
              <a:ext uri="{FF2B5EF4-FFF2-40B4-BE49-F238E27FC236}">
                <a16:creationId xmlns:a16="http://schemas.microsoft.com/office/drawing/2014/main" id="{01097A16-685B-49A4-B652-530751B19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567" y="1223526"/>
            <a:ext cx="3366994" cy="58663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dirty="0"/>
              <a:t>Dificultades para atender emergencias y procedimientos críticos</a:t>
            </a:r>
            <a:r>
              <a:rPr lang="es-CO" sz="1600" dirty="0"/>
              <a:t>.</a:t>
            </a:r>
            <a:endParaRPr kumimoji="0" lang="es-CO" altLang="es-CO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CDDF0360-21F5-4574-8D6C-9AF5346D1373}"/>
              </a:ext>
            </a:extLst>
          </p:cNvPr>
          <p:cNvCxnSpPr>
            <a:cxnSpLocks/>
          </p:cNvCxnSpPr>
          <p:nvPr/>
        </p:nvCxnSpPr>
        <p:spPr>
          <a:xfrm rot="10800000">
            <a:off x="9260286" y="2717408"/>
            <a:ext cx="6350" cy="2622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377DDBCE-0FAB-41AC-A70C-5D7D8699E5C9}"/>
              </a:ext>
            </a:extLst>
          </p:cNvPr>
          <p:cNvCxnSpPr>
            <a:cxnSpLocks/>
          </p:cNvCxnSpPr>
          <p:nvPr/>
        </p:nvCxnSpPr>
        <p:spPr>
          <a:xfrm flipV="1">
            <a:off x="4947703" y="4686306"/>
            <a:ext cx="0" cy="30316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0" y="0"/>
            <a:ext cx="2903538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O" altLang="es-CO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</a:b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ángulo 166">
            <a:extLst>
              <a:ext uri="{FF2B5EF4-FFF2-40B4-BE49-F238E27FC236}">
                <a16:creationId xmlns:a16="http://schemas.microsoft.com/office/drawing/2014/main" id="{C8F3671C-62C8-4029-B3DC-1B1EEDAAE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207" y="1262689"/>
            <a:ext cx="3426887" cy="53529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Aumento en la ocurrencia de eventos adversos y complicaciones durante la atención.</a:t>
            </a:r>
            <a:endParaRPr kumimoji="0" lang="es-CO" altLang="es-CO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9" name="Rectángulo 160">
            <a:extLst>
              <a:ext uri="{FF2B5EF4-FFF2-40B4-BE49-F238E27FC236}">
                <a16:creationId xmlns:a16="http://schemas.microsoft.com/office/drawing/2014/main" id="{D3EC437B-C12E-437C-8127-993E36A52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5817" y="2060275"/>
            <a:ext cx="3085210" cy="6105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dirty="0"/>
              <a:t>Riesgo para la seguridad de pacientes y personal de salud</a:t>
            </a:r>
            <a:r>
              <a:rPr lang="es-CO" sz="1600" dirty="0"/>
              <a:t>.</a:t>
            </a:r>
            <a:endParaRPr lang="es-CO" sz="13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0" name="Rectángulo 121">
            <a:extLst>
              <a:ext uri="{FF2B5EF4-FFF2-40B4-BE49-F238E27FC236}">
                <a16:creationId xmlns:a16="http://schemas.microsoft.com/office/drawing/2014/main" id="{5C0029B3-EFB5-493B-95BB-855F35902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7591" y="5080902"/>
            <a:ext cx="2712448" cy="83332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3"/>
            <a:r>
              <a:rPr lang="es-ES" dirty="0"/>
              <a:t>Falta de capacidad de respaldo ante interrupciones o fallas del servicio de energía eléctrica.</a:t>
            </a:r>
            <a:endParaRPr lang="es-CO" dirty="0"/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D31B65B2-967B-4BA4-93D0-A96622E833B3}"/>
              </a:ext>
            </a:extLst>
          </p:cNvPr>
          <p:cNvCxnSpPr>
            <a:cxnSpLocks/>
          </p:cNvCxnSpPr>
          <p:nvPr/>
        </p:nvCxnSpPr>
        <p:spPr>
          <a:xfrm flipV="1">
            <a:off x="9676281" y="4668376"/>
            <a:ext cx="0" cy="33902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393" y="1021136"/>
            <a:ext cx="6127764" cy="5658798"/>
          </a:xfrm>
          <a:prstGeom prst="rect">
            <a:avLst/>
          </a:prstGeom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1254904" y="607977"/>
            <a:ext cx="9936743" cy="499908"/>
          </a:xfrm>
          <a:prstGeom prst="rect">
            <a:avLst/>
          </a:prstGeom>
          <a:solidFill>
            <a:srgbClr val="95B87D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buClr>
                <a:schemeClr val="lt1"/>
              </a:buClr>
              <a:buSzPct val="100000"/>
            </a:pPr>
            <a:r>
              <a:rPr lang="es-CO" sz="2000" b="1">
                <a:solidFill>
                  <a:schemeClr val="lt1"/>
                </a:solidFill>
                <a:latin typeface="+mn-lt"/>
              </a:rPr>
              <a:t>ARBOL DE OBJETIVOS</a:t>
            </a:r>
            <a:endParaRPr sz="2000" b="1">
              <a:solidFill>
                <a:schemeClr val="lt1"/>
              </a:solidFill>
              <a:latin typeface="+mn-lt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156874" y="3155762"/>
            <a:ext cx="143468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OBJETIVO GENERAL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1400553" y="2236294"/>
            <a:ext cx="97699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FINES</a:t>
            </a:r>
            <a:endParaRPr lang="es-CO" sz="1100"/>
          </a:p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DIRECTOS</a:t>
            </a:r>
          </a:p>
        </p:txBody>
      </p:sp>
      <p:sp>
        <p:nvSpPr>
          <p:cNvPr id="88" name="Google Shape;88;p1"/>
          <p:cNvSpPr txBox="1"/>
          <p:nvPr/>
        </p:nvSpPr>
        <p:spPr>
          <a:xfrm>
            <a:off x="1323719" y="1451563"/>
            <a:ext cx="1174168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1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FINES</a:t>
            </a:r>
            <a:endParaRPr sz="1100" b="0" i="0" u="none" strike="noStrike" cap="none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1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INDIRECTOS</a:t>
            </a:r>
            <a:endParaRPr sz="1100" b="1" i="0" u="none" strike="noStrike" cap="none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221205" y="4171757"/>
            <a:ext cx="1276682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OBJETIVOS ESPECIFICOS  DIRECTOS</a:t>
            </a:r>
          </a:p>
        </p:txBody>
      </p:sp>
      <p:sp>
        <p:nvSpPr>
          <p:cNvPr id="90" name="Google Shape;90;p1"/>
          <p:cNvSpPr txBox="1"/>
          <p:nvPr/>
        </p:nvSpPr>
        <p:spPr>
          <a:xfrm>
            <a:off x="1184927" y="5481368"/>
            <a:ext cx="1349237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OBJETIVOS ESPECIFICOS  INDIRECTOS</a:t>
            </a:r>
          </a:p>
        </p:txBody>
      </p:sp>
      <p:sp>
        <p:nvSpPr>
          <p:cNvPr id="30" name="Rectángulo 166"/>
          <p:cNvSpPr>
            <a:spLocks noChangeArrowheads="1"/>
          </p:cNvSpPr>
          <p:nvPr/>
        </p:nvSpPr>
        <p:spPr bwMode="auto">
          <a:xfrm>
            <a:off x="2918924" y="1304813"/>
            <a:ext cx="3729849" cy="57892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Reducir las complicaciones médicas mediante diagnósticos oportunos</a:t>
            </a:r>
            <a:endParaRPr kumimoji="0" lang="es-CO" altLang="es-CO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1" name="Rectángulo 129"/>
          <p:cNvSpPr>
            <a:spLocks noChangeArrowheads="1"/>
          </p:cNvSpPr>
          <p:nvPr/>
        </p:nvSpPr>
        <p:spPr bwMode="auto">
          <a:xfrm>
            <a:off x="7176307" y="2173660"/>
            <a:ext cx="4052079" cy="69838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Reducir los tiempos de espera para la realización de estudios diagnósticos</a:t>
            </a:r>
            <a:endParaRPr kumimoji="0" lang="es-CO" altLang="es-CO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ángulo 160"/>
          <p:cNvSpPr>
            <a:spLocks noChangeArrowheads="1"/>
          </p:cNvSpPr>
          <p:nvPr/>
        </p:nvSpPr>
        <p:spPr bwMode="auto">
          <a:xfrm>
            <a:off x="2835291" y="2160136"/>
            <a:ext cx="3595733" cy="66389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Reducir las demoras en la atención médica y brindar un diagnóstico oportuno</a:t>
            </a:r>
            <a:endParaRPr lang="es-CO" altLang="es-CO" sz="1200" dirty="0">
              <a:solidFill>
                <a:schemeClr val="tx1"/>
              </a:solidFill>
            </a:endParaRPr>
          </a:p>
        </p:txBody>
      </p:sp>
      <p:sp>
        <p:nvSpPr>
          <p:cNvPr id="38" name="Rectángulo 142"/>
          <p:cNvSpPr>
            <a:spLocks noChangeArrowheads="1"/>
          </p:cNvSpPr>
          <p:nvPr/>
        </p:nvSpPr>
        <p:spPr bwMode="auto">
          <a:xfrm>
            <a:off x="2812130" y="3044627"/>
            <a:ext cx="8391063" cy="70997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dirty="0"/>
              <a:t>Fortalecer la capacidad para garantizar el sistema eléctrico en la prestación de los servicios básicos de salud en la ESE Hospital </a:t>
            </a:r>
            <a:r>
              <a:rPr lang="es-CO" dirty="0">
                <a:highlight>
                  <a:srgbClr val="FFFF00"/>
                </a:highlight>
              </a:rPr>
              <a:t>XXX </a:t>
            </a:r>
            <a:r>
              <a:rPr lang="es-CO" dirty="0"/>
              <a:t>del </a:t>
            </a:r>
            <a:r>
              <a:rPr lang="es-CO" dirty="0">
                <a:highlight>
                  <a:srgbClr val="FFFF00"/>
                </a:highlight>
              </a:rPr>
              <a:t>municipio XXX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s-CO" sz="1200" b="1" dirty="0"/>
          </a:p>
        </p:txBody>
      </p:sp>
      <p:cxnSp>
        <p:nvCxnSpPr>
          <p:cNvPr id="50" name="Conector recto de flecha 49"/>
          <p:cNvCxnSpPr>
            <a:cxnSpLocks/>
          </p:cNvCxnSpPr>
          <p:nvPr/>
        </p:nvCxnSpPr>
        <p:spPr>
          <a:xfrm flipH="1" flipV="1">
            <a:off x="4329806" y="2842950"/>
            <a:ext cx="6351" cy="19330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3" name="Conector recto de flecha 52"/>
          <p:cNvCxnSpPr/>
          <p:nvPr/>
        </p:nvCxnSpPr>
        <p:spPr>
          <a:xfrm rot="10800000">
            <a:off x="8667822" y="3861536"/>
            <a:ext cx="6350" cy="2622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4" name="Conector recto de flecha 53"/>
          <p:cNvCxnSpPr/>
          <p:nvPr/>
        </p:nvCxnSpPr>
        <p:spPr>
          <a:xfrm rot="10800000">
            <a:off x="4329807" y="3794588"/>
            <a:ext cx="6350" cy="2622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6" name="Conector recto de flecha 75"/>
          <p:cNvCxnSpPr/>
          <p:nvPr/>
        </p:nvCxnSpPr>
        <p:spPr>
          <a:xfrm rot="10800000">
            <a:off x="4281535" y="4873057"/>
            <a:ext cx="6350" cy="2622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9" name="Conector recto de flecha 78"/>
          <p:cNvCxnSpPr/>
          <p:nvPr/>
        </p:nvCxnSpPr>
        <p:spPr>
          <a:xfrm rot="10800000">
            <a:off x="9175813" y="4471819"/>
            <a:ext cx="6350" cy="2622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81" name="Rectángulo 172"/>
          <p:cNvSpPr>
            <a:spLocks noChangeArrowheads="1"/>
          </p:cNvSpPr>
          <p:nvPr/>
        </p:nvSpPr>
        <p:spPr bwMode="auto">
          <a:xfrm>
            <a:off x="7176307" y="5220875"/>
            <a:ext cx="3816899" cy="6508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r>
              <a:rPr lang="es-ES" sz="1200" dirty="0"/>
              <a:t>Implementar un sistema de generación eléctrica con capacidad de respaldo ante interrupciones o fallas del servicio de energía eléctrica</a:t>
            </a:r>
            <a:endParaRPr lang="es-CO" sz="1200" dirty="0"/>
          </a:p>
        </p:txBody>
      </p:sp>
      <p:sp>
        <p:nvSpPr>
          <p:cNvPr id="29" name="Rectángulo 121">
            <a:extLst>
              <a:ext uri="{FF2B5EF4-FFF2-40B4-BE49-F238E27FC236}">
                <a16:creationId xmlns:a16="http://schemas.microsoft.com/office/drawing/2014/main" id="{0D51A0C5-1AC0-4132-B0E9-A0DA5D233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2031" y="5234311"/>
            <a:ext cx="3096859" cy="101571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MX" sz="1200" dirty="0"/>
              <a:t>Disponer de una capacidad de generación eléctrica adecuada para responder a la demanda energética de los equipos biomédicos, sistemas de información y demás infraestructura hospitalaria.</a:t>
            </a:r>
            <a:endParaRPr lang="es-CO" altLang="es-CO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9BF804D0-0185-4B3C-B97A-DA3044E757BB}"/>
              </a:ext>
            </a:extLst>
          </p:cNvPr>
          <p:cNvCxnSpPr/>
          <p:nvPr/>
        </p:nvCxnSpPr>
        <p:spPr>
          <a:xfrm flipV="1">
            <a:off x="8976583" y="2801753"/>
            <a:ext cx="0" cy="24287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1EB845F9-AF14-4486-9003-F9532D68B3AC}"/>
              </a:ext>
            </a:extLst>
          </p:cNvPr>
          <p:cNvCxnSpPr/>
          <p:nvPr/>
        </p:nvCxnSpPr>
        <p:spPr>
          <a:xfrm flipH="1" flipV="1">
            <a:off x="8976580" y="1909024"/>
            <a:ext cx="6350" cy="2119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0DA74FFC-F8CE-4886-A7DC-9EE17681EDD3}"/>
              </a:ext>
            </a:extLst>
          </p:cNvPr>
          <p:cNvCxnSpPr>
            <a:cxnSpLocks/>
          </p:cNvCxnSpPr>
          <p:nvPr/>
        </p:nvCxnSpPr>
        <p:spPr>
          <a:xfrm flipH="1" flipV="1">
            <a:off x="8573785" y="4873057"/>
            <a:ext cx="1" cy="29591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27F1BE65-9063-4B90-947A-2CCBF508ED7D}"/>
              </a:ext>
            </a:extLst>
          </p:cNvPr>
          <p:cNvCxnSpPr>
            <a:cxnSpLocks/>
          </p:cNvCxnSpPr>
          <p:nvPr/>
        </p:nvCxnSpPr>
        <p:spPr>
          <a:xfrm flipH="1" flipV="1">
            <a:off x="4336157" y="1913650"/>
            <a:ext cx="3817" cy="20650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4" name="Rectángulo 115">
            <a:extLst>
              <a:ext uri="{FF2B5EF4-FFF2-40B4-BE49-F238E27FC236}">
                <a16:creationId xmlns:a16="http://schemas.microsoft.com/office/drawing/2014/main" id="{7F5C48A2-3690-49E3-95D1-A5BD6B853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266" y="4170333"/>
            <a:ext cx="7638374" cy="6508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1" algn="ctr"/>
            <a:r>
              <a:rPr lang="es-ES" sz="1100" dirty="0">
                <a:highlight>
                  <a:srgbClr val="FFFF00"/>
                </a:highlight>
              </a:rPr>
              <a:t>Dotar o renovar </a:t>
            </a:r>
            <a:r>
              <a:rPr lang="es-CO" sz="1100" dirty="0">
                <a:highlight>
                  <a:srgbClr val="FFFF00"/>
                </a:highlight>
              </a:rPr>
              <a:t>(de acuerdo a la necesidad de la ESE </a:t>
            </a:r>
            <a:r>
              <a:rPr lang="es-ES" sz="1100" dirty="0"/>
              <a:t>) de un sistema de generación eléctrica de respaldo con capacidad adecuada para atender las necesidades de las áreas y servicios esenciales del Hospital </a:t>
            </a:r>
            <a:r>
              <a:rPr lang="es-ES" sz="1100" dirty="0">
                <a:highlight>
                  <a:srgbClr val="FFFF00"/>
                </a:highlight>
              </a:rPr>
              <a:t>XXX</a:t>
            </a:r>
            <a:endParaRPr lang="es-CO" sz="1100" dirty="0"/>
          </a:p>
        </p:txBody>
      </p:sp>
      <p:sp>
        <p:nvSpPr>
          <p:cNvPr id="45" name="Rectángulo 166">
            <a:extLst>
              <a:ext uri="{FF2B5EF4-FFF2-40B4-BE49-F238E27FC236}">
                <a16:creationId xmlns:a16="http://schemas.microsoft.com/office/drawing/2014/main" id="{2304A135-C10C-4278-8813-444B80947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6124" y="1303753"/>
            <a:ext cx="4052078" cy="57892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Disminuir la necesidad de remisiones a niveles de atención superiores</a:t>
            </a:r>
            <a:endParaRPr kumimoji="0" lang="es-CO" altLang="es-CO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859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BB744ED4BF61449C0507CBE1CC6707" ma:contentTypeVersion="17" ma:contentTypeDescription="Create a new document." ma:contentTypeScope="" ma:versionID="e0f3cda33b35faebfb0b99e798e0de19">
  <xsd:schema xmlns:xsd="http://www.w3.org/2001/XMLSchema" xmlns:xs="http://www.w3.org/2001/XMLSchema" xmlns:p="http://schemas.microsoft.com/office/2006/metadata/properties" xmlns:ns3="10799b3a-5e27-4f18-a66a-b65e524adeda" xmlns:ns4="e9b77947-ccc7-42ff-8c92-b876a4fe8045" targetNamespace="http://schemas.microsoft.com/office/2006/metadata/properties" ma:root="true" ma:fieldsID="6db48632d1f972000b74b510aebdb9e4" ns3:_="" ns4:_="">
    <xsd:import namespace="10799b3a-5e27-4f18-a66a-b65e524adeda"/>
    <xsd:import namespace="e9b77947-ccc7-42ff-8c92-b876a4fe80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99b3a-5e27-4f18-a66a-b65e524ade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77947-ccc7-42ff-8c92-b876a4fe804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0799b3a-5e27-4f18-a66a-b65e524adeda" xsi:nil="true"/>
  </documentManagement>
</p:properties>
</file>

<file path=customXml/itemProps1.xml><?xml version="1.0" encoding="utf-8"?>
<ds:datastoreItem xmlns:ds="http://schemas.openxmlformats.org/officeDocument/2006/customXml" ds:itemID="{6CA054E3-A543-456F-A92D-42978431C8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799b3a-5e27-4f18-a66a-b65e524adeda"/>
    <ds:schemaRef ds:uri="e9b77947-ccc7-42ff-8c92-b876a4fe80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33491C-9A28-40FE-A50F-DC52344F4B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990ACF-A7A2-4653-8B05-27C63FD04EE7}">
  <ds:schemaRefs>
    <ds:schemaRef ds:uri="http://schemas.microsoft.com/office/2006/metadata/properties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e9b77947-ccc7-42ff-8c92-b876a4fe8045"/>
    <ds:schemaRef ds:uri="10799b3a-5e27-4f18-a66a-b65e524aded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314</Words>
  <Application>Microsoft Office PowerPoint</Application>
  <PresentationFormat>Panorámica</PresentationFormat>
  <Paragraphs>34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Söhne</vt:lpstr>
      <vt:lpstr>Tema de Office</vt:lpstr>
      <vt:lpstr>ARBOL DE PROBLEMAS</vt:lpstr>
      <vt:lpstr>ARBOL DE OBJETIVOS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ARBOL DE PROBLEMAS</dc:title>
  <dc:creator>NET</dc:creator>
  <cp:lastModifiedBy>NATALIA BEDOYA CHICA</cp:lastModifiedBy>
  <cp:revision>97</cp:revision>
  <dcterms:created xsi:type="dcterms:W3CDTF">2021-08-12T15:51:27Z</dcterms:created>
  <dcterms:modified xsi:type="dcterms:W3CDTF">2026-08-13T17:35:26Z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0x0101007CBB744ED4BF61449C0507CBE1CC6707</vt:lpwstr>
  </property>
</Properties>
</file>