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60" r:id="rId2"/>
    <p:sldId id="259" r:id="rId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8" roundtripDataSignature="AMtx7mjdcUSqcUMvLPajvY2b521VVdmx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5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ly  Olarte Canas" userId="f2b7db7e-3624-4a5a-bcd9-89e1ed3744dc" providerId="ADAL" clId="{C3FA34F3-6BE2-4EF7-A5BB-8C383AFE654A}"/>
    <pc:docChg chg="undo custSel modSld">
      <pc:chgData name="Yuly  Olarte Canas" userId="f2b7db7e-3624-4a5a-bcd9-89e1ed3744dc" providerId="ADAL" clId="{C3FA34F3-6BE2-4EF7-A5BB-8C383AFE654A}" dt="2025-08-28T22:00:12.542" v="129"/>
      <pc:docMkLst>
        <pc:docMk/>
      </pc:docMkLst>
      <pc:sldChg chg="modSp mod">
        <pc:chgData name="Yuly  Olarte Canas" userId="f2b7db7e-3624-4a5a-bcd9-89e1ed3744dc" providerId="ADAL" clId="{C3FA34F3-6BE2-4EF7-A5BB-8C383AFE654A}" dt="2025-08-28T22:00:12.542" v="129"/>
        <pc:sldMkLst>
          <pc:docMk/>
          <pc:sldMk cId="0" sldId="256"/>
        </pc:sldMkLst>
        <pc:spChg chg="mod">
          <ac:chgData name="Yuly  Olarte Canas" userId="f2b7db7e-3624-4a5a-bcd9-89e1ed3744dc" providerId="ADAL" clId="{C3FA34F3-6BE2-4EF7-A5BB-8C383AFE654A}" dt="2025-08-28T22:00:12.542" v="129"/>
          <ac:spMkLst>
            <pc:docMk/>
            <pc:sldMk cId="0" sldId="256"/>
            <ac:spMk id="9" creationId="{00000000-0000-0000-0000-000000000000}"/>
          </ac:spMkLst>
        </pc:spChg>
        <pc:cxnChg chg="mod">
          <ac:chgData name="Yuly  Olarte Canas" userId="f2b7db7e-3624-4a5a-bcd9-89e1ed3744dc" providerId="ADAL" clId="{C3FA34F3-6BE2-4EF7-A5BB-8C383AFE654A}" dt="2025-08-28T21:49:06.168" v="23" actId="1035"/>
          <ac:cxnSpMkLst>
            <pc:docMk/>
            <pc:sldMk cId="0" sldId="256"/>
            <ac:cxnSpMk id="40" creationId="{CDDF0360-21F5-4574-8D6C-9AF5346D1373}"/>
          </ac:cxnSpMkLst>
        </pc:cxnChg>
        <pc:cxnChg chg="mod">
          <ac:chgData name="Yuly  Olarte Canas" userId="f2b7db7e-3624-4a5a-bcd9-89e1ed3744dc" providerId="ADAL" clId="{C3FA34F3-6BE2-4EF7-A5BB-8C383AFE654A}" dt="2025-08-28T21:49:07.947" v="25" actId="1035"/>
          <ac:cxnSpMkLst>
            <pc:docMk/>
            <pc:sldMk cId="0" sldId="256"/>
            <ac:cxnSpMk id="63" creationId="{00000000-0000-0000-0000-000000000000}"/>
          </ac:cxnSpMkLst>
        </pc:cxnChg>
      </pc:sldChg>
      <pc:sldChg chg="addSp modSp mod">
        <pc:chgData name="Yuly  Olarte Canas" userId="f2b7db7e-3624-4a5a-bcd9-89e1ed3744dc" providerId="ADAL" clId="{C3FA34F3-6BE2-4EF7-A5BB-8C383AFE654A}" dt="2025-08-28T21:59:53.179" v="128" actId="123"/>
        <pc:sldMkLst>
          <pc:docMk/>
          <pc:sldMk cId="2342185912" sldId="259"/>
        </pc:sldMkLst>
        <pc:spChg chg="mod">
          <ac:chgData name="Yuly  Olarte Canas" userId="f2b7db7e-3624-4a5a-bcd9-89e1ed3744dc" providerId="ADAL" clId="{C3FA34F3-6BE2-4EF7-A5BB-8C383AFE654A}" dt="2025-08-28T21:56:53.020" v="35" actId="255"/>
          <ac:spMkLst>
            <pc:docMk/>
            <pc:sldMk cId="2342185912" sldId="259"/>
            <ac:spMk id="3" creationId="{E8DD7A9D-0DFE-2391-A95C-643B7377F3D2}"/>
          </ac:spMkLst>
        </pc:spChg>
        <pc:spChg chg="mod">
          <ac:chgData name="Yuly  Olarte Canas" userId="f2b7db7e-3624-4a5a-bcd9-89e1ed3744dc" providerId="ADAL" clId="{C3FA34F3-6BE2-4EF7-A5BB-8C383AFE654A}" dt="2025-08-28T21:58:01.075" v="114" actId="1036"/>
          <ac:spMkLst>
            <pc:docMk/>
            <pc:sldMk cId="2342185912" sldId="259"/>
            <ac:spMk id="4" creationId="{60F9409E-8C25-5C43-5DE6-A1187A5B3085}"/>
          </ac:spMkLst>
        </pc:spChg>
        <pc:spChg chg="mod">
          <ac:chgData name="Yuly  Olarte Canas" userId="f2b7db7e-3624-4a5a-bcd9-89e1ed3744dc" providerId="ADAL" clId="{C3FA34F3-6BE2-4EF7-A5BB-8C383AFE654A}" dt="2025-08-28T21:57:46.330" v="49" actId="1076"/>
          <ac:spMkLst>
            <pc:docMk/>
            <pc:sldMk cId="2342185912" sldId="259"/>
            <ac:spMk id="5" creationId="{3F57CCB8-7594-3B44-6527-2E0644AFC6AF}"/>
          </ac:spMkLst>
        </pc:spChg>
        <pc:spChg chg="mod">
          <ac:chgData name="Yuly  Olarte Canas" userId="f2b7db7e-3624-4a5a-bcd9-89e1ed3744dc" providerId="ADAL" clId="{C3FA34F3-6BE2-4EF7-A5BB-8C383AFE654A}" dt="2025-08-28T21:58:07.512" v="124" actId="255"/>
          <ac:spMkLst>
            <pc:docMk/>
            <pc:sldMk cId="2342185912" sldId="259"/>
            <ac:spMk id="6" creationId="{9546FFC8-69AB-A232-7013-F489EE88EF00}"/>
          </ac:spMkLst>
        </pc:spChg>
        <pc:spChg chg="mod">
          <ac:chgData name="Yuly  Olarte Canas" userId="f2b7db7e-3624-4a5a-bcd9-89e1ed3744dc" providerId="ADAL" clId="{C3FA34F3-6BE2-4EF7-A5BB-8C383AFE654A}" dt="2025-08-28T21:57:04.227" v="38" actId="255"/>
          <ac:spMkLst>
            <pc:docMk/>
            <pc:sldMk cId="2342185912" sldId="259"/>
            <ac:spMk id="29" creationId="{0D51A0C5-1AC0-4132-B0E9-A0DA5D233C88}"/>
          </ac:spMkLst>
        </pc:spChg>
        <pc:spChg chg="mod">
          <ac:chgData name="Yuly  Olarte Canas" userId="f2b7db7e-3624-4a5a-bcd9-89e1ed3744dc" providerId="ADAL" clId="{C3FA34F3-6BE2-4EF7-A5BB-8C383AFE654A}" dt="2025-08-28T21:56:09.546" v="28" actId="255"/>
          <ac:spMkLst>
            <pc:docMk/>
            <pc:sldMk cId="2342185912" sldId="259"/>
            <ac:spMk id="30" creationId="{00000000-0000-0000-0000-000000000000}"/>
          </ac:spMkLst>
        </pc:spChg>
        <pc:spChg chg="mod">
          <ac:chgData name="Yuly  Olarte Canas" userId="f2b7db7e-3624-4a5a-bcd9-89e1ed3744dc" providerId="ADAL" clId="{C3FA34F3-6BE2-4EF7-A5BB-8C383AFE654A}" dt="2025-08-28T21:56:28.766" v="32" actId="255"/>
          <ac:spMkLst>
            <pc:docMk/>
            <pc:sldMk cId="2342185912" sldId="259"/>
            <ac:spMk id="31" creationId="{00000000-0000-0000-0000-000000000000}"/>
          </ac:spMkLst>
        </pc:spChg>
        <pc:spChg chg="mod">
          <ac:chgData name="Yuly  Olarte Canas" userId="f2b7db7e-3624-4a5a-bcd9-89e1ed3744dc" providerId="ADAL" clId="{C3FA34F3-6BE2-4EF7-A5BB-8C383AFE654A}" dt="2025-08-28T21:56:25.150" v="31" actId="255"/>
          <ac:spMkLst>
            <pc:docMk/>
            <pc:sldMk cId="2342185912" sldId="259"/>
            <ac:spMk id="35" creationId="{00000000-0000-0000-0000-000000000000}"/>
          </ac:spMkLst>
        </pc:spChg>
        <pc:spChg chg="mod">
          <ac:chgData name="Yuly  Olarte Canas" userId="f2b7db7e-3624-4a5a-bcd9-89e1ed3744dc" providerId="ADAL" clId="{C3FA34F3-6BE2-4EF7-A5BB-8C383AFE654A}" dt="2025-08-28T21:59:53.179" v="128" actId="123"/>
          <ac:spMkLst>
            <pc:docMk/>
            <pc:sldMk cId="2342185912" sldId="259"/>
            <ac:spMk id="38" creationId="{00000000-0000-0000-0000-000000000000}"/>
          </ac:spMkLst>
        </pc:spChg>
        <pc:spChg chg="mod">
          <ac:chgData name="Yuly  Olarte Canas" userId="f2b7db7e-3624-4a5a-bcd9-89e1ed3744dc" providerId="ADAL" clId="{C3FA34F3-6BE2-4EF7-A5BB-8C383AFE654A}" dt="2025-08-28T21:56:13.487" v="29" actId="255"/>
          <ac:spMkLst>
            <pc:docMk/>
            <pc:sldMk cId="2342185912" sldId="259"/>
            <ac:spMk id="45" creationId="{2304A135-C10C-4278-8813-444B80947C16}"/>
          </ac:spMkLst>
        </pc:spChg>
        <pc:spChg chg="mod">
          <ac:chgData name="Yuly  Olarte Canas" userId="f2b7db7e-3624-4a5a-bcd9-89e1ed3744dc" providerId="ADAL" clId="{C3FA34F3-6BE2-4EF7-A5BB-8C383AFE654A}" dt="2025-08-28T21:57:23.851" v="43" actId="122"/>
          <ac:spMkLst>
            <pc:docMk/>
            <pc:sldMk cId="2342185912" sldId="259"/>
            <ac:spMk id="81" creationId="{00000000-0000-0000-0000-000000000000}"/>
          </ac:spMkLst>
        </pc:spChg>
        <pc:spChg chg="mod">
          <ac:chgData name="Yuly  Olarte Canas" userId="f2b7db7e-3624-4a5a-bcd9-89e1ed3744dc" providerId="ADAL" clId="{C3FA34F3-6BE2-4EF7-A5BB-8C383AFE654A}" dt="2025-08-28T21:58:17.027" v="126" actId="255"/>
          <ac:spMkLst>
            <pc:docMk/>
            <pc:sldMk cId="2342185912" sldId="259"/>
            <ac:spMk id="85" creationId="{00000000-0000-0000-0000-000000000000}"/>
          </ac:spMkLst>
        </pc:spChg>
        <pc:cxnChg chg="mod">
          <ac:chgData name="Yuly  Olarte Canas" userId="f2b7db7e-3624-4a5a-bcd9-89e1ed3744dc" providerId="ADAL" clId="{C3FA34F3-6BE2-4EF7-A5BB-8C383AFE654A}" dt="2025-08-28T21:58:04.858" v="123" actId="1036"/>
          <ac:cxnSpMkLst>
            <pc:docMk/>
            <pc:sldMk cId="2342185912" sldId="259"/>
            <ac:cxnSpMk id="7" creationId="{F6DEC54E-9B47-35F8-1C91-9EBE0A2FB7CE}"/>
          </ac:cxnSpMkLst>
        </pc:cxnChg>
        <pc:cxnChg chg="add mod">
          <ac:chgData name="Yuly  Olarte Canas" userId="f2b7db7e-3624-4a5a-bcd9-89e1ed3744dc" providerId="ADAL" clId="{C3FA34F3-6BE2-4EF7-A5BB-8C383AFE654A}" dt="2025-08-28T21:57:58.537" v="105" actId="1036"/>
          <ac:cxnSpMkLst>
            <pc:docMk/>
            <pc:sldMk cId="2342185912" sldId="259"/>
            <ac:cxnSpMk id="8" creationId="{E33A7D37-86EF-7611-40C0-D5ACB956841E}"/>
          </ac:cxnSpMkLst>
        </pc:cxnChg>
        <pc:cxnChg chg="mod">
          <ac:chgData name="Yuly  Olarte Canas" userId="f2b7db7e-3624-4a5a-bcd9-89e1ed3744dc" providerId="ADAL" clId="{C3FA34F3-6BE2-4EF7-A5BB-8C383AFE654A}" dt="2025-08-28T21:57:51.733" v="70" actId="1036"/>
          <ac:cxnSpMkLst>
            <pc:docMk/>
            <pc:sldMk cId="2342185912" sldId="259"/>
            <ac:cxnSpMk id="40" creationId="{0DA74FFC-F8CE-4886-A7DC-9EE17681EDD3}"/>
          </ac:cxnSpMkLst>
        </pc:cxnChg>
        <pc:cxnChg chg="mod">
          <ac:chgData name="Yuly  Olarte Canas" userId="f2b7db7e-3624-4a5a-bcd9-89e1ed3744dc" providerId="ADAL" clId="{C3FA34F3-6BE2-4EF7-A5BB-8C383AFE654A}" dt="2025-08-28T21:57:43.143" v="48" actId="1076"/>
          <ac:cxnSpMkLst>
            <pc:docMk/>
            <pc:sldMk cId="2342185912" sldId="259"/>
            <ac:cxnSpMk id="53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441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7835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422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6387" b="4656"/>
          <a:stretch/>
        </p:blipFill>
        <p:spPr>
          <a:xfrm>
            <a:off x="2625115" y="481060"/>
            <a:ext cx="8118527" cy="542566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2799439" y="406221"/>
            <a:ext cx="8240667" cy="499908"/>
          </a:xfrm>
          <a:prstGeom prst="rect">
            <a:avLst/>
          </a:prstGeom>
          <a:solidFill>
            <a:srgbClr val="D99A70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s-CO" sz="2000" b="1" dirty="0">
                <a:solidFill>
                  <a:schemeClr val="lt1"/>
                </a:solidFill>
                <a:latin typeface="+mn-lt"/>
                <a:ea typeface="Arial"/>
                <a:cs typeface="Arial"/>
                <a:sym typeface="Arial"/>
              </a:rPr>
              <a:t>ARBOL DE PROBLEMAS</a:t>
            </a:r>
            <a:endParaRPr sz="2000" b="1" dirty="0"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" name="Rectángulo 168"/>
          <p:cNvSpPr>
            <a:spLocks noChangeArrowheads="1"/>
          </p:cNvSpPr>
          <p:nvPr/>
        </p:nvSpPr>
        <p:spPr bwMode="auto">
          <a:xfrm>
            <a:off x="1623740" y="1301437"/>
            <a:ext cx="118427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EFECTOS</a:t>
            </a:r>
            <a:endParaRPr kumimoji="0" lang="es-CO" altLang="es-CO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INDIRECTOS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ángulo 132"/>
          <p:cNvSpPr>
            <a:spLocks noChangeArrowheads="1"/>
          </p:cNvSpPr>
          <p:nvPr/>
        </p:nvSpPr>
        <p:spPr bwMode="auto">
          <a:xfrm>
            <a:off x="1670554" y="2210281"/>
            <a:ext cx="985838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EFECTOS</a:t>
            </a:r>
            <a:endParaRPr kumimoji="0" lang="es-CO" altLang="es-CO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DIRECTOS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ángulo 160"/>
          <p:cNvSpPr>
            <a:spLocks noChangeArrowheads="1"/>
          </p:cNvSpPr>
          <p:nvPr/>
        </p:nvSpPr>
        <p:spPr bwMode="auto">
          <a:xfrm>
            <a:off x="3145863" y="2095210"/>
            <a:ext cx="3085210" cy="6105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200" dirty="0" smtClean="0"/>
              <a:t>Aumento </a:t>
            </a:r>
            <a:r>
              <a:rPr lang="es-CO" sz="1200" dirty="0"/>
              <a:t>de las condiciones de vulnerabilidad social y económica de las personas mayores</a:t>
            </a:r>
            <a:endParaRPr lang="es-CO" sz="13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Rectángulo 127"/>
          <p:cNvSpPr>
            <a:spLocks noChangeArrowheads="1"/>
          </p:cNvSpPr>
          <p:nvPr/>
        </p:nvSpPr>
        <p:spPr bwMode="auto">
          <a:xfrm>
            <a:off x="1365754" y="3061181"/>
            <a:ext cx="14446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PROBLEMA CENTRAL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ángulo 142"/>
          <p:cNvSpPr>
            <a:spLocks noChangeArrowheads="1"/>
          </p:cNvSpPr>
          <p:nvPr/>
        </p:nvSpPr>
        <p:spPr bwMode="auto">
          <a:xfrm>
            <a:off x="2799439" y="2936430"/>
            <a:ext cx="8355563" cy="7922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Limitaciones en el acceso a la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atención integral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población de personas mayores del municipio XXX -  Antioquia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164"/>
          <p:cNvSpPr>
            <a:spLocks noChangeArrowheads="1"/>
          </p:cNvSpPr>
          <p:nvPr/>
        </p:nvSpPr>
        <p:spPr bwMode="auto">
          <a:xfrm>
            <a:off x="1552660" y="4095136"/>
            <a:ext cx="10255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CAUSAS DIRECTAS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ángulo 143"/>
          <p:cNvSpPr>
            <a:spLocks noChangeArrowheads="1"/>
          </p:cNvSpPr>
          <p:nvPr/>
        </p:nvSpPr>
        <p:spPr bwMode="auto">
          <a:xfrm>
            <a:off x="1477352" y="5273202"/>
            <a:ext cx="11477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CAUSAS INDIRECTAS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1581654" y="86344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cxnSp>
        <p:nvCxnSpPr>
          <p:cNvPr id="63" name="Conector recto de flecha 62"/>
          <p:cNvCxnSpPr>
            <a:cxnSpLocks/>
          </p:cNvCxnSpPr>
          <p:nvPr/>
        </p:nvCxnSpPr>
        <p:spPr>
          <a:xfrm flipH="1" flipV="1">
            <a:off x="4594911" y="2706912"/>
            <a:ext cx="9526" cy="218109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4" name="Conector recto de flecha 63"/>
          <p:cNvCxnSpPr>
            <a:cxnSpLocks/>
          </p:cNvCxnSpPr>
          <p:nvPr/>
        </p:nvCxnSpPr>
        <p:spPr>
          <a:xfrm flipH="1" flipV="1">
            <a:off x="4604437" y="1862238"/>
            <a:ext cx="12513" cy="18488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5" name="Conector recto de flecha 64"/>
          <p:cNvCxnSpPr>
            <a:cxnSpLocks/>
          </p:cNvCxnSpPr>
          <p:nvPr/>
        </p:nvCxnSpPr>
        <p:spPr>
          <a:xfrm flipH="1" flipV="1">
            <a:off x="9260286" y="1846740"/>
            <a:ext cx="18136" cy="19861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" name="Conector recto de flecha 65"/>
          <p:cNvCxnSpPr>
            <a:cxnSpLocks/>
          </p:cNvCxnSpPr>
          <p:nvPr/>
        </p:nvCxnSpPr>
        <p:spPr>
          <a:xfrm flipV="1">
            <a:off x="6977220" y="3757774"/>
            <a:ext cx="0" cy="3373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6" name="Rectángulo 166">
            <a:extLst>
              <a:ext uri="{FF2B5EF4-FFF2-40B4-BE49-F238E27FC236}">
                <a16:creationId xmlns="" xmlns:a16="http://schemas.microsoft.com/office/drawing/2014/main" id="{01097A16-685B-49A4-B652-530751B19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717" y="1236031"/>
            <a:ext cx="2979356" cy="6023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 smtClean="0"/>
              <a:t>Disminución </a:t>
            </a:r>
            <a:r>
              <a:rPr lang="es-CO" sz="1200" dirty="0"/>
              <a:t>de la calidad de vida de las personas mayores</a:t>
            </a:r>
            <a:endParaRPr lang="es-MX" sz="1300" dirty="0"/>
          </a:p>
        </p:txBody>
      </p:sp>
      <p:cxnSp>
        <p:nvCxnSpPr>
          <p:cNvPr id="40" name="Conector recto de flecha 39">
            <a:extLst>
              <a:ext uri="{FF2B5EF4-FFF2-40B4-BE49-F238E27FC236}">
                <a16:creationId xmlns="" xmlns:a16="http://schemas.microsoft.com/office/drawing/2014/main" id="{CDDF0360-21F5-4574-8D6C-9AF5346D1373}"/>
              </a:ext>
            </a:extLst>
          </p:cNvPr>
          <p:cNvCxnSpPr>
            <a:cxnSpLocks/>
          </p:cNvCxnSpPr>
          <p:nvPr/>
        </p:nvCxnSpPr>
        <p:spPr>
          <a:xfrm rot="10800000">
            <a:off x="9260286" y="2657448"/>
            <a:ext cx="6350" cy="26225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8" name="Conector recto de flecha 37">
            <a:extLst>
              <a:ext uri="{FF2B5EF4-FFF2-40B4-BE49-F238E27FC236}">
                <a16:creationId xmlns="" xmlns:a16="http://schemas.microsoft.com/office/drawing/2014/main" id="{F91204E9-E6E3-43BC-9FD7-E0C93EF20F04}"/>
              </a:ext>
            </a:extLst>
          </p:cNvPr>
          <p:cNvCxnSpPr>
            <a:cxnSpLocks/>
          </p:cNvCxnSpPr>
          <p:nvPr/>
        </p:nvCxnSpPr>
        <p:spPr>
          <a:xfrm flipV="1">
            <a:off x="7009720" y="4700789"/>
            <a:ext cx="0" cy="41044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5" name="Rectángulo 166">
            <a:extLst>
              <a:ext uri="{FF2B5EF4-FFF2-40B4-BE49-F238E27FC236}">
                <a16:creationId xmlns="" xmlns:a16="http://schemas.microsoft.com/office/drawing/2014/main" id="{C8F3671C-62C8-4029-B3DC-1B1EEDAAE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5817" y="1186293"/>
            <a:ext cx="2962476" cy="58663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/>
              <a:t>Incremento de la dependencia y pérdida de autonomía </a:t>
            </a:r>
            <a:r>
              <a:rPr lang="es-CO" sz="1200" dirty="0" smtClean="0"/>
              <a:t>funcional de las personas mayores</a:t>
            </a:r>
            <a:endParaRPr kumimoji="0" lang="es-CO" altLang="es-CO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9" name="Rectángulo 160">
            <a:extLst>
              <a:ext uri="{FF2B5EF4-FFF2-40B4-BE49-F238E27FC236}">
                <a16:creationId xmlns="" xmlns:a16="http://schemas.microsoft.com/office/drawing/2014/main" id="{D3EC437B-C12E-437C-8127-993E36A52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5817" y="2060275"/>
            <a:ext cx="3085210" cy="61050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/>
              <a:t>Deterioro de las condiciones físicas, mentales y emocionales de las personas mayores</a:t>
            </a:r>
            <a:r>
              <a:rPr lang="es-ES" sz="1300" dirty="0" smtClean="0"/>
              <a:t>.</a:t>
            </a:r>
            <a:endParaRPr lang="es-MX" sz="1300" dirty="0"/>
          </a:p>
        </p:txBody>
      </p:sp>
      <p:sp>
        <p:nvSpPr>
          <p:cNvPr id="4" name="Rectángulo 115">
            <a:extLst>
              <a:ext uri="{FF2B5EF4-FFF2-40B4-BE49-F238E27FC236}">
                <a16:creationId xmlns="" xmlns:a16="http://schemas.microsoft.com/office/drawing/2014/main" id="{188D25DA-C8EA-1069-19C1-E99B73A57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048" y="4164446"/>
            <a:ext cx="4386108" cy="53634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MX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Baja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cobertura de los programas </a:t>
            </a:r>
            <a:r>
              <a:rPr lang="es-MX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orientados a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atención de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la población </a:t>
            </a:r>
            <a:r>
              <a:rPr lang="es-MX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de personas mayores</a:t>
            </a:r>
            <a:endParaRPr lang="es-CO" sz="1300" dirty="0"/>
          </a:p>
        </p:txBody>
      </p:sp>
      <p:sp>
        <p:nvSpPr>
          <p:cNvPr id="6" name="Rectángulo 115">
            <a:extLst>
              <a:ext uri="{FF2B5EF4-FFF2-40B4-BE49-F238E27FC236}">
                <a16:creationId xmlns="" xmlns:a16="http://schemas.microsoft.com/office/drawing/2014/main" id="{B066BF1E-79A3-5B8B-3F37-5AD6EBF0A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048" y="5111233"/>
            <a:ext cx="4386108" cy="68930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300" dirty="0" smtClean="0"/>
              <a:t>Insuficiencia en la infraestructura de los espacios disponibles para la atención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de la población </a:t>
            </a:r>
            <a:r>
              <a:rPr lang="es-CO" sz="1300" dirty="0" smtClean="0"/>
              <a:t>de  personas mayores </a:t>
            </a:r>
            <a:endParaRPr lang="es-CO" sz="1300" dirty="0"/>
          </a:p>
        </p:txBody>
      </p:sp>
    </p:spTree>
    <p:extLst>
      <p:ext uri="{BB962C8B-B14F-4D97-AF65-F5344CB8AC3E}">
        <p14:creationId xmlns:p14="http://schemas.microsoft.com/office/powerpoint/2010/main" val="389103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990" y="541786"/>
            <a:ext cx="6127764" cy="5658798"/>
          </a:xfrm>
          <a:prstGeom prst="rect">
            <a:avLst/>
          </a:prstGeom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1266450" y="529780"/>
            <a:ext cx="9936743" cy="499908"/>
          </a:xfrm>
          <a:prstGeom prst="rect">
            <a:avLst/>
          </a:prstGeom>
          <a:solidFill>
            <a:srgbClr val="95B87D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buClr>
                <a:schemeClr val="lt1"/>
              </a:buClr>
              <a:buSzPct val="100000"/>
            </a:pPr>
            <a:r>
              <a:rPr lang="es-CO" sz="1400" b="1">
                <a:solidFill>
                  <a:schemeClr val="lt1"/>
                </a:solidFill>
                <a:latin typeface="+mn-lt"/>
              </a:rPr>
              <a:t>ARBOL DE OBJETIVOS</a:t>
            </a:r>
            <a:endParaRPr sz="1400" b="1">
              <a:solidFill>
                <a:schemeClr val="lt1"/>
              </a:solidFill>
              <a:latin typeface="+mn-lt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1156874" y="3155762"/>
            <a:ext cx="143468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OBJETIVO GENERAL</a:t>
            </a:r>
          </a:p>
        </p:txBody>
      </p:sp>
      <p:sp>
        <p:nvSpPr>
          <p:cNvPr id="87" name="Google Shape;87;p1"/>
          <p:cNvSpPr txBox="1"/>
          <p:nvPr/>
        </p:nvSpPr>
        <p:spPr>
          <a:xfrm>
            <a:off x="1400553" y="2236294"/>
            <a:ext cx="97699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FINES</a:t>
            </a:r>
            <a:endParaRPr lang="es-CO" sz="1100"/>
          </a:p>
          <a:p>
            <a:pPr lvl="0" algn="ctr">
              <a:buSzPts val="1200"/>
            </a:pPr>
            <a:r>
              <a:rPr lang="es-CO" sz="1100" b="1">
                <a:solidFill>
                  <a:schemeClr val="dk1"/>
                </a:solidFill>
              </a:rPr>
              <a:t>DIRECTOS</a:t>
            </a:r>
          </a:p>
        </p:txBody>
      </p:sp>
      <p:sp>
        <p:nvSpPr>
          <p:cNvPr id="88" name="Google Shape;88;p1"/>
          <p:cNvSpPr txBox="1"/>
          <p:nvPr/>
        </p:nvSpPr>
        <p:spPr>
          <a:xfrm>
            <a:off x="1323719" y="1451563"/>
            <a:ext cx="1174168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1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FINES</a:t>
            </a:r>
            <a:endParaRPr sz="1100" b="0" i="0" u="none" strike="noStrike" cap="none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CO" sz="1100" b="1" i="0" u="none" strike="noStrike" cap="none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INDIRECTOS</a:t>
            </a:r>
            <a:endParaRPr sz="1100" b="1" i="0" u="none" strike="noStrike" cap="none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221204" y="4256395"/>
            <a:ext cx="1998513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 dirty="0">
                <a:solidFill>
                  <a:schemeClr val="dk1"/>
                </a:solidFill>
              </a:rPr>
              <a:t>OBJETIVOS ESPECIFICOS  DIRECTOS</a:t>
            </a:r>
          </a:p>
        </p:txBody>
      </p:sp>
      <p:sp>
        <p:nvSpPr>
          <p:cNvPr id="90" name="Google Shape;90;p1"/>
          <p:cNvSpPr txBox="1"/>
          <p:nvPr/>
        </p:nvSpPr>
        <p:spPr>
          <a:xfrm>
            <a:off x="970520" y="5205191"/>
            <a:ext cx="2279490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1200"/>
            </a:pPr>
            <a:r>
              <a:rPr lang="es-CO" sz="1100" b="1" dirty="0">
                <a:solidFill>
                  <a:schemeClr val="dk1"/>
                </a:solidFill>
              </a:rPr>
              <a:t>OBJETIVOS ESPECIFICOS  INDIRECTOS</a:t>
            </a:r>
          </a:p>
        </p:txBody>
      </p:sp>
      <p:sp>
        <p:nvSpPr>
          <p:cNvPr id="30" name="Rectángulo 166"/>
          <p:cNvSpPr>
            <a:spLocks noChangeArrowheads="1"/>
          </p:cNvSpPr>
          <p:nvPr/>
        </p:nvSpPr>
        <p:spPr bwMode="auto">
          <a:xfrm>
            <a:off x="2835291" y="1304813"/>
            <a:ext cx="3595733" cy="57892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 smtClean="0"/>
              <a:t>Aumentar la </a:t>
            </a:r>
            <a:r>
              <a:rPr lang="es-CO" sz="1200" dirty="0"/>
              <a:t>calidad de vida de las personas mayores</a:t>
            </a:r>
            <a:endParaRPr lang="es-MX" sz="1600" dirty="0"/>
          </a:p>
        </p:txBody>
      </p:sp>
      <p:sp>
        <p:nvSpPr>
          <p:cNvPr id="31" name="Rectángulo 129"/>
          <p:cNvSpPr>
            <a:spLocks noChangeArrowheads="1"/>
          </p:cNvSpPr>
          <p:nvPr/>
        </p:nvSpPr>
        <p:spPr bwMode="auto">
          <a:xfrm>
            <a:off x="7176314" y="2163586"/>
            <a:ext cx="4052079" cy="57626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s-CO" sz="1200" dirty="0" smtClean="0"/>
              <a:t>Mejorar las </a:t>
            </a:r>
            <a:r>
              <a:rPr lang="es-CO" sz="1200" dirty="0"/>
              <a:t>condiciones físicas, mentales y emocionales de las personas mayores</a:t>
            </a:r>
            <a:r>
              <a:rPr lang="es-ES" sz="1600" dirty="0"/>
              <a:t>.</a:t>
            </a:r>
            <a:endParaRPr lang="es-MX" sz="1600" dirty="0"/>
          </a:p>
        </p:txBody>
      </p:sp>
      <p:sp>
        <p:nvSpPr>
          <p:cNvPr id="35" name="Rectángulo 160"/>
          <p:cNvSpPr>
            <a:spLocks noChangeArrowheads="1"/>
          </p:cNvSpPr>
          <p:nvPr/>
        </p:nvSpPr>
        <p:spPr bwMode="auto">
          <a:xfrm>
            <a:off x="2835291" y="2160136"/>
            <a:ext cx="3595733" cy="57971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200" dirty="0" smtClean="0"/>
              <a:t>Disminuir  las </a:t>
            </a:r>
            <a:r>
              <a:rPr lang="es-CO" sz="1200" dirty="0"/>
              <a:t>condiciones de vulnerabilidad social y económica de las personas mayores</a:t>
            </a:r>
            <a:endParaRPr lang="es-CO" sz="1600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Rectángulo 142"/>
          <p:cNvSpPr>
            <a:spLocks noChangeArrowheads="1"/>
          </p:cNvSpPr>
          <p:nvPr/>
        </p:nvSpPr>
        <p:spPr bwMode="auto">
          <a:xfrm>
            <a:off x="2812130" y="3044627"/>
            <a:ext cx="8391063" cy="70997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MX" b="1" dirty="0"/>
              <a:t>Fortalecer </a:t>
            </a:r>
            <a:r>
              <a:rPr lang="es-MX" b="1" dirty="0" smtClean="0"/>
              <a:t>el acceso a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atención integral de la población de personas mayores del municipio XXX -  Antioquia</a:t>
            </a:r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Conector recto de flecha 49"/>
          <p:cNvCxnSpPr>
            <a:cxnSpLocks/>
          </p:cNvCxnSpPr>
          <p:nvPr/>
        </p:nvCxnSpPr>
        <p:spPr>
          <a:xfrm flipV="1">
            <a:off x="4336158" y="2739848"/>
            <a:ext cx="3816" cy="2964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81" name="Rectángulo 172"/>
          <p:cNvSpPr>
            <a:spLocks noChangeArrowheads="1"/>
          </p:cNvSpPr>
          <p:nvPr/>
        </p:nvSpPr>
        <p:spPr bwMode="auto">
          <a:xfrm>
            <a:off x="4481459" y="5143022"/>
            <a:ext cx="5301597" cy="55518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CO" sz="1300" dirty="0" smtClean="0"/>
              <a:t>Fortalecer la </a:t>
            </a:r>
            <a:r>
              <a:rPr lang="es-CO" sz="1300" dirty="0"/>
              <a:t>infraestructura de los espacios disponibles para la atención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de la población </a:t>
            </a:r>
            <a:r>
              <a:rPr lang="es-CO" sz="1300" dirty="0" smtClean="0"/>
              <a:t>de </a:t>
            </a:r>
            <a:r>
              <a:rPr lang="es-CO" sz="1300" dirty="0"/>
              <a:t>personas mayores </a:t>
            </a:r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="" xmlns:a16="http://schemas.microsoft.com/office/drawing/2014/main" id="{9BF804D0-0185-4B3C-B97A-DA3044E757BB}"/>
              </a:ext>
            </a:extLst>
          </p:cNvPr>
          <p:cNvCxnSpPr/>
          <p:nvPr/>
        </p:nvCxnSpPr>
        <p:spPr>
          <a:xfrm flipV="1">
            <a:off x="9202354" y="2792093"/>
            <a:ext cx="0" cy="24287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Conector recto de flecha 36">
            <a:extLst>
              <a:ext uri="{FF2B5EF4-FFF2-40B4-BE49-F238E27FC236}">
                <a16:creationId xmlns="" xmlns:a16="http://schemas.microsoft.com/office/drawing/2014/main" id="{1EB845F9-AF14-4486-9003-F9532D68B3AC}"/>
              </a:ext>
            </a:extLst>
          </p:cNvPr>
          <p:cNvCxnSpPr/>
          <p:nvPr/>
        </p:nvCxnSpPr>
        <p:spPr>
          <a:xfrm flipH="1" flipV="1">
            <a:off x="9158298" y="1921868"/>
            <a:ext cx="6350" cy="2119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1" name="Conector recto de flecha 40">
            <a:extLst>
              <a:ext uri="{FF2B5EF4-FFF2-40B4-BE49-F238E27FC236}">
                <a16:creationId xmlns="" xmlns:a16="http://schemas.microsoft.com/office/drawing/2014/main" id="{27F1BE65-9063-4B90-947A-2CCBF508ED7D}"/>
              </a:ext>
            </a:extLst>
          </p:cNvPr>
          <p:cNvCxnSpPr>
            <a:cxnSpLocks/>
          </p:cNvCxnSpPr>
          <p:nvPr/>
        </p:nvCxnSpPr>
        <p:spPr>
          <a:xfrm flipH="1" flipV="1">
            <a:off x="4336157" y="1913650"/>
            <a:ext cx="3817" cy="20650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5" name="Rectángulo 166">
            <a:extLst>
              <a:ext uri="{FF2B5EF4-FFF2-40B4-BE49-F238E27FC236}">
                <a16:creationId xmlns="" xmlns:a16="http://schemas.microsoft.com/office/drawing/2014/main" id="{2304A135-C10C-4278-8813-444B80947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2259" y="1313397"/>
            <a:ext cx="4052078" cy="57892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CO" sz="1200" dirty="0" smtClean="0"/>
              <a:t>Disminuir la dependencia </a:t>
            </a:r>
            <a:r>
              <a:rPr lang="es-CO" sz="1200" dirty="0"/>
              <a:t>y pérdida de autonomía funcional de las personas mayores</a:t>
            </a:r>
            <a:endParaRPr lang="es-CO" altLang="es-CO" sz="1600" dirty="0">
              <a:solidFill>
                <a:schemeClr val="tx1"/>
              </a:solidFill>
            </a:endParaRPr>
          </a:p>
        </p:txBody>
      </p:sp>
      <p:sp>
        <p:nvSpPr>
          <p:cNvPr id="5" name="Rectángulo 115">
            <a:extLst>
              <a:ext uri="{FF2B5EF4-FFF2-40B4-BE49-F238E27FC236}">
                <a16:creationId xmlns="" xmlns:a16="http://schemas.microsoft.com/office/drawing/2014/main" id="{3F57CCB8-7594-3B44-6527-2E0644AFC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460" y="4135611"/>
            <a:ext cx="5301597" cy="67241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s-MX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Aumentar la cobertura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de los programas orientados a la </a:t>
            </a:r>
            <a:r>
              <a:rPr lang="es-MX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atención de la población de </a:t>
            </a:r>
            <a:r>
              <a:rPr lang="es-MX" sz="1300" dirty="0">
                <a:latin typeface="Arial" panose="020B0604020202020204" pitchFamily="34" charset="0"/>
                <a:cs typeface="Arial" panose="020B0604020202020204" pitchFamily="34" charset="0"/>
              </a:rPr>
              <a:t>personas mayores </a:t>
            </a:r>
            <a:endParaRPr lang="es-CO" sz="1300" dirty="0"/>
          </a:p>
        </p:txBody>
      </p:sp>
      <p:cxnSp>
        <p:nvCxnSpPr>
          <p:cNvPr id="8" name="Conector recto de flecha 7">
            <a:extLst>
              <a:ext uri="{FF2B5EF4-FFF2-40B4-BE49-F238E27FC236}">
                <a16:creationId xmlns="" xmlns:a16="http://schemas.microsoft.com/office/drawing/2014/main" id="{E33A7D37-86EF-7611-40C0-D5ACB956841E}"/>
              </a:ext>
            </a:extLst>
          </p:cNvPr>
          <p:cNvCxnSpPr>
            <a:cxnSpLocks/>
          </p:cNvCxnSpPr>
          <p:nvPr/>
        </p:nvCxnSpPr>
        <p:spPr>
          <a:xfrm flipH="1" flipV="1">
            <a:off x="6870872" y="3880807"/>
            <a:ext cx="7559" cy="24149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2" name="Conector recto de flecha 35">
            <a:extLst>
              <a:ext uri="{FF2B5EF4-FFF2-40B4-BE49-F238E27FC236}">
                <a16:creationId xmlns="" xmlns:a16="http://schemas.microsoft.com/office/drawing/2014/main" id="{9BF804D0-0185-4B3C-B97A-DA3044E757BB}"/>
              </a:ext>
            </a:extLst>
          </p:cNvPr>
          <p:cNvCxnSpPr/>
          <p:nvPr/>
        </p:nvCxnSpPr>
        <p:spPr>
          <a:xfrm flipV="1">
            <a:off x="6879544" y="4900148"/>
            <a:ext cx="0" cy="24287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3421859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225</Words>
  <Application>Microsoft Office PowerPoint</Application>
  <PresentationFormat>Personalizado</PresentationFormat>
  <Paragraphs>30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ARBOL DE PROBLEMAS</vt:lpstr>
      <vt:lpstr>ARBOL DE OBJETIVOS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ARBOL DE PROBLEMAS</dc:title>
  <dc:creator>NET</dc:creator>
  <cp:lastModifiedBy>Alumno</cp:lastModifiedBy>
  <cp:revision>105</cp:revision>
  <dcterms:created xsi:type="dcterms:W3CDTF">2021-08-12T15:51:27Z</dcterms:created>
  <dcterms:modified xsi:type="dcterms:W3CDTF">2026-06-18T19:15:31Z</dcterms:modified>
</cp:coreProperties>
</file>