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60" r:id="rId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85" autoAdjust="0"/>
    <p:restoredTop sz="94660"/>
  </p:normalViewPr>
  <p:slideViewPr>
    <p:cSldViewPr snapToGrid="0">
      <p:cViewPr>
        <p:scale>
          <a:sx n="81" d="100"/>
          <a:sy n="81" d="100"/>
        </p:scale>
        <p:origin x="-318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30A3A-0D35-46CF-AD8B-A9F879B1C1E6}" type="datetimeFigureOut">
              <a:rPr lang="es-CO" smtClean="0"/>
              <a:t>16/06/2026</a:t>
            </a:fld>
            <a:endParaRPr lang="es-CO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86B61-6F75-4A16-90CB-4D580970260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63450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30A3A-0D35-46CF-AD8B-A9F879B1C1E6}" type="datetimeFigureOut">
              <a:rPr lang="es-CO" smtClean="0"/>
              <a:t>16/06/2026</a:t>
            </a:fld>
            <a:endParaRPr lang="es-CO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86B61-6F75-4A16-90CB-4D580970260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28987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30A3A-0D35-46CF-AD8B-A9F879B1C1E6}" type="datetimeFigureOut">
              <a:rPr lang="es-CO" smtClean="0"/>
              <a:t>16/06/2026</a:t>
            </a:fld>
            <a:endParaRPr lang="es-CO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86B61-6F75-4A16-90CB-4D580970260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02007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30A3A-0D35-46CF-AD8B-A9F879B1C1E6}" type="datetimeFigureOut">
              <a:rPr lang="es-CO" smtClean="0"/>
              <a:t>16/06/2026</a:t>
            </a:fld>
            <a:endParaRPr lang="es-CO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86B61-6F75-4A16-90CB-4D580970260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27256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30A3A-0D35-46CF-AD8B-A9F879B1C1E6}" type="datetimeFigureOut">
              <a:rPr lang="es-CO" smtClean="0"/>
              <a:t>16/06/2026</a:t>
            </a:fld>
            <a:endParaRPr lang="es-CO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86B61-6F75-4A16-90CB-4D580970260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64405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30A3A-0D35-46CF-AD8B-A9F879B1C1E6}" type="datetimeFigureOut">
              <a:rPr lang="es-CO" smtClean="0"/>
              <a:t>16/06/2026</a:t>
            </a:fld>
            <a:endParaRPr lang="es-CO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86B61-6F75-4A16-90CB-4D580970260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11829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30A3A-0D35-46CF-AD8B-A9F879B1C1E6}" type="datetimeFigureOut">
              <a:rPr lang="es-CO" smtClean="0"/>
              <a:t>16/06/2026</a:t>
            </a:fld>
            <a:endParaRPr lang="es-CO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86B61-6F75-4A16-90CB-4D580970260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87663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30A3A-0D35-46CF-AD8B-A9F879B1C1E6}" type="datetimeFigureOut">
              <a:rPr lang="es-CO" smtClean="0"/>
              <a:t>16/06/2026</a:t>
            </a:fld>
            <a:endParaRPr lang="es-CO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86B61-6F75-4A16-90CB-4D580970260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26637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30A3A-0D35-46CF-AD8B-A9F879B1C1E6}" type="datetimeFigureOut">
              <a:rPr lang="es-CO" smtClean="0"/>
              <a:t>16/06/2026</a:t>
            </a:fld>
            <a:endParaRPr lang="es-CO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86B61-6F75-4A16-90CB-4D580970260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66979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30A3A-0D35-46CF-AD8B-A9F879B1C1E6}" type="datetimeFigureOut">
              <a:rPr lang="es-CO" smtClean="0"/>
              <a:t>16/06/2026</a:t>
            </a:fld>
            <a:endParaRPr lang="es-CO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86B61-6F75-4A16-90CB-4D580970260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96447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30A3A-0D35-46CF-AD8B-A9F879B1C1E6}" type="datetimeFigureOut">
              <a:rPr lang="es-CO" smtClean="0"/>
              <a:t>16/06/2026</a:t>
            </a:fld>
            <a:endParaRPr lang="es-CO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86B61-6F75-4A16-90CB-4D580970260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40943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30A3A-0D35-46CF-AD8B-A9F879B1C1E6}" type="datetimeFigureOut">
              <a:rPr lang="es-CO" smtClean="0"/>
              <a:t>16/06/2026</a:t>
            </a:fld>
            <a:endParaRPr lang="es-CO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86B61-6F75-4A16-90CB-4D580970260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4250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84;p1"/>
          <p:cNvPicPr preferRelativeResize="0"/>
          <p:nvPr/>
        </p:nvPicPr>
        <p:blipFill rotWithShape="1">
          <a:blip r:embed="rId2">
            <a:alphaModFix/>
          </a:blip>
          <a:srcRect t="6387" b="4656"/>
          <a:stretch/>
        </p:blipFill>
        <p:spPr>
          <a:xfrm>
            <a:off x="2670617" y="902483"/>
            <a:ext cx="8118527" cy="542566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275620" y="411629"/>
            <a:ext cx="7929414" cy="549275"/>
          </a:xfrm>
          <a:solidFill>
            <a:schemeClr val="accent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ARBOL DE PROBLEMAS</a:t>
            </a:r>
            <a:endParaRPr lang="es-CO" b="1" dirty="0">
              <a:solidFill>
                <a:schemeClr val="tx1"/>
              </a:solidFill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281945" y="3518354"/>
            <a:ext cx="6895871" cy="5586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/>
          </a:p>
          <a:p>
            <a:pPr algn="ctr"/>
            <a:r>
              <a:rPr lang="es-ES" sz="1400" dirty="0" smtClean="0"/>
              <a:t>Deficiente  prestación </a:t>
            </a:r>
            <a:r>
              <a:rPr lang="es-ES" sz="1400" dirty="0"/>
              <a:t>de los servicios de salud en la ESE Hospital </a:t>
            </a:r>
            <a:r>
              <a:rPr lang="es-ES" sz="1400" dirty="0" smtClean="0"/>
              <a:t>XXX del Municipio de XXX</a:t>
            </a:r>
            <a:r>
              <a:rPr lang="es-ES" sz="1400" dirty="0"/>
              <a:t> </a:t>
            </a:r>
            <a:endParaRPr lang="en-US" sz="1400" dirty="0"/>
          </a:p>
          <a:p>
            <a:pPr algn="ctr"/>
            <a:endParaRPr lang="en-US" sz="14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1724476" y="3615317"/>
            <a:ext cx="1102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PROBLEMA </a:t>
            </a:r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endParaRPr lang="es-CO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1536659" y="2747540"/>
            <a:ext cx="17452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EFECTOS DIRECTOS</a:t>
            </a:r>
            <a:endParaRPr lang="es-CO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1459715" y="2169269"/>
            <a:ext cx="18991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EFECTOS INDIRECTOS</a:t>
            </a:r>
            <a:endParaRPr lang="es-CO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1421119" y="4529260"/>
            <a:ext cx="16496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CAUSAS DIRECTAS</a:t>
            </a:r>
            <a:endParaRPr lang="es-CO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1291521" y="5337723"/>
            <a:ext cx="1803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CAUSAS INDIRECTAS</a:t>
            </a:r>
            <a:endParaRPr lang="es-CO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6729881" y="5237538"/>
            <a:ext cx="366848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s-CO" sz="1400" dirty="0" smtClean="0"/>
              <a:t>Aumento en la demanda de servicios prestados por la ESE </a:t>
            </a:r>
            <a:endParaRPr lang="es-CO" sz="1400" dirty="0"/>
          </a:p>
        </p:txBody>
      </p:sp>
      <p:sp>
        <p:nvSpPr>
          <p:cNvPr id="28" name="Rectángulo 27"/>
          <p:cNvSpPr/>
          <p:nvPr/>
        </p:nvSpPr>
        <p:spPr>
          <a:xfrm>
            <a:off x="3281945" y="5242786"/>
            <a:ext cx="3157573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1400" dirty="0" smtClean="0"/>
              <a:t>Equipos biomédicos obsoletos para la prestación de servicios de salud</a:t>
            </a:r>
            <a:endParaRPr lang="es-CO" sz="1400" dirty="0"/>
          </a:p>
        </p:txBody>
      </p:sp>
      <p:sp>
        <p:nvSpPr>
          <p:cNvPr id="34" name="Rectángulo 33"/>
          <p:cNvSpPr/>
          <p:nvPr/>
        </p:nvSpPr>
        <p:spPr>
          <a:xfrm>
            <a:off x="3613104" y="2624429"/>
            <a:ext cx="286934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1400" dirty="0"/>
              <a:t>Aumento de las remisiones a otras </a:t>
            </a:r>
            <a:r>
              <a:rPr lang="es-ES" sz="1400" dirty="0" smtClean="0"/>
              <a:t>IPS</a:t>
            </a:r>
            <a:endParaRPr lang="es-CO" sz="1400" dirty="0"/>
          </a:p>
        </p:txBody>
      </p:sp>
      <p:sp>
        <p:nvSpPr>
          <p:cNvPr id="38" name="Rectángulo 37"/>
          <p:cNvSpPr/>
          <p:nvPr/>
        </p:nvSpPr>
        <p:spPr>
          <a:xfrm>
            <a:off x="5017263" y="4406149"/>
            <a:ext cx="339990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400" dirty="0"/>
              <a:t>Equipos b</a:t>
            </a:r>
            <a:r>
              <a:rPr lang="es-ES" sz="1400" dirty="0" smtClean="0"/>
              <a:t>iomédicos insuficientes para la prestación de los servicios de salud</a:t>
            </a:r>
            <a:endParaRPr lang="es-CO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ángulo 39"/>
          <p:cNvSpPr/>
          <p:nvPr/>
        </p:nvSpPr>
        <p:spPr>
          <a:xfrm>
            <a:off x="7173595" y="1646049"/>
            <a:ext cx="2766184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s-ES" sz="1400" dirty="0"/>
              <a:t>Aumento de complicaciones y </a:t>
            </a:r>
            <a:r>
              <a:rPr lang="es-ES" sz="1400" dirty="0" smtClean="0"/>
              <a:t>mortalidad</a:t>
            </a:r>
            <a:endParaRPr lang="es-ES" sz="1400" dirty="0">
              <a:cs typeface="Arial" panose="020B0604020202020204" pitchFamily="34" charset="0"/>
            </a:endParaRPr>
          </a:p>
        </p:txBody>
      </p:sp>
      <p:sp>
        <p:nvSpPr>
          <p:cNvPr id="41" name="Rectángulo 40"/>
          <p:cNvSpPr/>
          <p:nvPr/>
        </p:nvSpPr>
        <p:spPr>
          <a:xfrm>
            <a:off x="3484985" y="1646049"/>
            <a:ext cx="3244895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1400" dirty="0"/>
              <a:t>Aumento de costos por </a:t>
            </a:r>
            <a:r>
              <a:rPr lang="es-ES" sz="1400" dirty="0" smtClean="0"/>
              <a:t>desplazamiento particular de los usuarios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ángulo 42"/>
          <p:cNvSpPr/>
          <p:nvPr/>
        </p:nvSpPr>
        <p:spPr>
          <a:xfrm>
            <a:off x="7174986" y="2617046"/>
            <a:ext cx="2764794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s-ES" sz="1400" dirty="0"/>
              <a:t>Inoportunidad en los diagnósticos y tratamientos de las enfermedades</a:t>
            </a:r>
            <a:r>
              <a:rPr lang="es-ES" sz="1400" dirty="0" smtClean="0"/>
              <a:t>.</a:t>
            </a:r>
            <a:endParaRPr lang="en-US" sz="1400" dirty="0"/>
          </a:p>
        </p:txBody>
      </p:sp>
      <p:cxnSp>
        <p:nvCxnSpPr>
          <p:cNvPr id="25" name="Conector recto de flecha 62"/>
          <p:cNvCxnSpPr>
            <a:cxnSpLocks/>
          </p:cNvCxnSpPr>
          <p:nvPr/>
        </p:nvCxnSpPr>
        <p:spPr>
          <a:xfrm flipV="1">
            <a:off x="5017263" y="3184631"/>
            <a:ext cx="0" cy="33372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7" name="Conector recto de flecha 62"/>
          <p:cNvCxnSpPr>
            <a:cxnSpLocks/>
          </p:cNvCxnSpPr>
          <p:nvPr/>
        </p:nvCxnSpPr>
        <p:spPr>
          <a:xfrm flipV="1">
            <a:off x="5017263" y="2255166"/>
            <a:ext cx="0" cy="38220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9" name="Conector recto de flecha 62"/>
          <p:cNvCxnSpPr>
            <a:cxnSpLocks/>
          </p:cNvCxnSpPr>
          <p:nvPr/>
        </p:nvCxnSpPr>
        <p:spPr>
          <a:xfrm flipH="1" flipV="1">
            <a:off x="8556473" y="3176940"/>
            <a:ext cx="910" cy="34141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0" name="Conector recto de flecha 62"/>
          <p:cNvCxnSpPr>
            <a:cxnSpLocks/>
          </p:cNvCxnSpPr>
          <p:nvPr/>
        </p:nvCxnSpPr>
        <p:spPr>
          <a:xfrm flipV="1">
            <a:off x="8556473" y="2255166"/>
            <a:ext cx="0" cy="38220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1" name="Conector recto de flecha 62"/>
          <p:cNvCxnSpPr>
            <a:cxnSpLocks/>
            <a:stCxn id="38" idx="0"/>
          </p:cNvCxnSpPr>
          <p:nvPr/>
        </p:nvCxnSpPr>
        <p:spPr>
          <a:xfrm flipH="1" flipV="1">
            <a:off x="6717002" y="4125463"/>
            <a:ext cx="214" cy="28068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6" name="Conector recto de flecha 62"/>
          <p:cNvCxnSpPr>
            <a:cxnSpLocks/>
          </p:cNvCxnSpPr>
          <p:nvPr/>
        </p:nvCxnSpPr>
        <p:spPr>
          <a:xfrm flipH="1" flipV="1">
            <a:off x="5486079" y="4956852"/>
            <a:ext cx="214" cy="28068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7" name="Conector recto de flecha 62"/>
          <p:cNvCxnSpPr>
            <a:cxnSpLocks/>
          </p:cNvCxnSpPr>
          <p:nvPr/>
        </p:nvCxnSpPr>
        <p:spPr>
          <a:xfrm flipH="1" flipV="1">
            <a:off x="7866077" y="4962100"/>
            <a:ext cx="214" cy="28068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122998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5841" y="1060042"/>
            <a:ext cx="6127764" cy="5658798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550898" y="510767"/>
            <a:ext cx="7929414" cy="549275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ARBOL DE </a:t>
            </a:r>
            <a:r>
              <a:rPr lang="es-ES" b="1" dirty="0" smtClean="0">
                <a:solidFill>
                  <a:schemeClr val="tx1"/>
                </a:solidFill>
              </a:rPr>
              <a:t>OBJETIVOS</a:t>
            </a:r>
            <a:endParaRPr lang="es-CO" b="1" dirty="0">
              <a:solidFill>
                <a:schemeClr val="tx1"/>
              </a:solidFill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540474" y="3627083"/>
            <a:ext cx="6895871" cy="5586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/>
          </a:p>
          <a:p>
            <a:pPr algn="ctr"/>
            <a:r>
              <a:rPr lang="es-ES" sz="1400" dirty="0" smtClean="0"/>
              <a:t>Fortalecer </a:t>
            </a:r>
            <a:r>
              <a:rPr lang="es-ES" sz="1400" dirty="0"/>
              <a:t>la prestación de los servicios de salud en la ESE </a:t>
            </a:r>
            <a:r>
              <a:rPr lang="es-ES" sz="1400" dirty="0" smtClean="0"/>
              <a:t>Hospital XXX del municipio de XXX </a:t>
            </a:r>
            <a:r>
              <a:rPr lang="es-ES" sz="1400" dirty="0"/>
              <a:t> </a:t>
            </a:r>
            <a:endParaRPr lang="en-US" sz="1400" dirty="0"/>
          </a:p>
          <a:p>
            <a:pPr algn="ctr"/>
            <a:endParaRPr lang="en-US" sz="14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1724476" y="3675564"/>
            <a:ext cx="1007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OBJETIVO </a:t>
            </a:r>
            <a:endParaRPr lang="es-E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endParaRPr lang="es-CO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1536659" y="2747540"/>
            <a:ext cx="14739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FINES </a:t>
            </a: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DIRECTOS</a:t>
            </a:r>
            <a:endParaRPr lang="es-CO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1464533" y="1852892"/>
            <a:ext cx="16278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FINES </a:t>
            </a: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INDIRECTOS</a:t>
            </a:r>
            <a:endParaRPr lang="es-CO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1184232" y="4552762"/>
            <a:ext cx="2188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 ESPECIFICOS </a:t>
            </a:r>
            <a:endParaRPr lang="es-CO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2014582" y="5548899"/>
            <a:ext cx="7922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MEDIOS</a:t>
            </a:r>
            <a:endParaRPr lang="es-CO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3645105" y="5318066"/>
            <a:ext cx="3084773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1400" dirty="0" smtClean="0"/>
              <a:t>Renovar los equipos </a:t>
            </a:r>
            <a:r>
              <a:rPr lang="es-ES" sz="1400" dirty="0"/>
              <a:t>biomédicos obsoletos para la prestación de servicios de salud</a:t>
            </a:r>
            <a:endParaRPr lang="es-CO" sz="1400" dirty="0"/>
          </a:p>
        </p:txBody>
      </p:sp>
      <p:sp>
        <p:nvSpPr>
          <p:cNvPr id="34" name="Rectángulo 33"/>
          <p:cNvSpPr/>
          <p:nvPr/>
        </p:nvSpPr>
        <p:spPr>
          <a:xfrm>
            <a:off x="3645105" y="2732150"/>
            <a:ext cx="2848921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1400" dirty="0" smtClean="0"/>
              <a:t>Disminuir las </a:t>
            </a:r>
            <a:r>
              <a:rPr lang="es-ES" sz="1400" dirty="0"/>
              <a:t>remisiones a otras IPS </a:t>
            </a:r>
            <a:endParaRPr lang="es-CO" sz="1400" dirty="0"/>
          </a:p>
        </p:txBody>
      </p:sp>
      <p:sp>
        <p:nvSpPr>
          <p:cNvPr id="38" name="Rectángulo 37"/>
          <p:cNvSpPr/>
          <p:nvPr/>
        </p:nvSpPr>
        <p:spPr>
          <a:xfrm>
            <a:off x="4911814" y="4482278"/>
            <a:ext cx="412667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400" dirty="0" smtClean="0"/>
              <a:t>Dotar con equipos </a:t>
            </a:r>
            <a:r>
              <a:rPr lang="es-ES" sz="1400" dirty="0"/>
              <a:t>biomédicos </a:t>
            </a:r>
            <a:r>
              <a:rPr lang="es-ES" sz="1400" dirty="0" smtClean="0"/>
              <a:t>suficientes </a:t>
            </a:r>
            <a:r>
              <a:rPr lang="es-ES" sz="1400" dirty="0"/>
              <a:t>para la prestación de los servicios de salud</a:t>
            </a:r>
            <a:endParaRPr lang="es-CO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ángulo 39"/>
          <p:cNvSpPr/>
          <p:nvPr/>
        </p:nvSpPr>
        <p:spPr>
          <a:xfrm>
            <a:off x="7164665" y="1729781"/>
            <a:ext cx="32820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s-ES" sz="1400" dirty="0" smtClean="0"/>
              <a:t>Disminuir las  complicaciones de enfermedades  </a:t>
            </a:r>
            <a:r>
              <a:rPr lang="es-ES" sz="1400" dirty="0"/>
              <a:t>y </a:t>
            </a:r>
            <a:r>
              <a:rPr lang="es-ES" sz="1400" dirty="0" smtClean="0"/>
              <a:t>mortalidad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ángulo 40"/>
          <p:cNvSpPr/>
          <p:nvPr/>
        </p:nvSpPr>
        <p:spPr>
          <a:xfrm>
            <a:off x="3645107" y="1729782"/>
            <a:ext cx="322461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400" dirty="0" smtClean="0"/>
              <a:t>Disminuir los costos </a:t>
            </a:r>
            <a:r>
              <a:rPr lang="es-ES" sz="1400" dirty="0"/>
              <a:t>por desplazamientos particular de los usuarios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ángulo 42"/>
          <p:cNvSpPr/>
          <p:nvPr/>
        </p:nvSpPr>
        <p:spPr>
          <a:xfrm>
            <a:off x="7164665" y="2670675"/>
            <a:ext cx="327168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s-ES" sz="1400" dirty="0" smtClean="0"/>
              <a:t>Optimizar los tiempos  </a:t>
            </a:r>
            <a:r>
              <a:rPr lang="es-ES" sz="1400" dirty="0"/>
              <a:t>en los diagnósticos y tratamientos de las </a:t>
            </a:r>
            <a:r>
              <a:rPr lang="es-ES" sz="1400" dirty="0" smtClean="0"/>
              <a:t>enfermedades</a:t>
            </a:r>
            <a:endParaRPr lang="en-US" sz="1400" dirty="0"/>
          </a:p>
        </p:txBody>
      </p:sp>
      <p:sp>
        <p:nvSpPr>
          <p:cNvPr id="21" name="Rectángulo 23"/>
          <p:cNvSpPr/>
          <p:nvPr/>
        </p:nvSpPr>
        <p:spPr>
          <a:xfrm>
            <a:off x="6986902" y="5318066"/>
            <a:ext cx="3668488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s-CO" sz="1400" dirty="0" smtClean="0"/>
              <a:t>Adquirir los equipos  requeridos para atender el aumento </a:t>
            </a:r>
            <a:r>
              <a:rPr lang="es-CO" sz="1400" dirty="0"/>
              <a:t>en la demanda de servicios prestados por la ESE </a:t>
            </a:r>
          </a:p>
        </p:txBody>
      </p:sp>
      <p:cxnSp>
        <p:nvCxnSpPr>
          <p:cNvPr id="22" name="Conector recto de flecha 62"/>
          <p:cNvCxnSpPr>
            <a:cxnSpLocks/>
          </p:cNvCxnSpPr>
          <p:nvPr/>
        </p:nvCxnSpPr>
        <p:spPr>
          <a:xfrm flipV="1">
            <a:off x="5017263" y="2349946"/>
            <a:ext cx="0" cy="38220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3" name="Conector recto de flecha 62"/>
          <p:cNvCxnSpPr>
            <a:cxnSpLocks/>
          </p:cNvCxnSpPr>
          <p:nvPr/>
        </p:nvCxnSpPr>
        <p:spPr>
          <a:xfrm flipV="1">
            <a:off x="8800505" y="2288471"/>
            <a:ext cx="0" cy="38220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4" name="Conector recto de flecha 62"/>
          <p:cNvCxnSpPr>
            <a:cxnSpLocks/>
          </p:cNvCxnSpPr>
          <p:nvPr/>
        </p:nvCxnSpPr>
        <p:spPr>
          <a:xfrm flipV="1">
            <a:off x="5017263" y="3244879"/>
            <a:ext cx="0" cy="38220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5" name="Conector recto de flecha 62"/>
          <p:cNvCxnSpPr>
            <a:cxnSpLocks/>
          </p:cNvCxnSpPr>
          <p:nvPr/>
        </p:nvCxnSpPr>
        <p:spPr>
          <a:xfrm flipV="1">
            <a:off x="8832655" y="3293360"/>
            <a:ext cx="0" cy="33372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7" name="Conector recto de flecha 62"/>
          <p:cNvCxnSpPr>
            <a:cxnSpLocks/>
          </p:cNvCxnSpPr>
          <p:nvPr/>
        </p:nvCxnSpPr>
        <p:spPr>
          <a:xfrm flipV="1">
            <a:off x="5262892" y="5022316"/>
            <a:ext cx="0" cy="28823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9" name="Conector recto de flecha 62"/>
          <p:cNvCxnSpPr>
            <a:cxnSpLocks/>
          </p:cNvCxnSpPr>
          <p:nvPr/>
        </p:nvCxnSpPr>
        <p:spPr>
          <a:xfrm flipV="1">
            <a:off x="8029538" y="5030597"/>
            <a:ext cx="0" cy="28823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0" name="Conector recto de flecha 62"/>
          <p:cNvCxnSpPr>
            <a:cxnSpLocks/>
          </p:cNvCxnSpPr>
          <p:nvPr/>
        </p:nvCxnSpPr>
        <p:spPr>
          <a:xfrm flipV="1">
            <a:off x="6869723" y="4194040"/>
            <a:ext cx="0" cy="28823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3952741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2967</TotalTime>
  <Words>195</Words>
  <Application>Microsoft Office PowerPoint</Application>
  <PresentationFormat>Personalizado</PresentationFormat>
  <Paragraphs>32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ARBOL DE PROBLEMAS</vt:lpstr>
      <vt:lpstr>ARBOL DE OBJETIVOS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ARBOL DE PROBLEMAS</dc:title>
  <dc:creator>NET</dc:creator>
  <cp:lastModifiedBy>Alumno</cp:lastModifiedBy>
  <cp:revision>152</cp:revision>
  <dcterms:created xsi:type="dcterms:W3CDTF">2021-08-12T15:51:27Z</dcterms:created>
  <dcterms:modified xsi:type="dcterms:W3CDTF">2026-06-16T19:04:43Z</dcterms:modified>
</cp:coreProperties>
</file>