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7"/>
  </p:notesMasterIdLst>
  <p:sldIdLst>
    <p:sldId id="260" r:id="rId5"/>
    <p:sldId id="259" r:id="rId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8" roundtripDataSignature="AMtx7mjdcUSqcUMvLPajvY2b521VVdmx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1F2B0E-F1D6-4FDB-9B62-B5C6EA2D0817}" v="3" dt="2026-06-18T20:33:50.6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64413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17835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14229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t="6387" b="4656"/>
          <a:stretch/>
        </p:blipFill>
        <p:spPr>
          <a:xfrm>
            <a:off x="2625115" y="481060"/>
            <a:ext cx="8118527" cy="5425668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>
            <a:spLocks noGrp="1"/>
          </p:cNvSpPr>
          <p:nvPr>
            <p:ph type="title"/>
          </p:nvPr>
        </p:nvSpPr>
        <p:spPr>
          <a:xfrm>
            <a:off x="2799439" y="406221"/>
            <a:ext cx="8240667" cy="499908"/>
          </a:xfrm>
          <a:prstGeom prst="rect">
            <a:avLst/>
          </a:prstGeom>
          <a:solidFill>
            <a:srgbClr val="D99A70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s-CO" sz="2000" b="1" dirty="0">
                <a:solidFill>
                  <a:schemeClr val="lt1"/>
                </a:solidFill>
                <a:latin typeface="+mn-lt"/>
                <a:ea typeface="Arial"/>
                <a:cs typeface="Arial"/>
                <a:sym typeface="Arial"/>
              </a:rPr>
              <a:t>ARBOL DE PROBLEMAS</a:t>
            </a:r>
            <a:endParaRPr sz="2000" b="1" dirty="0"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" name="Rectángulo 168"/>
          <p:cNvSpPr>
            <a:spLocks noChangeArrowheads="1"/>
          </p:cNvSpPr>
          <p:nvPr/>
        </p:nvSpPr>
        <p:spPr bwMode="auto">
          <a:xfrm>
            <a:off x="1623740" y="1301437"/>
            <a:ext cx="118427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EFECTOS</a:t>
            </a:r>
            <a:endParaRPr kumimoji="0" lang="es-CO" altLang="es-CO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INDIRECTOS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ángulo 132"/>
          <p:cNvSpPr>
            <a:spLocks noChangeArrowheads="1"/>
          </p:cNvSpPr>
          <p:nvPr/>
        </p:nvSpPr>
        <p:spPr bwMode="auto">
          <a:xfrm>
            <a:off x="1670554" y="2210281"/>
            <a:ext cx="985838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EFECTOS</a:t>
            </a:r>
            <a:endParaRPr kumimoji="0" lang="es-CO" altLang="es-CO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DIRECTOS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ángulo 160"/>
          <p:cNvSpPr>
            <a:spLocks noChangeArrowheads="1"/>
          </p:cNvSpPr>
          <p:nvPr/>
        </p:nvSpPr>
        <p:spPr bwMode="auto">
          <a:xfrm>
            <a:off x="3145863" y="2095210"/>
            <a:ext cx="3085210" cy="61050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CO" sz="1200" dirty="0"/>
              <a:t>Aumento de las condiciones de vulnerabilidad social y económica de las personas mayores</a:t>
            </a:r>
            <a:endParaRPr lang="es-CO" sz="13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" name="Rectángulo 127"/>
          <p:cNvSpPr>
            <a:spLocks noChangeArrowheads="1"/>
          </p:cNvSpPr>
          <p:nvPr/>
        </p:nvSpPr>
        <p:spPr bwMode="auto">
          <a:xfrm>
            <a:off x="1365754" y="3061181"/>
            <a:ext cx="14446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PROBLEMA CENTRAL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ángulo 142"/>
          <p:cNvSpPr>
            <a:spLocks noChangeArrowheads="1"/>
          </p:cNvSpPr>
          <p:nvPr/>
        </p:nvSpPr>
        <p:spPr bwMode="auto">
          <a:xfrm>
            <a:off x="2799439" y="2936430"/>
            <a:ext cx="8355563" cy="79220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Limitaciones en el acceso a la atención integral de la población de personas mayores del municipio XXX -  Antioquia</a:t>
            </a:r>
            <a:endParaRPr lang="es-CO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ángulo 164"/>
          <p:cNvSpPr>
            <a:spLocks noChangeArrowheads="1"/>
          </p:cNvSpPr>
          <p:nvPr/>
        </p:nvSpPr>
        <p:spPr bwMode="auto">
          <a:xfrm>
            <a:off x="1552660" y="4095136"/>
            <a:ext cx="10255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CAUSAS DIRECTAS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ángulo 143"/>
          <p:cNvSpPr>
            <a:spLocks noChangeArrowheads="1"/>
          </p:cNvSpPr>
          <p:nvPr/>
        </p:nvSpPr>
        <p:spPr bwMode="auto">
          <a:xfrm>
            <a:off x="1477352" y="5273202"/>
            <a:ext cx="1147763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CAUSAS INDIRECTAS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31"/>
          <p:cNvSpPr>
            <a:spLocks noChangeArrowheads="1"/>
          </p:cNvSpPr>
          <p:nvPr/>
        </p:nvSpPr>
        <p:spPr bwMode="auto">
          <a:xfrm>
            <a:off x="1581654" y="86344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cxnSp>
        <p:nvCxnSpPr>
          <p:cNvPr id="63" name="Conector recto de flecha 62"/>
          <p:cNvCxnSpPr>
            <a:cxnSpLocks/>
          </p:cNvCxnSpPr>
          <p:nvPr/>
        </p:nvCxnSpPr>
        <p:spPr>
          <a:xfrm flipH="1" flipV="1">
            <a:off x="4594911" y="2706912"/>
            <a:ext cx="9526" cy="218109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4" name="Conector recto de flecha 63"/>
          <p:cNvCxnSpPr>
            <a:cxnSpLocks/>
          </p:cNvCxnSpPr>
          <p:nvPr/>
        </p:nvCxnSpPr>
        <p:spPr>
          <a:xfrm flipH="1" flipV="1">
            <a:off x="4604437" y="1862238"/>
            <a:ext cx="12513" cy="18488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5" name="Conector recto de flecha 64"/>
          <p:cNvCxnSpPr>
            <a:cxnSpLocks/>
          </p:cNvCxnSpPr>
          <p:nvPr/>
        </p:nvCxnSpPr>
        <p:spPr>
          <a:xfrm flipH="1" flipV="1">
            <a:off x="9260286" y="1846740"/>
            <a:ext cx="18136" cy="19861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6" name="Conector recto de flecha 65"/>
          <p:cNvCxnSpPr>
            <a:cxnSpLocks/>
          </p:cNvCxnSpPr>
          <p:nvPr/>
        </p:nvCxnSpPr>
        <p:spPr>
          <a:xfrm flipV="1">
            <a:off x="6977220" y="3757774"/>
            <a:ext cx="0" cy="33736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6" name="Rectángulo 166">
            <a:extLst>
              <a:ext uri="{FF2B5EF4-FFF2-40B4-BE49-F238E27FC236}">
                <a16:creationId xmlns:a16="http://schemas.microsoft.com/office/drawing/2014/main" id="{01097A16-685B-49A4-B652-530751B19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1717" y="1236031"/>
            <a:ext cx="2979356" cy="6023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s-CO" sz="1200" dirty="0"/>
              <a:t>Disminución de la calidad de vida de las personas mayores</a:t>
            </a:r>
            <a:endParaRPr lang="es-MX" sz="1300" dirty="0"/>
          </a:p>
        </p:txBody>
      </p:sp>
      <p:cxnSp>
        <p:nvCxnSpPr>
          <p:cNvPr id="40" name="Conector recto de flecha 39">
            <a:extLst>
              <a:ext uri="{FF2B5EF4-FFF2-40B4-BE49-F238E27FC236}">
                <a16:creationId xmlns:a16="http://schemas.microsoft.com/office/drawing/2014/main" id="{CDDF0360-21F5-4574-8D6C-9AF5346D1373}"/>
              </a:ext>
            </a:extLst>
          </p:cNvPr>
          <p:cNvCxnSpPr>
            <a:cxnSpLocks/>
          </p:cNvCxnSpPr>
          <p:nvPr/>
        </p:nvCxnSpPr>
        <p:spPr>
          <a:xfrm rot="10800000">
            <a:off x="9260286" y="2657448"/>
            <a:ext cx="6350" cy="26225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F91204E9-E6E3-43BC-9FD7-E0C93EF20F04}"/>
              </a:ext>
            </a:extLst>
          </p:cNvPr>
          <p:cNvCxnSpPr>
            <a:cxnSpLocks/>
          </p:cNvCxnSpPr>
          <p:nvPr/>
        </p:nvCxnSpPr>
        <p:spPr>
          <a:xfrm flipV="1">
            <a:off x="7009720" y="4700789"/>
            <a:ext cx="0" cy="41044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45" name="Rectángulo 166">
            <a:extLst>
              <a:ext uri="{FF2B5EF4-FFF2-40B4-BE49-F238E27FC236}">
                <a16:creationId xmlns:a16="http://schemas.microsoft.com/office/drawing/2014/main" id="{C8F3671C-62C8-4029-B3DC-1B1EEDAAE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5817" y="1186293"/>
            <a:ext cx="2962476" cy="586632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CO" sz="1200" dirty="0"/>
              <a:t>Incremento de la dependencia y pérdida de autonomía funcional de las personas mayores</a:t>
            </a:r>
            <a:endParaRPr kumimoji="0" lang="es-CO" altLang="es-CO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9" name="Rectángulo 160">
            <a:extLst>
              <a:ext uri="{FF2B5EF4-FFF2-40B4-BE49-F238E27FC236}">
                <a16:creationId xmlns:a16="http://schemas.microsoft.com/office/drawing/2014/main" id="{D3EC437B-C12E-437C-8127-993E36A52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5817" y="2060275"/>
            <a:ext cx="3085210" cy="61050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s-CO" sz="1200" dirty="0"/>
              <a:t>Deterioro de las condiciones físicas, mentales y emocionales de las personas mayores</a:t>
            </a:r>
            <a:r>
              <a:rPr lang="es-ES" sz="1300" dirty="0"/>
              <a:t>.</a:t>
            </a:r>
            <a:endParaRPr lang="es-MX" sz="1300" dirty="0"/>
          </a:p>
        </p:txBody>
      </p:sp>
      <p:sp>
        <p:nvSpPr>
          <p:cNvPr id="4" name="Rectángulo 115">
            <a:extLst>
              <a:ext uri="{FF2B5EF4-FFF2-40B4-BE49-F238E27FC236}">
                <a16:creationId xmlns:a16="http://schemas.microsoft.com/office/drawing/2014/main" id="{188D25DA-C8EA-1069-19C1-E99B73A57A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2048" y="4164446"/>
            <a:ext cx="4386108" cy="536343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MX" sz="1300" dirty="0">
                <a:latin typeface="Arial" panose="020B0604020202020204" pitchFamily="34" charset="0"/>
                <a:cs typeface="Arial" panose="020B0604020202020204" pitchFamily="34" charset="0"/>
              </a:rPr>
              <a:t>Baja cobertura de los programas orientados a la atención de la población de personas mayores</a:t>
            </a:r>
            <a:endParaRPr lang="es-CO" sz="1300" dirty="0"/>
          </a:p>
        </p:txBody>
      </p:sp>
      <p:sp>
        <p:nvSpPr>
          <p:cNvPr id="6" name="Rectángulo 115">
            <a:extLst>
              <a:ext uri="{FF2B5EF4-FFF2-40B4-BE49-F238E27FC236}">
                <a16:creationId xmlns:a16="http://schemas.microsoft.com/office/drawing/2014/main" id="{B066BF1E-79A3-5B8B-3F37-5AD6EBF0A5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2048" y="5111233"/>
            <a:ext cx="4386108" cy="689306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CO" sz="1300" dirty="0"/>
              <a:t>Insuficiencia en la infraestructura de los espacios disponibles para la atención </a:t>
            </a:r>
            <a:r>
              <a:rPr lang="es-MX" sz="1300" dirty="0">
                <a:latin typeface="Arial" panose="020B0604020202020204" pitchFamily="34" charset="0"/>
                <a:cs typeface="Arial" panose="020B0604020202020204" pitchFamily="34" charset="0"/>
              </a:rPr>
              <a:t>de la población </a:t>
            </a:r>
            <a:r>
              <a:rPr lang="es-CO" sz="1300" dirty="0"/>
              <a:t>de  personas mayores </a:t>
            </a:r>
          </a:p>
        </p:txBody>
      </p:sp>
    </p:spTree>
    <p:extLst>
      <p:ext uri="{BB962C8B-B14F-4D97-AF65-F5344CB8AC3E}">
        <p14:creationId xmlns:p14="http://schemas.microsoft.com/office/powerpoint/2010/main" val="389103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6990" y="541786"/>
            <a:ext cx="6127764" cy="5658798"/>
          </a:xfrm>
          <a:prstGeom prst="rect">
            <a:avLst/>
          </a:prstGeom>
        </p:spPr>
      </p:pic>
      <p:sp>
        <p:nvSpPr>
          <p:cNvPr id="85" name="Google Shape;85;p1"/>
          <p:cNvSpPr txBox="1">
            <a:spLocks noGrp="1"/>
          </p:cNvSpPr>
          <p:nvPr>
            <p:ph type="title"/>
          </p:nvPr>
        </p:nvSpPr>
        <p:spPr>
          <a:xfrm>
            <a:off x="1266450" y="529780"/>
            <a:ext cx="9936743" cy="499908"/>
          </a:xfrm>
          <a:prstGeom prst="rect">
            <a:avLst/>
          </a:prstGeom>
          <a:solidFill>
            <a:srgbClr val="95B87D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algn="ctr">
              <a:buClr>
                <a:schemeClr val="lt1"/>
              </a:buClr>
              <a:buSzPct val="100000"/>
            </a:pPr>
            <a:r>
              <a:rPr lang="es-CO" sz="1400" b="1">
                <a:solidFill>
                  <a:schemeClr val="lt1"/>
                </a:solidFill>
                <a:latin typeface="+mn-lt"/>
              </a:rPr>
              <a:t>ARBOL DE OBJETIVOS</a:t>
            </a:r>
            <a:endParaRPr sz="1400" b="1">
              <a:solidFill>
                <a:schemeClr val="lt1"/>
              </a:solidFill>
              <a:latin typeface="+mn-lt"/>
              <a:sym typeface="Arial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1156874" y="3155762"/>
            <a:ext cx="143468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1200"/>
            </a:pPr>
            <a:r>
              <a:rPr lang="es-CO" sz="1100" b="1">
                <a:solidFill>
                  <a:schemeClr val="dk1"/>
                </a:solidFill>
              </a:rPr>
              <a:t>OBJETIVO GENERAL</a:t>
            </a:r>
          </a:p>
        </p:txBody>
      </p:sp>
      <p:sp>
        <p:nvSpPr>
          <p:cNvPr id="87" name="Google Shape;87;p1"/>
          <p:cNvSpPr txBox="1"/>
          <p:nvPr/>
        </p:nvSpPr>
        <p:spPr>
          <a:xfrm>
            <a:off x="1400553" y="2236294"/>
            <a:ext cx="976999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1200"/>
            </a:pPr>
            <a:r>
              <a:rPr lang="es-CO" sz="1100" b="1">
                <a:solidFill>
                  <a:schemeClr val="dk1"/>
                </a:solidFill>
              </a:rPr>
              <a:t>FINES</a:t>
            </a:r>
            <a:endParaRPr lang="es-CO" sz="1100"/>
          </a:p>
          <a:p>
            <a:pPr lvl="0" algn="ctr">
              <a:buSzPts val="1200"/>
            </a:pPr>
            <a:r>
              <a:rPr lang="es-CO" sz="1100" b="1">
                <a:solidFill>
                  <a:schemeClr val="dk1"/>
                </a:solidFill>
              </a:rPr>
              <a:t>DIRECTOS</a:t>
            </a:r>
          </a:p>
        </p:txBody>
      </p:sp>
      <p:sp>
        <p:nvSpPr>
          <p:cNvPr id="88" name="Google Shape;88;p1"/>
          <p:cNvSpPr txBox="1"/>
          <p:nvPr/>
        </p:nvSpPr>
        <p:spPr>
          <a:xfrm>
            <a:off x="1323719" y="1451563"/>
            <a:ext cx="1174168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CO" sz="1100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FINES</a:t>
            </a:r>
            <a:endParaRPr sz="1100" b="0" i="0" u="none" strike="noStrike" cap="none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CO" sz="1100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INDIRECTOS</a:t>
            </a:r>
            <a:endParaRPr sz="1100" b="1" i="0" u="none" strike="noStrike" cap="none"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1221204" y="4256395"/>
            <a:ext cx="1998513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1200"/>
            </a:pPr>
            <a:r>
              <a:rPr lang="es-CO" sz="1100" b="1" dirty="0">
                <a:solidFill>
                  <a:schemeClr val="dk1"/>
                </a:solidFill>
              </a:rPr>
              <a:t>OBJETIVOS ESPECIFICOS  DIRECTOS</a:t>
            </a:r>
          </a:p>
        </p:txBody>
      </p:sp>
      <p:sp>
        <p:nvSpPr>
          <p:cNvPr id="90" name="Google Shape;90;p1"/>
          <p:cNvSpPr txBox="1"/>
          <p:nvPr/>
        </p:nvSpPr>
        <p:spPr>
          <a:xfrm>
            <a:off x="970520" y="5205191"/>
            <a:ext cx="227949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1200"/>
            </a:pPr>
            <a:r>
              <a:rPr lang="es-CO" sz="1100" b="1" dirty="0">
                <a:solidFill>
                  <a:schemeClr val="dk1"/>
                </a:solidFill>
              </a:rPr>
              <a:t>OBJETIVOS ESPECIFICOS  INDIRECTOS</a:t>
            </a:r>
          </a:p>
        </p:txBody>
      </p:sp>
      <p:sp>
        <p:nvSpPr>
          <p:cNvPr id="30" name="Rectángulo 166"/>
          <p:cNvSpPr>
            <a:spLocks noChangeArrowheads="1"/>
          </p:cNvSpPr>
          <p:nvPr/>
        </p:nvSpPr>
        <p:spPr bwMode="auto">
          <a:xfrm>
            <a:off x="2835291" y="1304813"/>
            <a:ext cx="3595733" cy="57892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s-CO" sz="1200" dirty="0"/>
              <a:t>Aumentar la calidad de vida de las personas mayores</a:t>
            </a:r>
            <a:endParaRPr lang="es-MX" sz="1600" dirty="0"/>
          </a:p>
        </p:txBody>
      </p:sp>
      <p:sp>
        <p:nvSpPr>
          <p:cNvPr id="31" name="Rectángulo 129"/>
          <p:cNvSpPr>
            <a:spLocks noChangeArrowheads="1"/>
          </p:cNvSpPr>
          <p:nvPr/>
        </p:nvSpPr>
        <p:spPr bwMode="auto">
          <a:xfrm>
            <a:off x="7176314" y="2163586"/>
            <a:ext cx="4052079" cy="576262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s-CO" sz="1200" dirty="0"/>
              <a:t>Mejorar las condiciones físicas, mentales y emocionales de las personas mayores</a:t>
            </a:r>
            <a:r>
              <a:rPr lang="es-ES" sz="1600" dirty="0"/>
              <a:t>.</a:t>
            </a:r>
            <a:endParaRPr lang="es-MX" sz="1600" dirty="0"/>
          </a:p>
        </p:txBody>
      </p:sp>
      <p:sp>
        <p:nvSpPr>
          <p:cNvPr id="35" name="Rectángulo 160"/>
          <p:cNvSpPr>
            <a:spLocks noChangeArrowheads="1"/>
          </p:cNvSpPr>
          <p:nvPr/>
        </p:nvSpPr>
        <p:spPr bwMode="auto">
          <a:xfrm>
            <a:off x="2835291" y="2160136"/>
            <a:ext cx="3595733" cy="579712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CO" sz="1200" dirty="0"/>
              <a:t>Disminuir  las condiciones de vulnerabilidad social y económica de las personas mayores</a:t>
            </a:r>
            <a:endParaRPr lang="es-CO" sz="16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8" name="Rectángulo 142"/>
          <p:cNvSpPr>
            <a:spLocks noChangeArrowheads="1"/>
          </p:cNvSpPr>
          <p:nvPr/>
        </p:nvSpPr>
        <p:spPr bwMode="auto">
          <a:xfrm>
            <a:off x="2812130" y="3044627"/>
            <a:ext cx="8391063" cy="709976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s-MX" b="1" dirty="0"/>
              <a:t>Fortalecer el acceso a 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la atención integral de la población de personas mayores del municipio XXX -  Antioquia</a:t>
            </a:r>
            <a:endParaRPr lang="es-CO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0" name="Conector recto de flecha 49"/>
          <p:cNvCxnSpPr>
            <a:cxnSpLocks/>
          </p:cNvCxnSpPr>
          <p:nvPr/>
        </p:nvCxnSpPr>
        <p:spPr>
          <a:xfrm flipV="1">
            <a:off x="4336158" y="2739848"/>
            <a:ext cx="3816" cy="29640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81" name="Rectángulo 172"/>
          <p:cNvSpPr>
            <a:spLocks noChangeArrowheads="1"/>
          </p:cNvSpPr>
          <p:nvPr/>
        </p:nvSpPr>
        <p:spPr bwMode="auto">
          <a:xfrm>
            <a:off x="4481459" y="5143022"/>
            <a:ext cx="5301597" cy="555183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CO" sz="1300" dirty="0"/>
              <a:t>Fortalecer la infraestructura de los espacios disponibles para la atención </a:t>
            </a:r>
            <a:r>
              <a:rPr lang="es-MX" sz="1300" dirty="0">
                <a:latin typeface="Arial" panose="020B0604020202020204" pitchFamily="34" charset="0"/>
                <a:cs typeface="Arial" panose="020B0604020202020204" pitchFamily="34" charset="0"/>
              </a:rPr>
              <a:t>de la población </a:t>
            </a:r>
            <a:r>
              <a:rPr lang="es-CO" sz="1300" dirty="0"/>
              <a:t>de personas mayores </a:t>
            </a:r>
          </a:p>
        </p:txBody>
      </p: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9BF804D0-0185-4B3C-B97A-DA3044E757BB}"/>
              </a:ext>
            </a:extLst>
          </p:cNvPr>
          <p:cNvCxnSpPr/>
          <p:nvPr/>
        </p:nvCxnSpPr>
        <p:spPr>
          <a:xfrm flipV="1">
            <a:off x="9202354" y="2792093"/>
            <a:ext cx="0" cy="24287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7" name="Conector recto de flecha 36">
            <a:extLst>
              <a:ext uri="{FF2B5EF4-FFF2-40B4-BE49-F238E27FC236}">
                <a16:creationId xmlns:a16="http://schemas.microsoft.com/office/drawing/2014/main" id="{1EB845F9-AF14-4486-9003-F9532D68B3AC}"/>
              </a:ext>
            </a:extLst>
          </p:cNvPr>
          <p:cNvCxnSpPr/>
          <p:nvPr/>
        </p:nvCxnSpPr>
        <p:spPr>
          <a:xfrm flipH="1" flipV="1">
            <a:off x="9158298" y="1921868"/>
            <a:ext cx="6350" cy="21192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1" name="Conector recto de flecha 40">
            <a:extLst>
              <a:ext uri="{FF2B5EF4-FFF2-40B4-BE49-F238E27FC236}">
                <a16:creationId xmlns:a16="http://schemas.microsoft.com/office/drawing/2014/main" id="{27F1BE65-9063-4B90-947A-2CCBF508ED7D}"/>
              </a:ext>
            </a:extLst>
          </p:cNvPr>
          <p:cNvCxnSpPr>
            <a:cxnSpLocks/>
          </p:cNvCxnSpPr>
          <p:nvPr/>
        </p:nvCxnSpPr>
        <p:spPr>
          <a:xfrm flipH="1" flipV="1">
            <a:off x="4336157" y="1913650"/>
            <a:ext cx="3817" cy="206501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45" name="Rectángulo 166">
            <a:extLst>
              <a:ext uri="{FF2B5EF4-FFF2-40B4-BE49-F238E27FC236}">
                <a16:creationId xmlns:a16="http://schemas.microsoft.com/office/drawing/2014/main" id="{2304A135-C10C-4278-8813-444B80947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2259" y="1313397"/>
            <a:ext cx="4052078" cy="57892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CO" sz="1200" dirty="0"/>
              <a:t>Disminuir la dependencia y pérdida de autonomía funcional de las personas mayores</a:t>
            </a:r>
            <a:endParaRPr lang="es-CO" altLang="es-CO" sz="1600" dirty="0">
              <a:solidFill>
                <a:schemeClr val="tx1"/>
              </a:solidFill>
            </a:endParaRPr>
          </a:p>
        </p:txBody>
      </p:sp>
      <p:sp>
        <p:nvSpPr>
          <p:cNvPr id="5" name="Rectángulo 115">
            <a:extLst>
              <a:ext uri="{FF2B5EF4-FFF2-40B4-BE49-F238E27FC236}">
                <a16:creationId xmlns:a16="http://schemas.microsoft.com/office/drawing/2014/main" id="{3F57CCB8-7594-3B44-6527-2E0644AFC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1460" y="4135611"/>
            <a:ext cx="5301597" cy="672413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MX" sz="1300" dirty="0">
                <a:latin typeface="Arial" panose="020B0604020202020204" pitchFamily="34" charset="0"/>
                <a:cs typeface="Arial" panose="020B0604020202020204" pitchFamily="34" charset="0"/>
              </a:rPr>
              <a:t>Aumentar la cobertura de los programas orientados a la atención de la población de personas mayores </a:t>
            </a:r>
            <a:endParaRPr lang="es-CO" sz="1300" dirty="0"/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E33A7D37-86EF-7611-40C0-D5ACB956841E}"/>
              </a:ext>
            </a:extLst>
          </p:cNvPr>
          <p:cNvCxnSpPr>
            <a:cxnSpLocks/>
          </p:cNvCxnSpPr>
          <p:nvPr/>
        </p:nvCxnSpPr>
        <p:spPr>
          <a:xfrm flipH="1" flipV="1">
            <a:off x="6870872" y="3880807"/>
            <a:ext cx="7559" cy="24149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2" name="Conector recto de flecha 35">
            <a:extLst>
              <a:ext uri="{FF2B5EF4-FFF2-40B4-BE49-F238E27FC236}">
                <a16:creationId xmlns:a16="http://schemas.microsoft.com/office/drawing/2014/main" id="{9BF804D0-0185-4B3C-B97A-DA3044E757BB}"/>
              </a:ext>
            </a:extLst>
          </p:cNvPr>
          <p:cNvCxnSpPr/>
          <p:nvPr/>
        </p:nvCxnSpPr>
        <p:spPr>
          <a:xfrm flipV="1">
            <a:off x="6879544" y="4900148"/>
            <a:ext cx="0" cy="24287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3421859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BB744ED4BF61449C0507CBE1CC6707" ma:contentTypeVersion="17" ma:contentTypeDescription="Create a new document." ma:contentTypeScope="" ma:versionID="e0f3cda33b35faebfb0b99e798e0de19">
  <xsd:schema xmlns:xsd="http://www.w3.org/2001/XMLSchema" xmlns:xs="http://www.w3.org/2001/XMLSchema" xmlns:p="http://schemas.microsoft.com/office/2006/metadata/properties" xmlns:ns3="10799b3a-5e27-4f18-a66a-b65e524adeda" xmlns:ns4="e9b77947-ccc7-42ff-8c92-b876a4fe8045" targetNamespace="http://schemas.microsoft.com/office/2006/metadata/properties" ma:root="true" ma:fieldsID="6db48632d1f972000b74b510aebdb9e4" ns3:_="" ns4:_="">
    <xsd:import namespace="10799b3a-5e27-4f18-a66a-b65e524adeda"/>
    <xsd:import namespace="e9b77947-ccc7-42ff-8c92-b876a4fe804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799b3a-5e27-4f18-a66a-b65e524ade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b77947-ccc7-42ff-8c92-b876a4fe804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0799b3a-5e27-4f18-a66a-b65e524adeda" xsi:nil="true"/>
  </documentManagement>
</p:properties>
</file>

<file path=customXml/itemProps1.xml><?xml version="1.0" encoding="utf-8"?>
<ds:datastoreItem xmlns:ds="http://schemas.openxmlformats.org/officeDocument/2006/customXml" ds:itemID="{CC36B2F7-77D2-4BAC-BB85-B855018588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799b3a-5e27-4f18-a66a-b65e524adeda"/>
    <ds:schemaRef ds:uri="e9b77947-ccc7-42ff-8c92-b876a4fe80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087030A-7826-4E9B-89CD-186A489303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C68BB92-7166-4E80-9FDC-E27FFF1EB1AD}">
  <ds:schemaRefs>
    <ds:schemaRef ds:uri="http://schemas.microsoft.com/office/2006/documentManagement/types"/>
    <ds:schemaRef ds:uri="http://purl.org/dc/terms/"/>
    <ds:schemaRef ds:uri="http://purl.org/dc/dcmitype/"/>
    <ds:schemaRef ds:uri="e9b77947-ccc7-42ff-8c92-b876a4fe8045"/>
    <ds:schemaRef ds:uri="http://purl.org/dc/elements/1.1/"/>
    <ds:schemaRef ds:uri="http://www.w3.org/XML/1998/namespace"/>
    <ds:schemaRef ds:uri="http://schemas.microsoft.com/office/2006/metadata/properties"/>
    <ds:schemaRef ds:uri="10799b3a-5e27-4f18-a66a-b65e524adeda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3011</TotalTime>
  <Words>225</Words>
  <Application>Microsoft Office PowerPoint</Application>
  <PresentationFormat>Panorámica</PresentationFormat>
  <Paragraphs>30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5" baseType="lpstr">
      <vt:lpstr>Arial</vt:lpstr>
      <vt:lpstr>Calibri</vt:lpstr>
      <vt:lpstr>Tema de Office</vt:lpstr>
      <vt:lpstr>ARBOL DE PROBLEMAS</vt:lpstr>
      <vt:lpstr>ARBOL DE OBJETIVOS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ARBOL DE PROBLEMAS</dc:title>
  <dc:creator>NET</dc:creator>
  <cp:lastModifiedBy>NATALIA BEDOYA CHICA</cp:lastModifiedBy>
  <cp:revision>106</cp:revision>
  <dcterms:created xsi:type="dcterms:W3CDTF">2021-08-12T15:51:27Z</dcterms:created>
  <dcterms:modified xsi:type="dcterms:W3CDTF">2026-06-18T20:33:50Z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0x0101007CBB744ED4BF61449C0507CBE1CC6707</vt:lpwstr>
  </property>
</Properties>
</file>