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57" r:id="rId2"/>
    <p:sldId id="353" r:id="rId3"/>
    <p:sldId id="390" r:id="rId4"/>
    <p:sldId id="391" r:id="rId5"/>
    <p:sldId id="392" r:id="rId6"/>
    <p:sldId id="394" r:id="rId7"/>
    <p:sldId id="393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2" r:id="rId16"/>
    <p:sldId id="403" r:id="rId17"/>
    <p:sldId id="389" r:id="rId18"/>
    <p:sldId id="387" r:id="rId19"/>
    <p:sldId id="371" r:id="rId20"/>
    <p:sldId id="372" r:id="rId21"/>
    <p:sldId id="388" r:id="rId22"/>
    <p:sldId id="374" r:id="rId23"/>
    <p:sldId id="376" r:id="rId24"/>
    <p:sldId id="375" r:id="rId25"/>
    <p:sldId id="377" r:id="rId26"/>
    <p:sldId id="378" r:id="rId27"/>
    <p:sldId id="413" r:id="rId28"/>
    <p:sldId id="382" r:id="rId29"/>
    <p:sldId id="383" r:id="rId30"/>
    <p:sldId id="384" r:id="rId31"/>
    <p:sldId id="404" r:id="rId32"/>
    <p:sldId id="405" r:id="rId33"/>
    <p:sldId id="406" r:id="rId34"/>
    <p:sldId id="407" r:id="rId35"/>
    <p:sldId id="408" r:id="rId36"/>
    <p:sldId id="410" r:id="rId37"/>
    <p:sldId id="409" r:id="rId38"/>
    <p:sldId id="258" r:id="rId39"/>
  </p:sldIdLst>
  <p:sldSz cx="12192000" cy="6858000"/>
  <p:notesSz cx="6858000" cy="9144000"/>
  <p:embeddedFontLst>
    <p:embeddedFont>
      <p:font typeface="Poppins" panose="00000500000000000000" pitchFamily="2" charset="0"/>
      <p:regular r:id="rId41"/>
      <p:bold r:id="rId42"/>
      <p:italic r:id="rId43"/>
      <p:boldItalic r:id="rId44"/>
    </p:embeddedFont>
    <p:embeddedFont>
      <p:font typeface="Prompt" panose="00000500000000000000" pitchFamily="2" charset="-34"/>
      <p:regular r:id="rId45"/>
      <p:bold r:id="rId46"/>
      <p:italic r:id="rId47"/>
      <p:boldItalic r:id="rId48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09" autoAdjust="0"/>
    <p:restoredTop sz="95775"/>
  </p:normalViewPr>
  <p:slideViewPr>
    <p:cSldViewPr snapToGrid="0">
      <p:cViewPr varScale="1">
        <p:scale>
          <a:sx n="65" d="100"/>
          <a:sy n="65" d="100"/>
        </p:scale>
        <p:origin x="6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A0A39-FCC5-3C4E-AD6F-F28EFCEE4D39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CB671-E06B-E942-93D0-BC030953757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9706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A3D39-3A15-B685-D2CA-D82B8781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90C0ACD-9522-DB8F-884E-073B88348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D16A1DB-554B-7049-6CDE-4D3191EF1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0BBC429-C1B7-6050-3AA0-8BA9DBA96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8735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942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F94D3-FB2A-2B19-1472-6BE2CE52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BB3D40B-80BF-9FFE-DAAF-831AD7567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5F754-4341-4519-0B38-38E955E1A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75D5E3-447F-D13D-F52D-D29320541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025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2391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2357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4380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9743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3502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2616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447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3493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5494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1484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Ajustes: </a:t>
            </a:r>
            <a:r>
              <a:rPr lang="es-CO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“3” confirmado por laboratorio; ajuste “5” Confirmado por nexo epidemiológico; ajuste “6” caso descartado o ajuste “D” error de digitación. 	</a:t>
            </a: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CB671-E06B-E942-93D0-BC0309537575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2270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648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3070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833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839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38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434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8314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245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589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4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061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4FD2-41F4-4D3C-BA48-7525C1CFEC47}" type="datetimeFigureOut">
              <a:rPr lang="es-CO" smtClean="0"/>
              <a:t>20/08/2025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33CF4-3BF3-43FB-ADA9-B54BEAB5B2B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867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Phlebotomus - Wikipedia, la enciclopedia libre">
            <a:extLst>
              <a:ext uri="{FF2B5EF4-FFF2-40B4-BE49-F238E27FC236}">
                <a16:creationId xmlns:a16="http://schemas.microsoft.com/office/drawing/2014/main" id="{23BD3FA8-D1FA-4D81-AE98-4EC357973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812" y="4274086"/>
            <a:ext cx="1964098" cy="13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ellow fever Haemagogus mosquito - Healthfacts">
            <a:extLst>
              <a:ext uri="{FF2B5EF4-FFF2-40B4-BE49-F238E27FC236}">
                <a16:creationId xmlns:a16="http://schemas.microsoft.com/office/drawing/2014/main" id="{2BE4EC54-4B65-465E-B973-F2B958D3B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272" y="4260873"/>
            <a:ext cx="1795382" cy="133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opheles albimanus - Wikipedia, la enciclopedia libre">
            <a:extLst>
              <a:ext uri="{FF2B5EF4-FFF2-40B4-BE49-F238E27FC236}">
                <a16:creationId xmlns:a16="http://schemas.microsoft.com/office/drawing/2014/main" id="{AD8F6AB6-38F7-4EFB-8AC5-34EE1BF15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376" y="4267479"/>
            <a:ext cx="2018413" cy="133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ransmisión | Dengue | CDC">
            <a:extLst>
              <a:ext uri="{FF2B5EF4-FFF2-40B4-BE49-F238E27FC236}">
                <a16:creationId xmlns:a16="http://schemas.microsoft.com/office/drawing/2014/main" id="{7E23770D-49E9-44EE-A5CE-A08DF86B7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64" y="4267479"/>
            <a:ext cx="2007381" cy="13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138D9140-5464-BA49-A86B-DBC1C877B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5104" y="3441191"/>
            <a:ext cx="5570706" cy="754257"/>
          </a:xfrm>
        </p:spPr>
        <p:txBody>
          <a:bodyPr>
            <a:noAutofit/>
          </a:bodyPr>
          <a:lstStyle/>
          <a:p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Enfermedades Transmitidas por Vectores </a:t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MALARIA</a:t>
            </a: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br>
              <a:rPr lang="es-MX" sz="4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r>
              <a:rPr lang="es-MX" sz="2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JULIO 10 e 2025</a:t>
            </a:r>
            <a:br>
              <a:rPr lang="es-MX" sz="2000" b="1" dirty="0">
                <a:solidFill>
                  <a:srgbClr val="0C5641"/>
                </a:solidFill>
                <a:latin typeface="Prompt" panose="00000500000000000000" pitchFamily="2" charset="-34"/>
                <a:cs typeface="Prompt" panose="00000500000000000000" pitchFamily="2" charset="-34"/>
              </a:rPr>
            </a:br>
            <a:endParaRPr lang="es-CO" sz="4000" b="1" dirty="0">
              <a:solidFill>
                <a:srgbClr val="0C564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AF3FF64-CBBE-3C40-8986-3F4E0973C92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30" b="689"/>
          <a:stretch/>
        </p:blipFill>
        <p:spPr>
          <a:xfrm>
            <a:off x="1" y="12191"/>
            <a:ext cx="3925103" cy="6858001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9B006EE1-EECF-0261-8401-F1FFE8CCD828}"/>
              </a:ext>
            </a:extLst>
          </p:cNvPr>
          <p:cNvSpPr txBox="1">
            <a:spLocks/>
          </p:cNvSpPr>
          <p:nvPr/>
        </p:nvSpPr>
        <p:spPr>
          <a:xfrm>
            <a:off x="0" y="6241381"/>
            <a:ext cx="3421699" cy="1233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chemeClr val="bg1"/>
              </a:buClr>
              <a:buSzPct val="150000"/>
            </a:pPr>
            <a:r>
              <a:rPr lang="pt-BR" sz="1300" b="1" dirty="0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Municipio</a:t>
            </a:r>
            <a:r>
              <a:rPr lang="pt-BR" sz="13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de </a:t>
            </a:r>
            <a:r>
              <a:rPr lang="pt-BR" sz="1300" b="1" dirty="0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Urrao</a:t>
            </a:r>
            <a:endParaRPr lang="pt-BR" sz="1300" b="1" i="0" dirty="0">
              <a:solidFill>
                <a:schemeClr val="bg1"/>
              </a:solidFill>
              <a:effectLst/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r>
              <a:rPr lang="pt-BR" sz="1300" b="0" i="0" dirty="0">
                <a:solidFill>
                  <a:schemeClr val="bg1"/>
                </a:solidFill>
                <a:effectLst/>
                <a:latin typeface="Prompt" panose="00000500000000000000" pitchFamily="2" charset="-34"/>
                <a:cs typeface="Prompt" panose="00000500000000000000" pitchFamily="2" charset="-34"/>
              </a:rPr>
              <a:t>Suroeste Antioqueño</a:t>
            </a:r>
            <a:br>
              <a:rPr lang="es-CO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mpt" pitchFamily="2" charset="-34"/>
                <a:cs typeface="Prompt" pitchFamily="2" charset="-34"/>
              </a:rPr>
            </a:br>
            <a:endParaRPr lang="es-CO" sz="2000" dirty="0">
              <a:solidFill>
                <a:schemeClr val="tx1">
                  <a:lumMod val="75000"/>
                  <a:lumOff val="25000"/>
                </a:schemeClr>
              </a:solidFill>
              <a:latin typeface="Prompt" pitchFamily="2" charset="-34"/>
              <a:cs typeface="Prompt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buClr>
                <a:schemeClr val="bg1"/>
              </a:buClr>
              <a:buSzPct val="150000"/>
            </a:pPr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058" name="Picture 10" descr="Aplicación ayuda a identificar vectores de mal de Chagas - América Latina y  el Caribe">
            <a:extLst>
              <a:ext uri="{FF2B5EF4-FFF2-40B4-BE49-F238E27FC236}">
                <a16:creationId xmlns:a16="http://schemas.microsoft.com/office/drawing/2014/main" id="{8A77C435-D31B-4BA2-8ADC-E215E201C8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6" b="17316"/>
          <a:stretch/>
        </p:blipFill>
        <p:spPr bwMode="auto">
          <a:xfrm>
            <a:off x="10481225" y="4274086"/>
            <a:ext cx="1705257" cy="13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FCD2A15-5B9F-4158-B869-42123652D9CC}"/>
              </a:ext>
            </a:extLst>
          </p:cNvPr>
          <p:cNvSpPr/>
          <p:nvPr/>
        </p:nvSpPr>
        <p:spPr>
          <a:xfrm>
            <a:off x="7253709" y="4121834"/>
            <a:ext cx="1778026" cy="170541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0156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38143-B783-46C8-77D4-C70A04905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EFB8CD90-DFBE-FAE9-4690-A0BD6F109496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Imagen que contiene Flecha&#10;&#10;El contenido generado por IA puede ser incorrecto.">
            <a:extLst>
              <a:ext uri="{FF2B5EF4-FFF2-40B4-BE49-F238E27FC236}">
                <a16:creationId xmlns:a16="http://schemas.microsoft.com/office/drawing/2014/main" id="{6342E5C6-F3AE-3E23-3057-05A1236C3D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36" t="35115" b="1130"/>
          <a:stretch>
            <a:fillRect/>
          </a:stretch>
        </p:blipFill>
        <p:spPr>
          <a:xfrm>
            <a:off x="191266" y="1361630"/>
            <a:ext cx="8021708" cy="4241145"/>
          </a:xfrm>
          <a:prstGeom prst="rect">
            <a:avLst/>
          </a:prstGeom>
        </p:spPr>
      </p:pic>
      <p:pic>
        <p:nvPicPr>
          <p:cNvPr id="3" name="Imagen 2" descr="Flecha&#10;&#10;El contenido generado por IA puede ser incorrecto.">
            <a:extLst>
              <a:ext uri="{FF2B5EF4-FFF2-40B4-BE49-F238E27FC236}">
                <a16:creationId xmlns:a16="http://schemas.microsoft.com/office/drawing/2014/main" id="{4678458E-C258-356A-FD81-E2010E52A3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954" t="14039" r="18796" b="76"/>
          <a:stretch>
            <a:fillRect/>
          </a:stretch>
        </p:blipFill>
        <p:spPr>
          <a:xfrm>
            <a:off x="8443859" y="2118500"/>
            <a:ext cx="3556875" cy="335127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462AA22-E060-B12B-BC42-167102F929C0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91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1E67B5-9EE2-ECF0-75E7-2460B9736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15369164-F043-B46C-9788-01827AC488D6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5E325CC4-3CEA-A5AE-6267-B2893F1E08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15" t="8421" r="2333" b="-2286"/>
          <a:stretch>
            <a:fillRect/>
          </a:stretch>
        </p:blipFill>
        <p:spPr>
          <a:xfrm>
            <a:off x="216127" y="1018691"/>
            <a:ext cx="9094127" cy="54274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62EC9CC-4DC6-8932-1140-CA255434C22C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78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094C9C-D1A0-76E2-0474-3F7696018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A5D28077-6C8C-DF71-3D5F-4AE10B8E9D99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 descr="Imagen que contiene música&#10;&#10;El contenido generado por IA puede ser incorrecto.">
            <a:extLst>
              <a:ext uri="{FF2B5EF4-FFF2-40B4-BE49-F238E27FC236}">
                <a16:creationId xmlns:a16="http://schemas.microsoft.com/office/drawing/2014/main" id="{5CE241A2-2D26-F519-870F-27A9B57B85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51" r="2504" b="12722"/>
          <a:stretch>
            <a:fillRect/>
          </a:stretch>
        </p:blipFill>
        <p:spPr>
          <a:xfrm>
            <a:off x="546734" y="1597331"/>
            <a:ext cx="10303345" cy="457071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6EB7B0F-7B1F-7F82-B58C-0FD6C8077FA6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319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53A20-87AD-8A81-1091-73B0A109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271560DB-4B7E-D0EF-B136-EE114610F437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Diagrama&#10;&#10;El contenido generado por IA puede ser incorrecto.">
            <a:extLst>
              <a:ext uri="{FF2B5EF4-FFF2-40B4-BE49-F238E27FC236}">
                <a16:creationId xmlns:a16="http://schemas.microsoft.com/office/drawing/2014/main" id="{AE933FAB-3F76-C8EB-515A-349C590C90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07" b="8194"/>
          <a:stretch>
            <a:fillRect/>
          </a:stretch>
        </p:blipFill>
        <p:spPr>
          <a:xfrm>
            <a:off x="437052" y="1435705"/>
            <a:ext cx="8839952" cy="466583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28D7068-6879-AFB1-F2F0-14156BAEC36B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45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FDD701-B607-A401-18E7-D7BD16A4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221D5C96-594A-43E0-C9D3-BA7D39ADB8AA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A6C3E6A5-18D0-8E56-4FB9-DFEBBC9ADA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40" t="19835" r="21759" b="6925"/>
          <a:stretch>
            <a:fillRect/>
          </a:stretch>
        </p:blipFill>
        <p:spPr>
          <a:xfrm>
            <a:off x="1990512" y="1074916"/>
            <a:ext cx="7170114" cy="535831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F643BAF-287D-EAF4-B818-BBC7A556535B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15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F8FCD9-FF7F-FE6C-586F-02E3E569F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1029890F-B2C1-6287-4F25-E7B1DE7FEB23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7AD0802-6A27-CEFD-C207-814393A173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8" t="3844" r="2784" b="7328"/>
          <a:stretch>
            <a:fillRect/>
          </a:stretch>
        </p:blipFill>
        <p:spPr>
          <a:xfrm>
            <a:off x="0" y="1351891"/>
            <a:ext cx="9352098" cy="487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B739C1-43F5-A4AE-5D98-466D5E9E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81FC2DD4-6A66-62D6-F7DB-0FF2E3A7831F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F22FA500-6E05-69D9-748D-538D65F40E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5" b="19571"/>
          <a:stretch>
            <a:fillRect/>
          </a:stretch>
        </p:blipFill>
        <p:spPr>
          <a:xfrm>
            <a:off x="-1" y="1502208"/>
            <a:ext cx="11188931" cy="494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20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BEE99-6ED8-5317-4FBE-79ED2D846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9CA79573-738D-4F71-0D29-79B4EB7CFEC2}"/>
              </a:ext>
            </a:extLst>
          </p:cNvPr>
          <p:cNvSpPr/>
          <p:nvPr/>
        </p:nvSpPr>
        <p:spPr>
          <a:xfrm>
            <a:off x="0" y="15370"/>
            <a:ext cx="3421626" cy="707923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EB007B08-159E-E334-11ED-EA2FF4FD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30190" r="52984" b="17640"/>
          <a:stretch/>
        </p:blipFill>
        <p:spPr bwMode="auto">
          <a:xfrm>
            <a:off x="10955650" y="0"/>
            <a:ext cx="1236350" cy="1225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9957C0A0-5861-02EC-D5AF-CE06FD884E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702" b="46027"/>
          <a:stretch>
            <a:fillRect/>
          </a:stretch>
        </p:blipFill>
        <p:spPr>
          <a:xfrm>
            <a:off x="61146" y="1891690"/>
            <a:ext cx="6437926" cy="2237858"/>
          </a:xfrm>
          <a:prstGeom prst="rect">
            <a:avLst/>
          </a:prstGeom>
        </p:spPr>
      </p:pic>
      <p:pic>
        <p:nvPicPr>
          <p:cNvPr id="3" name="Imagen 2" descr="Imagen de la pantalla de un celular con letras&#10;&#10;El contenido generado por IA puede ser incorrecto.">
            <a:extLst>
              <a:ext uri="{FF2B5EF4-FFF2-40B4-BE49-F238E27FC236}">
                <a16:creationId xmlns:a16="http://schemas.microsoft.com/office/drawing/2014/main" id="{B20FE100-3D56-4B89-C4D0-78AAE9236E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721" b="41820"/>
          <a:stretch>
            <a:fillRect/>
          </a:stretch>
        </p:blipFill>
        <p:spPr>
          <a:xfrm>
            <a:off x="6651522" y="1891690"/>
            <a:ext cx="4687372" cy="238534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2629340-F0F9-208A-36EC-574C7DA97827}"/>
              </a:ext>
            </a:extLst>
          </p:cNvPr>
          <p:cNvSpPr txBox="1"/>
          <p:nvPr/>
        </p:nvSpPr>
        <p:spPr>
          <a:xfrm>
            <a:off x="1008774" y="837010"/>
            <a:ext cx="5254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DIAGNOSTICO POR LABORATORIO</a:t>
            </a:r>
            <a:endParaRPr lang="es-CO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573E528-FB62-EBD1-0F58-8280DCFFC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 t="36414" r="45376" b="26075"/>
          <a:stretch/>
        </p:blipFill>
        <p:spPr bwMode="auto">
          <a:xfrm>
            <a:off x="4602479" y="4277032"/>
            <a:ext cx="4763971" cy="223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955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https://www.ins.gov.co/buscador-eventos/Paginas/Fichas-y-Protocolos.aspx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30190" r="52984" b="17640"/>
          <a:stretch/>
        </p:blipFill>
        <p:spPr bwMode="auto">
          <a:xfrm>
            <a:off x="7862917" y="596316"/>
            <a:ext cx="3096028" cy="306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 t="36414" r="45376" b="26075"/>
          <a:stretch/>
        </p:blipFill>
        <p:spPr bwMode="auto">
          <a:xfrm>
            <a:off x="7740072" y="3876694"/>
            <a:ext cx="3426756" cy="160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7 Rectángulo"/>
          <p:cNvSpPr/>
          <p:nvPr/>
        </p:nvSpPr>
        <p:spPr>
          <a:xfrm>
            <a:off x="489437" y="1250254"/>
            <a:ext cx="645168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/>
              <a:t>MALARIA</a:t>
            </a:r>
          </a:p>
          <a:p>
            <a:pPr algn="ctr"/>
            <a:r>
              <a:rPr lang="es-ES" sz="1600" b="1" dirty="0"/>
              <a:t>DEFINICION DE CASO</a:t>
            </a:r>
            <a:endParaRPr lang="es-CO" sz="1600" b="1" dirty="0"/>
          </a:p>
          <a:p>
            <a:endParaRPr lang="es-CO" b="1" dirty="0"/>
          </a:p>
          <a:p>
            <a:r>
              <a:rPr lang="es-CO" b="1" dirty="0">
                <a:solidFill>
                  <a:srgbClr val="FF0000"/>
                </a:solidFill>
              </a:rPr>
              <a:t>Caso confirmado por laboratorio:</a:t>
            </a:r>
          </a:p>
          <a:p>
            <a:pPr algn="just"/>
            <a:r>
              <a:rPr lang="es-CO" dirty="0"/>
              <a:t>Paciente con episodio febril (&gt; 37,5° C) actual o reciente (hasta de 2 semanas o 15 días previos a la consulta), procedente de área o región endémica de malaria en los últimos 15 días, cuya enfermedad se confirme por la identificación de especies de </a:t>
            </a:r>
            <a:r>
              <a:rPr lang="es-CO" dirty="0" err="1"/>
              <a:t>Plasmodium</a:t>
            </a:r>
            <a:r>
              <a:rPr lang="es-CO" dirty="0"/>
              <a:t> </a:t>
            </a:r>
            <a:r>
              <a:rPr lang="es-CO" dirty="0" err="1"/>
              <a:t>ssp</a:t>
            </a:r>
            <a:endParaRPr lang="es-CO" dirty="0"/>
          </a:p>
          <a:p>
            <a:pPr algn="just"/>
            <a:endParaRPr lang="es-CO" b="1" dirty="0">
              <a:solidFill>
                <a:srgbClr val="FF0000"/>
              </a:solidFill>
            </a:endParaRPr>
          </a:p>
          <a:p>
            <a:pPr algn="just"/>
            <a:r>
              <a:rPr lang="es-CO" b="1" dirty="0">
                <a:solidFill>
                  <a:srgbClr val="FF0000"/>
                </a:solidFill>
              </a:rPr>
              <a:t>Diagnostico:</a:t>
            </a:r>
          </a:p>
          <a:p>
            <a:pPr algn="just"/>
            <a:r>
              <a:rPr lang="es-CO" dirty="0"/>
              <a:t>Examen parasitológico directo: (gota gruesa)</a:t>
            </a:r>
          </a:p>
          <a:p>
            <a:pPr algn="just"/>
            <a:r>
              <a:rPr lang="es-CO" dirty="0"/>
              <a:t>Pruebas rápidas de detección de antígeno parasitario (PDR)</a:t>
            </a:r>
          </a:p>
          <a:p>
            <a:pPr algn="just"/>
            <a:r>
              <a:rPr lang="es-CO" dirty="0"/>
              <a:t>En situaciones especiales, técnica molecular (PCR).</a:t>
            </a:r>
          </a:p>
        </p:txBody>
      </p:sp>
    </p:spTree>
    <p:extLst>
      <p:ext uri="{BB962C8B-B14F-4D97-AF65-F5344CB8AC3E}">
        <p14:creationId xmlns:p14="http://schemas.microsoft.com/office/powerpoint/2010/main" val="3552953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DENGUE</a:t>
            </a:r>
            <a:endParaRPr lang="es-CO" sz="4000" b="1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https://www.ins.gov.co/buscador-eventos/Paginas/Fichas-y-Protocolos.aspx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 t="36414" r="45376" b="26075"/>
          <a:stretch/>
        </p:blipFill>
        <p:spPr bwMode="auto">
          <a:xfrm>
            <a:off x="8696345" y="3699106"/>
            <a:ext cx="3149291" cy="199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30190" r="52984" b="17640"/>
          <a:stretch/>
        </p:blipFill>
        <p:spPr bwMode="auto">
          <a:xfrm>
            <a:off x="8856747" y="543750"/>
            <a:ext cx="2808779" cy="278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33981" y="1021450"/>
            <a:ext cx="72076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MALARIA</a:t>
            </a:r>
            <a:endParaRPr lang="es-CO" b="1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Notificación individual de todos los casos confirmados de malaria no complicada y los casos probables y confirmados de malaria complicada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Notificación inmediata y unidad de análisis en caso de muerte por malaria con necropsia para la toma de las muestras de histerotomía al laboratorio de patología de La Dirección de Redes del INS.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Análisis de la totalidad de casos de malaria complicada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CO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O" dirty="0"/>
              <a:t>Enviaran la lámina de Gota Gruesa al LDSP: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En caso de muerte por malaria</a:t>
            </a:r>
            <a:endParaRPr lang="es-E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Casos de malaria por P. </a:t>
            </a:r>
            <a:r>
              <a:rPr lang="es-CO" dirty="0" err="1"/>
              <a:t>malariae</a:t>
            </a:r>
            <a:r>
              <a:rPr lang="es-CO" dirty="0"/>
              <a:t>, P. ovale y P. </a:t>
            </a:r>
            <a:r>
              <a:rPr lang="es-CO" dirty="0" err="1"/>
              <a:t>knowlesi</a:t>
            </a:r>
            <a:r>
              <a:rPr lang="es-CO" dirty="0"/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En los casos procedentes de municipios sin evidencia de circulación Malaria</a:t>
            </a:r>
            <a:r>
              <a:rPr lang="es-CO" dirty="0"/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Infección por </a:t>
            </a:r>
            <a:r>
              <a:rPr lang="es-CO" dirty="0" err="1"/>
              <a:t>Plasmodium</a:t>
            </a:r>
            <a:r>
              <a:rPr lang="es-CO" dirty="0"/>
              <a:t> </a:t>
            </a:r>
            <a:r>
              <a:rPr lang="es-CO" dirty="0" err="1"/>
              <a:t>ssp</a:t>
            </a:r>
            <a:r>
              <a:rPr lang="es-CO" dirty="0"/>
              <a:t> con un recuento ≥ 50.000 parásitos/</a:t>
            </a:r>
            <a:r>
              <a:rPr lang="es-CO" dirty="0" err="1"/>
              <a:t>μL</a:t>
            </a:r>
            <a:r>
              <a:rPr lang="es-CO" dirty="0"/>
              <a:t>,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7403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8001" y="1567830"/>
            <a:ext cx="60499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13 Título"/>
          <p:cNvSpPr txBox="1">
            <a:spLocks/>
          </p:cNvSpPr>
          <p:nvPr/>
        </p:nvSpPr>
        <p:spPr>
          <a:xfrm>
            <a:off x="2051096" y="2415"/>
            <a:ext cx="82296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latin typeface="Calibri"/>
              </a:rPr>
              <a:t>ENFERMEDADES TRANSMITIDAS POR VECTORES</a:t>
            </a:r>
            <a:r>
              <a:rPr lang="es-E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latin typeface="Calibri"/>
              </a:rPr>
              <a:t>?</a:t>
            </a:r>
            <a:endParaRPr lang="es-ES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" name="11 Flecha derecha"/>
          <p:cNvSpPr/>
          <p:nvPr/>
        </p:nvSpPr>
        <p:spPr>
          <a:xfrm rot="2361692">
            <a:off x="2125005" y="698205"/>
            <a:ext cx="1653322" cy="82442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MALARIA</a:t>
            </a:r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5" name="12 Flecha derecha"/>
          <p:cNvSpPr/>
          <p:nvPr/>
        </p:nvSpPr>
        <p:spPr>
          <a:xfrm>
            <a:off x="1730830" y="3208236"/>
            <a:ext cx="1983469" cy="84125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0000"/>
                </a:solidFill>
              </a:rPr>
              <a:t>LEISHMANIOSIS</a:t>
            </a:r>
          </a:p>
        </p:txBody>
      </p:sp>
      <p:sp>
        <p:nvSpPr>
          <p:cNvPr id="6" name="13 Flecha derecha"/>
          <p:cNvSpPr/>
          <p:nvPr/>
        </p:nvSpPr>
        <p:spPr>
          <a:xfrm rot="19063633">
            <a:off x="2019027" y="5091140"/>
            <a:ext cx="1653322" cy="78533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0000"/>
                </a:solidFill>
              </a:rPr>
              <a:t>CHAGAS</a:t>
            </a:r>
          </a:p>
        </p:txBody>
      </p:sp>
      <p:sp>
        <p:nvSpPr>
          <p:cNvPr id="7" name="18 Flecha izquierda"/>
          <p:cNvSpPr/>
          <p:nvPr/>
        </p:nvSpPr>
        <p:spPr>
          <a:xfrm rot="19232022">
            <a:off x="8609550" y="625782"/>
            <a:ext cx="1669123" cy="71316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rgbClr val="FF0000"/>
                </a:solidFill>
              </a:rPr>
              <a:t>DENGUE</a:t>
            </a:r>
          </a:p>
        </p:txBody>
      </p:sp>
      <p:sp>
        <p:nvSpPr>
          <p:cNvPr id="8" name="19 Flecha izquierda"/>
          <p:cNvSpPr/>
          <p:nvPr/>
        </p:nvSpPr>
        <p:spPr>
          <a:xfrm>
            <a:off x="8914349" y="1913207"/>
            <a:ext cx="1669123" cy="72223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0000"/>
                </a:solidFill>
              </a:rPr>
              <a:t>ZIKA </a:t>
            </a:r>
          </a:p>
        </p:txBody>
      </p:sp>
      <p:sp>
        <p:nvSpPr>
          <p:cNvPr id="9" name="20 Flecha izquierda"/>
          <p:cNvSpPr/>
          <p:nvPr/>
        </p:nvSpPr>
        <p:spPr>
          <a:xfrm>
            <a:off x="8708571" y="3605099"/>
            <a:ext cx="1874900" cy="701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0000"/>
                </a:solidFill>
              </a:rPr>
              <a:t>CHIKUNGUNYA</a:t>
            </a:r>
          </a:p>
        </p:txBody>
      </p:sp>
      <p:sp>
        <p:nvSpPr>
          <p:cNvPr id="10" name="21 Flecha izquierda"/>
          <p:cNvSpPr/>
          <p:nvPr/>
        </p:nvSpPr>
        <p:spPr>
          <a:xfrm rot="1570149">
            <a:off x="8113906" y="5119279"/>
            <a:ext cx="2179700" cy="72905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b="1" dirty="0">
                <a:solidFill>
                  <a:srgbClr val="FF0000"/>
                </a:solidFill>
              </a:rPr>
              <a:t>FIEBRE AMARILLA</a:t>
            </a:r>
          </a:p>
        </p:txBody>
      </p:sp>
    </p:spTree>
    <p:extLst>
      <p:ext uri="{BB962C8B-B14F-4D97-AF65-F5344CB8AC3E}">
        <p14:creationId xmlns:p14="http://schemas.microsoft.com/office/powerpoint/2010/main" val="370199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 Mundial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https://www-who-int.translate.goog/teams/global-malaria-programme/reports/world-malaria-report-2024?_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392782" y="-308167"/>
            <a:ext cx="4839452" cy="79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11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</a:t>
            </a:r>
            <a:r>
              <a:rPr lang="es-MX" sz="2800" b="1" dirty="0" err="1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Americas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https://www.paho.org/sites/default/files/2025-02/2025-feb-7-phe-epi-alerta-dengue-es-final2_0.pdf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155" y="1086842"/>
            <a:ext cx="6182591" cy="516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48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Colombia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46" y="1144062"/>
            <a:ext cx="11923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de Malaria  Colombia años 2014 a 2025 semana 32</a:t>
            </a:r>
            <a:endParaRPr lang="en-US" sz="2400" dirty="0"/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49F24A8-1C26-29D3-4356-508F59875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01" y="1784861"/>
            <a:ext cx="11411635" cy="442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67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Colombia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6859598" y="378956"/>
            <a:ext cx="54570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Departamentos con mayor numero de casos de Dengue  Colombia años 2025 semana 32</a:t>
            </a:r>
            <a:endParaRPr lang="en-US"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A36465-0938-7329-C5BC-DF743CD4E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375" y="1216005"/>
            <a:ext cx="7521678" cy="514350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884219" y="1952715"/>
            <a:ext cx="4975379" cy="2595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4C10C6-12BF-87F2-3AA1-CAB927A7E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585" y="3429000"/>
            <a:ext cx="5228238" cy="287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8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6" y="94521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Colombia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46" y="931531"/>
            <a:ext cx="11923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fallecidos de Malaria  Colombia  2025 semana 32</a:t>
            </a:r>
            <a:endParaRPr lang="en-US" sz="2400" dirty="0"/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088CAFD-F644-2BE9-2749-C74A4F153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18" y="1393195"/>
            <a:ext cx="6391478" cy="21414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9C6AA35-3249-3E8E-5E7D-291243F4D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711" y="1393195"/>
            <a:ext cx="4402333" cy="20784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28E54CD-882F-6E54-E6B0-BED014ACC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18" y="3671513"/>
            <a:ext cx="6391478" cy="240482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0CF09BDE-D89A-D90B-6C55-17A33E7A9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7711" y="3671513"/>
            <a:ext cx="4466096" cy="240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73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46" y="1144062"/>
            <a:ext cx="11923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de Malaria  Antioquia años 2014 a 2025 semana 32</a:t>
            </a:r>
            <a:endParaRPr lang="en-US" sz="2400" dirty="0"/>
          </a:p>
        </p:txBody>
      </p:sp>
      <p:sp>
        <p:nvSpPr>
          <p:cNvPr id="6" name="Rectángulo 5"/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B014DC-5AE2-6359-A2E6-EE5BFBB85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18" y="1662946"/>
            <a:ext cx="11109223" cy="454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6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0" y="0"/>
            <a:ext cx="6466060" cy="579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68846" y="6488668"/>
            <a:ext cx="11576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</a:t>
            </a:r>
            <a:r>
              <a:rPr lang="en-US" dirty="0" err="1"/>
              <a:t>Sivigila</a:t>
            </a:r>
            <a:r>
              <a:rPr lang="en-US" dirty="0"/>
              <a:t> SSSA</a:t>
            </a:r>
          </a:p>
          <a:p>
            <a:r>
              <a:rPr lang="en-US" dirty="0"/>
              <a:t>:</a:t>
            </a:r>
          </a:p>
        </p:txBody>
      </p:sp>
      <p:sp>
        <p:nvSpPr>
          <p:cNvPr id="8" name="Rectángulo 7"/>
          <p:cNvSpPr/>
          <p:nvPr/>
        </p:nvSpPr>
        <p:spPr>
          <a:xfrm>
            <a:off x="0" y="579010"/>
            <a:ext cx="109810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Subregiones con mayor numero de casos de Dengue  Colombia años 2025 semana 32</a:t>
            </a:r>
            <a:endParaRPr lang="en-US" sz="20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8888BCB-979D-7CC2-AAF4-186E768CB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06" y="979120"/>
            <a:ext cx="11499268" cy="550954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20FFF78-4990-A85E-C2FC-786297420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428" y="1174014"/>
            <a:ext cx="4859642" cy="282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08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BC243-E0EC-FD1D-7B6F-718F031E0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6600A62-D52C-4937-2491-45BEDE97724C}"/>
              </a:ext>
            </a:extLst>
          </p:cNvPr>
          <p:cNvSpPr/>
          <p:nvPr/>
        </p:nvSpPr>
        <p:spPr>
          <a:xfrm>
            <a:off x="0" y="51454"/>
            <a:ext cx="5766619" cy="616883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las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1789759-C375-1593-2EF0-ED1EB6A819BE}"/>
              </a:ext>
            </a:extLst>
          </p:cNvPr>
          <p:cNvSpPr/>
          <p:nvPr/>
        </p:nvSpPr>
        <p:spPr>
          <a:xfrm>
            <a:off x="268846" y="6488668"/>
            <a:ext cx="11576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Fuente: https://app.powerbi.com/view?r=</a:t>
            </a:r>
          </a:p>
          <a:p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ADDF310-969C-268C-D9BD-9BABD09E6068}"/>
              </a:ext>
            </a:extLst>
          </p:cNvPr>
          <p:cNvSpPr txBox="1"/>
          <p:nvPr/>
        </p:nvSpPr>
        <p:spPr>
          <a:xfrm>
            <a:off x="7772973" y="94664"/>
            <a:ext cx="2837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52 MUNICIPIOS CON CASOS</a:t>
            </a:r>
          </a:p>
          <a:p>
            <a:r>
              <a:rPr lang="es-ES" b="1" dirty="0"/>
              <a:t>41% DEL DEPARTAMENTO</a:t>
            </a:r>
            <a:endParaRPr lang="es-CO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52015D-710D-886A-A33B-93502AAF4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45" y="1116290"/>
            <a:ext cx="5645257" cy="537237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C832A2B-1D58-BE8E-7EC6-90EB324F4A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240" y="1086842"/>
            <a:ext cx="5387508" cy="53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752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46" y="1144062"/>
            <a:ext cx="11923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de Malaria  Antioquia a 2025 semana 32</a:t>
            </a:r>
            <a:endParaRPr lang="en-US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21B4070-1B0E-BF41-6EA4-80C40D030620}"/>
              </a:ext>
            </a:extLst>
          </p:cNvPr>
          <p:cNvSpPr/>
          <p:nvPr/>
        </p:nvSpPr>
        <p:spPr>
          <a:xfrm>
            <a:off x="268848" y="6211669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90EE1C-9E24-F4E6-4079-AE5EA011A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08" y="1842000"/>
            <a:ext cx="11220838" cy="436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544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147480" y="12514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47480" y="2250646"/>
            <a:ext cx="26821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de Malaria  Antioquia a 2025 semana 32</a:t>
            </a:r>
            <a:endParaRPr lang="en-US" sz="2400" dirty="0"/>
          </a:p>
        </p:txBody>
      </p:sp>
      <p:sp>
        <p:nvSpPr>
          <p:cNvPr id="7" name="Rectángulo 6"/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4F8A8DE-D416-90AB-F648-63AE58C05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652" y="1149526"/>
            <a:ext cx="4473582" cy="536829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B904A27-2861-1495-AAD3-2FEA039F0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365" y="1625244"/>
            <a:ext cx="3906216" cy="231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6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48CB0-1816-1ABE-2276-9083F8AA1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FD399EA-70E5-B6EE-7A7E-2A5D9AE089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7" t="11472" r="9029" b="10947"/>
          <a:stretch>
            <a:fillRect/>
          </a:stretch>
        </p:blipFill>
        <p:spPr bwMode="auto">
          <a:xfrm>
            <a:off x="173233" y="1463040"/>
            <a:ext cx="11845533" cy="50042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DC0089BE-82A1-EA13-6241-6919F80C064C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028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dondear rectángulo de esquina diagonal 11">
            <a:extLst>
              <a:ext uri="{FF2B5EF4-FFF2-40B4-BE49-F238E27FC236}">
                <a16:creationId xmlns:a16="http://schemas.microsoft.com/office/drawing/2014/main" id="{4EF67B32-3780-4E01-9807-5AEFC046149B}"/>
              </a:ext>
            </a:extLst>
          </p:cNvPr>
          <p:cNvSpPr/>
          <p:nvPr/>
        </p:nvSpPr>
        <p:spPr>
          <a:xfrm>
            <a:off x="268848" y="249832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Poppins" panose="020B0604020202020204" charset="0"/>
                <a:cs typeface="Poppins" panose="020B0604020202020204" charset="0"/>
              </a:rPr>
              <a:t>Situación en Antioquia</a:t>
            </a:r>
            <a:endParaRPr lang="es-CO" sz="2800" b="1" dirty="0">
              <a:solidFill>
                <a:srgbClr val="FF0000"/>
              </a:solidFill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46" y="1144062"/>
            <a:ext cx="119231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Numero de casos de Malaria  Antioquia a 2025 semana 32</a:t>
            </a:r>
            <a:endParaRPr lang="en-US" sz="2400" dirty="0"/>
          </a:p>
        </p:txBody>
      </p:sp>
      <p:sp>
        <p:nvSpPr>
          <p:cNvPr id="10" name="Rectángulo 9"/>
          <p:cNvSpPr/>
          <p:nvPr/>
        </p:nvSpPr>
        <p:spPr>
          <a:xfrm>
            <a:off x="268846" y="6488668"/>
            <a:ext cx="11576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Fuente: https://app.powerbi.com/view?r=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944E534-CB3C-BDBF-FB14-DA4E2EB5D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78" y="1566342"/>
            <a:ext cx="4716966" cy="17907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6712914-9E77-9D10-CB3C-C27D80C98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557" y="1683532"/>
            <a:ext cx="3732875" cy="167351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C61A4D0-E77F-FC03-307A-9F5D0C6E8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41" y="3779322"/>
            <a:ext cx="4047339" cy="215483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723DF05-E467-53B2-C36E-BEFD8E841C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744" y="3670779"/>
            <a:ext cx="6716007" cy="229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14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DA02F5-E565-0C4A-9B82-BCF10D6B7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3D3FBDA1-6832-A3F1-4591-41FA71207CA5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AC51567-7AA7-3CA5-031E-A6BC2CEF6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79" y="1083772"/>
            <a:ext cx="3902393" cy="54844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CC2E7EC-0B05-68E5-C916-BEE22A6EF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871" y="1292344"/>
            <a:ext cx="6724650" cy="442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00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6F2BB-8EF7-D8DA-3A18-B9D4507F5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B31CBB86-1BE4-AA70-E059-BF706AD1327F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7873F1-2863-A935-F498-64238EDA7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3" y="1584614"/>
            <a:ext cx="11301981" cy="481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91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93378C-2C38-6143-5C0B-4AB1310B4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92FD7DF6-F5FD-053A-65D0-B4F3D060FF3E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FF08849-58A9-4394-4E36-03DAA250F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6233"/>
            <a:ext cx="11787447" cy="448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422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4409D-E88D-4F04-775F-395D676FE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7652C100-0597-3957-0D55-03BEA7F712B9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D8E4C3-8AA1-9970-D2B3-14DC02CC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66" y="1622800"/>
            <a:ext cx="11695886" cy="472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11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356F8A-3483-151B-B719-CDB6298AD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403D65EE-FBD0-9265-4F17-9D8FB6CD2ACC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2B6CBD-F014-FCC1-30C1-B3513C746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96" y="2016961"/>
            <a:ext cx="11585380" cy="33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227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27D4C-E652-1458-D4F7-CF28FFDA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22F094F2-FAAB-EAD8-8BA9-8B6845F6BAAB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B1007E4-AB54-0C5D-03D8-4FB634F15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337" y="1002982"/>
            <a:ext cx="8533910" cy="543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40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881A2-0963-4D2E-A7AC-F9992344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2F2C5A4E-655B-217A-B351-48D8134E5496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FBFFE8B-603B-915A-59FD-5EE958C7A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47" y="837010"/>
            <a:ext cx="8982682" cy="57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44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136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CBF1B0-FC6A-FE57-7BFB-47C63571D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2881FCC4-84AD-1657-6414-A3A303F3507F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Diagrama&#10;&#10;El contenido generado por IA puede ser incorrecto.">
            <a:extLst>
              <a:ext uri="{FF2B5EF4-FFF2-40B4-BE49-F238E27FC236}">
                <a16:creationId xmlns:a16="http://schemas.microsoft.com/office/drawing/2014/main" id="{D7EE388C-E7DC-684F-925B-C79D4545B6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3" t="8754" r="2070" b="11552"/>
          <a:stretch>
            <a:fillRect/>
          </a:stretch>
        </p:blipFill>
        <p:spPr bwMode="auto">
          <a:xfrm>
            <a:off x="180283" y="1368424"/>
            <a:ext cx="8647833" cy="49658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C4AFE6F-31D1-9BEB-331A-909632CFF4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945" t="12484" r="2409" b="43551"/>
          <a:stretch>
            <a:fillRect/>
          </a:stretch>
        </p:blipFill>
        <p:spPr bwMode="auto">
          <a:xfrm>
            <a:off x="9568118" y="2493818"/>
            <a:ext cx="2293970" cy="21280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789E2E4-B709-A23B-093A-9E7F00F0C4A9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21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B2CD49-AFA6-AB4F-E441-000490BCD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D7BAB2DF-D6B1-9FA3-9DE7-505D85DF17A2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Un dibuj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57E3BBA3-EB7D-C786-CCFE-5E007742B3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8" t="34715" r="46536" b="7930"/>
          <a:stretch>
            <a:fillRect/>
          </a:stretch>
        </p:blipFill>
        <p:spPr bwMode="auto">
          <a:xfrm>
            <a:off x="4688379" y="1899458"/>
            <a:ext cx="5968538" cy="39354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978670C-7771-022C-9C85-C8B297E36F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945" t="12484" r="2409" b="43551"/>
          <a:stretch>
            <a:fillRect/>
          </a:stretch>
        </p:blipFill>
        <p:spPr bwMode="auto">
          <a:xfrm>
            <a:off x="507244" y="1899458"/>
            <a:ext cx="3723219" cy="3453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6E13FC1-3F70-C606-3D4C-0CFC9D16F28E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71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E0486-6F30-16DC-D5E3-3044E97C3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7D57FAF4-5B2C-EDB1-CB50-3E2E21B7409B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Imagen que contiene juguete, muñeca, dibujo&#10;&#10;El contenido generado por IA puede ser incorrecto.">
            <a:extLst>
              <a:ext uri="{FF2B5EF4-FFF2-40B4-BE49-F238E27FC236}">
                <a16:creationId xmlns:a16="http://schemas.microsoft.com/office/drawing/2014/main" id="{C0B12448-4545-9F82-8E29-403AE6C3BF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909" t="52543" r="27482"/>
          <a:stretch>
            <a:fillRect/>
          </a:stretch>
        </p:blipFill>
        <p:spPr bwMode="auto">
          <a:xfrm>
            <a:off x="437462" y="1534345"/>
            <a:ext cx="5051651" cy="2772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 descr="Imagen que contiene juguete, muñeca, dibujo&#10;&#10;El contenido generado por IA puede ser incorrecto.">
            <a:extLst>
              <a:ext uri="{FF2B5EF4-FFF2-40B4-BE49-F238E27FC236}">
                <a16:creationId xmlns:a16="http://schemas.microsoft.com/office/drawing/2014/main" id="{386B6A34-C79F-6A75-01DA-65819CCE7F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874" t="57713" r="24071" b="220"/>
          <a:stretch>
            <a:fillRect/>
          </a:stretch>
        </p:blipFill>
        <p:spPr>
          <a:xfrm>
            <a:off x="6281042" y="2042548"/>
            <a:ext cx="5751205" cy="277290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64E1C9-5D38-B01F-1E30-452148514F74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65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4D5C3-C2AF-F99A-2E3E-3C284FFA6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D8DE2FFF-4DC1-971B-68E4-9261A50D8E29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Un dibujo de un muñeco de peluche&#10;&#10;El contenido generado por IA puede ser incorrecto.">
            <a:extLst>
              <a:ext uri="{FF2B5EF4-FFF2-40B4-BE49-F238E27FC236}">
                <a16:creationId xmlns:a16="http://schemas.microsoft.com/office/drawing/2014/main" id="{B4777D41-B8F5-B7F2-A145-6CAE5E1DB9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158" t="50000" r="28014" b="1155"/>
          <a:stretch>
            <a:fillRect/>
          </a:stretch>
        </p:blipFill>
        <p:spPr>
          <a:xfrm>
            <a:off x="876588" y="1305235"/>
            <a:ext cx="8437908" cy="48448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53A3A0C-CAEA-7A74-3B9D-2ADF33E9AAA2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92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E0F2E-A167-B89D-2459-AE59B6E0A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81C3660F-1404-BB85-561C-F13F0E59EEA6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Un dibuj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F2B3E812-4F37-E7F1-61CC-3193EBAD63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352" t="35514" r="19140" b="1258"/>
          <a:stretch>
            <a:fillRect/>
          </a:stretch>
        </p:blipFill>
        <p:spPr>
          <a:xfrm>
            <a:off x="130547" y="2581100"/>
            <a:ext cx="3751310" cy="2446506"/>
          </a:xfrm>
          <a:prstGeom prst="rect">
            <a:avLst/>
          </a:prstGeom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F14F5893-FF3C-3D13-C2D6-0AB03EBA94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621" t="34061" r="16427" b="2710"/>
          <a:stretch>
            <a:fillRect/>
          </a:stretch>
        </p:blipFill>
        <p:spPr>
          <a:xfrm>
            <a:off x="7657061" y="2581100"/>
            <a:ext cx="4404392" cy="2655914"/>
          </a:xfrm>
          <a:prstGeom prst="rect">
            <a:avLst/>
          </a:prstGeom>
        </p:spPr>
      </p:pic>
      <p:pic>
        <p:nvPicPr>
          <p:cNvPr id="4" name="Imagen 3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307DAAA0-F358-9977-D938-4F21EF2F85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881" t="30581" r="11686"/>
          <a:stretch>
            <a:fillRect/>
          </a:stretch>
        </p:blipFill>
        <p:spPr>
          <a:xfrm>
            <a:off x="3881857" y="2227812"/>
            <a:ext cx="4170302" cy="269332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61297A1-DC34-7FA5-168B-2E5229D52034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08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61DA40-B75B-C615-70EF-E336621D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dondear rectángulo de esquina diagonal 11">
            <a:extLst>
              <a:ext uri="{FF2B5EF4-FFF2-40B4-BE49-F238E27FC236}">
                <a16:creationId xmlns:a16="http://schemas.microsoft.com/office/drawing/2014/main" id="{8AE6D875-FC34-97CE-6F89-769413A38331}"/>
              </a:ext>
            </a:extLst>
          </p:cNvPr>
          <p:cNvSpPr/>
          <p:nvPr/>
        </p:nvSpPr>
        <p:spPr>
          <a:xfrm>
            <a:off x="0" y="0"/>
            <a:ext cx="6466060" cy="837010"/>
          </a:xfrm>
          <a:prstGeom prst="round2DiagRect">
            <a:avLst/>
          </a:prstGeom>
          <a:solidFill>
            <a:srgbClr val="0C564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rgbClr val="FF0000"/>
                </a:solidFill>
              </a:rPr>
              <a:t>MALARIA</a:t>
            </a:r>
            <a:endParaRPr lang="es-CO" sz="4000" b="1" dirty="0">
              <a:solidFill>
                <a:srgbClr val="FF0000"/>
              </a:solidFill>
            </a:endParaRPr>
          </a:p>
        </p:txBody>
      </p:sp>
      <p:pic>
        <p:nvPicPr>
          <p:cNvPr id="2" name="Imagen 1" descr="Un dibuj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292BCBD2-0DF5-677C-25A8-8DA09BDC47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66" t="32481" r="20277" b="-451"/>
          <a:stretch>
            <a:fillRect/>
          </a:stretch>
        </p:blipFill>
        <p:spPr>
          <a:xfrm>
            <a:off x="157321" y="2356658"/>
            <a:ext cx="3619806" cy="2730731"/>
          </a:xfrm>
          <a:prstGeom prst="rect">
            <a:avLst/>
          </a:prstGeom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1E893FDB-4E99-AA51-B63C-120A4EAEFA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361" t="41964" r="19982" b="1130"/>
          <a:stretch>
            <a:fillRect/>
          </a:stretch>
        </p:blipFill>
        <p:spPr>
          <a:xfrm>
            <a:off x="3838379" y="2881938"/>
            <a:ext cx="3886817" cy="2454832"/>
          </a:xfrm>
          <a:prstGeom prst="rect">
            <a:avLst/>
          </a:prstGeom>
        </p:spPr>
      </p:pic>
      <p:pic>
        <p:nvPicPr>
          <p:cNvPr id="4" name="Imagen 3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9DFFD258-93BC-33F4-F802-C1F3D80317F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42" t="36169"/>
          <a:stretch>
            <a:fillRect/>
          </a:stretch>
        </p:blipFill>
        <p:spPr>
          <a:xfrm>
            <a:off x="7456349" y="2797413"/>
            <a:ext cx="4578330" cy="237240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8ABF2F4-4F63-F47F-4FAF-A0CE6A178530}"/>
              </a:ext>
            </a:extLst>
          </p:cNvPr>
          <p:cNvSpPr txBox="1"/>
          <p:nvPr/>
        </p:nvSpPr>
        <p:spPr>
          <a:xfrm>
            <a:off x="1008774" y="837010"/>
            <a:ext cx="508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FISIOPATOLOGIA DE LA MALARIA</a:t>
            </a:r>
            <a:endParaRPr lang="es-CO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2093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2910</TotalTime>
  <Words>1131</Words>
  <Application>Microsoft Office PowerPoint</Application>
  <PresentationFormat>Panorámica</PresentationFormat>
  <Paragraphs>132</Paragraphs>
  <Slides>38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5" baseType="lpstr">
      <vt:lpstr>Poppins</vt:lpstr>
      <vt:lpstr>Calibri Light</vt:lpstr>
      <vt:lpstr>Calibri</vt:lpstr>
      <vt:lpstr>Arial</vt:lpstr>
      <vt:lpstr>Wingdings</vt:lpstr>
      <vt:lpstr>Prompt</vt:lpstr>
      <vt:lpstr>Tema de Office</vt:lpstr>
      <vt:lpstr> Enfermedades Transmitidas por Vectores  MALARIA  JULIO 10 e 2025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JAIME VELASQUEZ GARCIA</dc:creator>
  <cp:lastModifiedBy>Ut Alianza Bienestar Antioquia</cp:lastModifiedBy>
  <cp:revision>229</cp:revision>
  <dcterms:created xsi:type="dcterms:W3CDTF">2024-01-16T13:49:58Z</dcterms:created>
  <dcterms:modified xsi:type="dcterms:W3CDTF">2025-08-21T05:32:32Z</dcterms:modified>
</cp:coreProperties>
</file>