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2"/>
  </p:notesMasterIdLst>
  <p:sldIdLst>
    <p:sldId id="322" r:id="rId2"/>
    <p:sldId id="292" r:id="rId3"/>
    <p:sldId id="2141412031" r:id="rId4"/>
    <p:sldId id="2141412050" r:id="rId5"/>
    <p:sldId id="2141412033" r:id="rId6"/>
    <p:sldId id="2141412074" r:id="rId7"/>
    <p:sldId id="2141412075" r:id="rId8"/>
    <p:sldId id="2141412076" r:id="rId9"/>
    <p:sldId id="333" r:id="rId10"/>
    <p:sldId id="2141412043" r:id="rId11"/>
    <p:sldId id="335" r:id="rId12"/>
    <p:sldId id="2141412044" r:id="rId13"/>
    <p:sldId id="2141412045" r:id="rId14"/>
    <p:sldId id="2141412046" r:id="rId15"/>
    <p:sldId id="338" r:id="rId16"/>
    <p:sldId id="339" r:id="rId17"/>
    <p:sldId id="2141412051" r:id="rId18"/>
    <p:sldId id="2141412053" r:id="rId19"/>
    <p:sldId id="2141412054" r:id="rId20"/>
    <p:sldId id="2141412002" r:id="rId2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C90"/>
    <a:srgbClr val="C3BC9D"/>
    <a:srgbClr val="E1DAB8"/>
    <a:srgbClr val="3A5C5B"/>
    <a:srgbClr val="177363"/>
    <a:srgbClr val="175E5A"/>
    <a:srgbClr val="315E54"/>
    <a:srgbClr val="158E7B"/>
    <a:srgbClr val="30939C"/>
    <a:srgbClr val="00F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5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D0CDD8-DB33-421C-A626-D8366B260D99}" type="doc">
      <dgm:prSet loTypeId="urn:microsoft.com/office/officeart/2005/8/layout/funnel1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A218A7A4-A72B-4C8F-956D-85A8253BBDEE}">
      <dgm:prSet phldrT="[Texto]" custT="1"/>
      <dgm:spPr/>
      <dgm:t>
        <a:bodyPr/>
        <a:lstStyle/>
        <a:p>
          <a:r>
            <a:rPr lang="es-E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Análisis e interpretación de datos</a:t>
          </a:r>
          <a:endParaRPr lang="es-CO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3ECE1F-C72E-4BCB-A31A-EEE0B2F8C402}" type="parTrans" cxnId="{7221B88A-6529-49AA-AD80-9D5D5F682521}">
      <dgm:prSet/>
      <dgm:spPr/>
      <dgm:t>
        <a:bodyPr/>
        <a:lstStyle/>
        <a:p>
          <a:endParaRPr lang="es-CO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73340D-0CF5-4AD2-A9E6-8A63BA596991}" type="sibTrans" cxnId="{7221B88A-6529-49AA-AD80-9D5D5F682521}">
      <dgm:prSet/>
      <dgm:spPr/>
      <dgm:t>
        <a:bodyPr/>
        <a:lstStyle/>
        <a:p>
          <a:endParaRPr lang="es-CO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9C5279-4B2B-402F-A551-085A811E65A7}">
      <dgm:prSet phldrT="[Texto]" custT="1"/>
      <dgm:spPr/>
      <dgm:t>
        <a:bodyPr/>
        <a:lstStyle/>
        <a:p>
          <a:r>
            <a:rPr lang="es-E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Recolección continua y sistemática de datos</a:t>
          </a:r>
          <a:endParaRPr lang="es-CO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20A409-B14D-49B5-A314-643F27F6E8CE}" type="parTrans" cxnId="{7E307FC8-8F24-4B6A-8D81-1E905C1C6D2A}">
      <dgm:prSet/>
      <dgm:spPr/>
      <dgm:t>
        <a:bodyPr/>
        <a:lstStyle/>
        <a:p>
          <a:endParaRPr lang="es-CO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37903B-D8A5-4433-8F1F-96EE42A40C4C}" type="sibTrans" cxnId="{7E307FC8-8F24-4B6A-8D81-1E905C1C6D2A}">
      <dgm:prSet/>
      <dgm:spPr/>
      <dgm:t>
        <a:bodyPr/>
        <a:lstStyle/>
        <a:p>
          <a:endParaRPr lang="es-CO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01C6C-2AC4-4D15-B858-779D5C5C4597}">
      <dgm:prSet phldrT="[Texto]" custT="1"/>
      <dgm:spPr/>
      <dgm:t>
        <a:bodyPr/>
        <a:lstStyle/>
        <a:p>
          <a:r>
            <a:rPr lang="es-C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Divulgación de información de malaria a tomadores de decisiones</a:t>
          </a:r>
        </a:p>
      </dgm:t>
    </dgm:pt>
    <dgm:pt modelId="{AB27296C-27A7-41FA-83D9-BBDC2449A29B}" type="parTrans" cxnId="{5AFB8926-54B8-4490-A302-8EC5937C7789}">
      <dgm:prSet/>
      <dgm:spPr/>
      <dgm:t>
        <a:bodyPr/>
        <a:lstStyle/>
        <a:p>
          <a:endParaRPr lang="es-CO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BC78DF-034A-498D-B3D5-F42FCC37CB7D}" type="sibTrans" cxnId="{5AFB8926-54B8-4490-A302-8EC5937C7789}">
      <dgm:prSet/>
      <dgm:spPr/>
      <dgm:t>
        <a:bodyPr/>
        <a:lstStyle/>
        <a:p>
          <a:endParaRPr lang="es-CO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793871-4D72-43F4-B552-2863AE9C9866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C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s-CO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Desarrollar estrategias para la intervención y control de malaria en los territorios </a:t>
          </a:r>
        </a:p>
        <a:p>
          <a:pPr algn="just">
            <a:buFont typeface="Arial" panose="020B0604020202020204" pitchFamily="34" charset="0"/>
            <a:buChar char="•"/>
          </a:pPr>
          <a:r>
            <a:rPr lang="es-CO" sz="18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 Realizar acciones focalizadas en los territorios de acuerdo con la transmisión de malaria</a:t>
          </a:r>
          <a:endParaRPr lang="es-CO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179260-23C7-46C1-9A80-CE4E71479619}" type="sibTrans" cxnId="{9F0848CA-E7A1-48F3-A2CA-576599A91F87}">
      <dgm:prSet/>
      <dgm:spPr/>
      <dgm:t>
        <a:bodyPr/>
        <a:lstStyle/>
        <a:p>
          <a:endParaRPr lang="es-CO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4EA1A0-5723-4E24-9FC3-63FDC7498629}" type="parTrans" cxnId="{9F0848CA-E7A1-48F3-A2CA-576599A91F87}">
      <dgm:prSet/>
      <dgm:spPr/>
      <dgm:t>
        <a:bodyPr/>
        <a:lstStyle/>
        <a:p>
          <a:endParaRPr lang="es-CO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84294B-EDBC-46AE-ABAB-63621EFC1E66}" type="pres">
      <dgm:prSet presAssocID="{FAD0CDD8-DB33-421C-A626-D8366B260D99}" presName="Name0" presStyleCnt="0">
        <dgm:presLayoutVars>
          <dgm:chMax val="4"/>
          <dgm:resizeHandles val="exact"/>
        </dgm:presLayoutVars>
      </dgm:prSet>
      <dgm:spPr/>
    </dgm:pt>
    <dgm:pt modelId="{80BA1245-17FD-4722-B843-5783D8E2EA68}" type="pres">
      <dgm:prSet presAssocID="{FAD0CDD8-DB33-421C-A626-D8366B260D99}" presName="ellipse" presStyleLbl="trBgShp" presStyleIdx="0" presStyleCnt="1"/>
      <dgm:spPr/>
    </dgm:pt>
    <dgm:pt modelId="{89D49F4F-37C0-449D-A757-357FB471059F}" type="pres">
      <dgm:prSet presAssocID="{FAD0CDD8-DB33-421C-A626-D8366B260D99}" presName="arrow1" presStyleLbl="fgShp" presStyleIdx="0" presStyleCnt="1" custLinFactNeighborX="9811" custLinFactNeighborY="-10373"/>
      <dgm:spPr/>
    </dgm:pt>
    <dgm:pt modelId="{008945E1-F8B0-42A8-977D-0F34B50048D9}" type="pres">
      <dgm:prSet presAssocID="{FAD0CDD8-DB33-421C-A626-D8366B260D99}" presName="rectangle" presStyleLbl="revTx" presStyleIdx="0" presStyleCnt="1" custScaleX="173183" custLinFactNeighborX="-749" custLinFactNeighborY="9409">
        <dgm:presLayoutVars>
          <dgm:bulletEnabled val="1"/>
        </dgm:presLayoutVars>
      </dgm:prSet>
      <dgm:spPr/>
    </dgm:pt>
    <dgm:pt modelId="{2600FC68-DF8A-43DC-AD6D-0D44FAEC06CF}" type="pres">
      <dgm:prSet presAssocID="{A09C5279-4B2B-402F-A551-085A811E65A7}" presName="item1" presStyleLbl="node1" presStyleIdx="0" presStyleCnt="3">
        <dgm:presLayoutVars>
          <dgm:bulletEnabled val="1"/>
        </dgm:presLayoutVars>
      </dgm:prSet>
      <dgm:spPr/>
    </dgm:pt>
    <dgm:pt modelId="{4B5FDDD2-9F5D-48CB-A9A9-2F025A0125F0}" type="pres">
      <dgm:prSet presAssocID="{11A01C6C-2AC4-4D15-B858-779D5C5C4597}" presName="item2" presStyleLbl="node1" presStyleIdx="1" presStyleCnt="3" custLinFactNeighborX="20309" custLinFactNeighborY="-26358">
        <dgm:presLayoutVars>
          <dgm:bulletEnabled val="1"/>
        </dgm:presLayoutVars>
      </dgm:prSet>
      <dgm:spPr/>
    </dgm:pt>
    <dgm:pt modelId="{BC961595-B844-4EDB-B8C2-ED8757BA4915}" type="pres">
      <dgm:prSet presAssocID="{2A793871-4D72-43F4-B552-2863AE9C9866}" presName="item3" presStyleLbl="node1" presStyleIdx="2" presStyleCnt="3" custLinFactNeighborX="25247" custLinFactNeighborY="9032">
        <dgm:presLayoutVars>
          <dgm:bulletEnabled val="1"/>
        </dgm:presLayoutVars>
      </dgm:prSet>
      <dgm:spPr/>
    </dgm:pt>
    <dgm:pt modelId="{4C60A45E-0D29-429A-B99F-2675EBCFCE46}" type="pres">
      <dgm:prSet presAssocID="{FAD0CDD8-DB33-421C-A626-D8366B260D99}" presName="funnel" presStyleLbl="trAlignAcc1" presStyleIdx="0" presStyleCnt="1" custScaleX="112135" custLinFactNeighborX="2193" custLinFactNeighborY="-1947"/>
      <dgm:spPr/>
    </dgm:pt>
  </dgm:ptLst>
  <dgm:cxnLst>
    <dgm:cxn modelId="{8F554917-309E-4E52-BFEB-CAFD50AE10B1}" type="presOf" srcId="{A09C5279-4B2B-402F-A551-085A811E65A7}" destId="{4B5FDDD2-9F5D-48CB-A9A9-2F025A0125F0}" srcOrd="0" destOrd="0" presId="urn:microsoft.com/office/officeart/2005/8/layout/funnel1"/>
    <dgm:cxn modelId="{5AFB8926-54B8-4490-A302-8EC5937C7789}" srcId="{FAD0CDD8-DB33-421C-A626-D8366B260D99}" destId="{11A01C6C-2AC4-4D15-B858-779D5C5C4597}" srcOrd="2" destOrd="0" parTransId="{AB27296C-27A7-41FA-83D9-BBDC2449A29B}" sibTransId="{63BC78DF-034A-498D-B3D5-F42FCC37CB7D}"/>
    <dgm:cxn modelId="{3D8B6B2A-9DC0-4209-9F39-48A07B16DBCE}" type="presOf" srcId="{2A793871-4D72-43F4-B552-2863AE9C9866}" destId="{008945E1-F8B0-42A8-977D-0F34B50048D9}" srcOrd="0" destOrd="0" presId="urn:microsoft.com/office/officeart/2005/8/layout/funnel1"/>
    <dgm:cxn modelId="{7221B88A-6529-49AA-AD80-9D5D5F682521}" srcId="{FAD0CDD8-DB33-421C-A626-D8366B260D99}" destId="{A218A7A4-A72B-4C8F-956D-85A8253BBDEE}" srcOrd="0" destOrd="0" parTransId="{9C3ECE1F-C72E-4BCB-A31A-EEE0B2F8C402}" sibTransId="{0973340D-0CF5-4AD2-A9E6-8A63BA596991}"/>
    <dgm:cxn modelId="{E8C024AC-93B2-4F1F-96E5-9FE01042D86D}" type="presOf" srcId="{A218A7A4-A72B-4C8F-956D-85A8253BBDEE}" destId="{BC961595-B844-4EDB-B8C2-ED8757BA4915}" srcOrd="0" destOrd="0" presId="urn:microsoft.com/office/officeart/2005/8/layout/funnel1"/>
    <dgm:cxn modelId="{7E307FC8-8F24-4B6A-8D81-1E905C1C6D2A}" srcId="{FAD0CDD8-DB33-421C-A626-D8366B260D99}" destId="{A09C5279-4B2B-402F-A551-085A811E65A7}" srcOrd="1" destOrd="0" parTransId="{E620A409-B14D-49B5-A314-643F27F6E8CE}" sibTransId="{A737903B-D8A5-4433-8F1F-96EE42A40C4C}"/>
    <dgm:cxn modelId="{9F0848CA-E7A1-48F3-A2CA-576599A91F87}" srcId="{FAD0CDD8-DB33-421C-A626-D8366B260D99}" destId="{2A793871-4D72-43F4-B552-2863AE9C9866}" srcOrd="3" destOrd="0" parTransId="{724EA1A0-5723-4E24-9FC3-63FDC7498629}" sibTransId="{5B179260-23C7-46C1-9A80-CE4E71479619}"/>
    <dgm:cxn modelId="{C0B1F4D3-5C6F-4A74-AEB5-7C6A0F4E4D52}" type="presOf" srcId="{11A01C6C-2AC4-4D15-B858-779D5C5C4597}" destId="{2600FC68-DF8A-43DC-AD6D-0D44FAEC06CF}" srcOrd="0" destOrd="0" presId="urn:microsoft.com/office/officeart/2005/8/layout/funnel1"/>
    <dgm:cxn modelId="{3ABA7CEA-4114-40AD-A08F-E56BA2F35665}" type="presOf" srcId="{FAD0CDD8-DB33-421C-A626-D8366B260D99}" destId="{1B84294B-EDBC-46AE-ABAB-63621EFC1E66}" srcOrd="0" destOrd="0" presId="urn:microsoft.com/office/officeart/2005/8/layout/funnel1"/>
    <dgm:cxn modelId="{FA9141E3-D50F-454C-AD9D-BAD5001F59E3}" type="presParOf" srcId="{1B84294B-EDBC-46AE-ABAB-63621EFC1E66}" destId="{80BA1245-17FD-4722-B843-5783D8E2EA68}" srcOrd="0" destOrd="0" presId="urn:microsoft.com/office/officeart/2005/8/layout/funnel1"/>
    <dgm:cxn modelId="{ECAC3DA9-E1C1-4FCF-AB00-E3582FB7D164}" type="presParOf" srcId="{1B84294B-EDBC-46AE-ABAB-63621EFC1E66}" destId="{89D49F4F-37C0-449D-A757-357FB471059F}" srcOrd="1" destOrd="0" presId="urn:microsoft.com/office/officeart/2005/8/layout/funnel1"/>
    <dgm:cxn modelId="{8BA1CE48-828D-4E70-98B7-6DC8D9C9DE10}" type="presParOf" srcId="{1B84294B-EDBC-46AE-ABAB-63621EFC1E66}" destId="{008945E1-F8B0-42A8-977D-0F34B50048D9}" srcOrd="2" destOrd="0" presId="urn:microsoft.com/office/officeart/2005/8/layout/funnel1"/>
    <dgm:cxn modelId="{48E57C80-0132-4709-90FB-67A18C229E4B}" type="presParOf" srcId="{1B84294B-EDBC-46AE-ABAB-63621EFC1E66}" destId="{2600FC68-DF8A-43DC-AD6D-0D44FAEC06CF}" srcOrd="3" destOrd="0" presId="urn:microsoft.com/office/officeart/2005/8/layout/funnel1"/>
    <dgm:cxn modelId="{449B26FD-4BAC-4462-BBCD-44163DB3FAFE}" type="presParOf" srcId="{1B84294B-EDBC-46AE-ABAB-63621EFC1E66}" destId="{4B5FDDD2-9F5D-48CB-A9A9-2F025A0125F0}" srcOrd="4" destOrd="0" presId="urn:microsoft.com/office/officeart/2005/8/layout/funnel1"/>
    <dgm:cxn modelId="{3ECD5C16-0738-4120-9ADE-8B9702BF41CF}" type="presParOf" srcId="{1B84294B-EDBC-46AE-ABAB-63621EFC1E66}" destId="{BC961595-B844-4EDB-B8C2-ED8757BA4915}" srcOrd="5" destOrd="0" presId="urn:microsoft.com/office/officeart/2005/8/layout/funnel1"/>
    <dgm:cxn modelId="{AA7EB8B0-458D-4D29-8B8F-A527CB2687F0}" type="presParOf" srcId="{1B84294B-EDBC-46AE-ABAB-63621EFC1E66}" destId="{4C60A45E-0D29-429A-B99F-2675EBCFCE46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1A6B45-6168-44DA-B066-850EAAA8591B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87590CB8-781F-44B4-863B-6E11A1BB11D7}">
      <dgm:prSet phldrT="[Texto]" custT="1"/>
      <dgm:spPr/>
      <dgm:t>
        <a:bodyPr/>
        <a:lstStyle/>
        <a:p>
          <a:r>
            <a:rPr lang="es-MX" sz="16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Sistema </a:t>
          </a:r>
        </a:p>
        <a:p>
          <a:r>
            <a:rPr lang="es-MX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Conjunto de elementos interrelacionados</a:t>
          </a:r>
          <a:endParaRPr lang="es-CO" sz="16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C9361BB-8910-48E0-9BDC-18DF5F30C639}" type="parTrans" cxnId="{328FF835-E64E-467A-9630-41E685290DCC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4837BBD6-483A-453A-B7F6-F2500E235E8F}" type="sibTrans" cxnId="{328FF835-E64E-467A-9630-41E685290DCC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E7D06B6-1A17-4634-B07E-8FA95BC7F7DF}">
      <dgm:prSet phldrT="[Texto]" custT="1"/>
      <dgm:spPr/>
      <dgm:t>
        <a:bodyPr/>
        <a:lstStyle/>
        <a:p>
          <a:pPr algn="ctr"/>
          <a:r>
            <a:rPr lang="es-MX" sz="16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Vigilancia</a:t>
          </a:r>
        </a:p>
        <a:p>
          <a:pPr algn="ctr"/>
          <a:r>
            <a:rPr lang="es-MX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*Observar</a:t>
          </a:r>
        </a:p>
        <a:p>
          <a:pPr algn="ctr"/>
          <a:r>
            <a:rPr lang="es-MX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*Recolectar-Recoger</a:t>
          </a:r>
        </a:p>
        <a:p>
          <a:pPr algn="ctr"/>
          <a:r>
            <a:rPr lang="es-MX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*Analizar</a:t>
          </a:r>
        </a:p>
        <a:p>
          <a:pPr algn="ctr"/>
          <a:r>
            <a:rPr lang="es-MX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*Interpretar</a:t>
          </a:r>
        </a:p>
        <a:p>
          <a:pPr algn="ctr"/>
          <a:r>
            <a:rPr lang="es-MX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*Evaluar</a:t>
          </a:r>
        </a:p>
      </dgm:t>
    </dgm:pt>
    <dgm:pt modelId="{E851174E-499E-447A-B931-F389DA15001A}" type="parTrans" cxnId="{BB89E6CD-99D7-4BD0-B845-5D52BE5625A2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C6660A9-2B33-497A-A360-6CF48002C5EA}" type="sibTrans" cxnId="{BB89E6CD-99D7-4BD0-B845-5D52BE5625A2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411F6DBE-B7F1-406C-8DA6-19A3A883BA0D}">
      <dgm:prSet phldrT="[Texto]" custT="1"/>
      <dgm:spPr/>
      <dgm:t>
        <a:bodyPr/>
        <a:lstStyle/>
        <a:p>
          <a:r>
            <a:rPr lang="es-MX" sz="16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Epidemiologia</a:t>
          </a:r>
        </a:p>
        <a:p>
          <a:r>
            <a:rPr lang="es-MX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Estudio de la distribución de las enfermedades</a:t>
          </a:r>
          <a:endParaRPr lang="es-CO" sz="16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5E456BD-2F1E-48E7-9733-477639333056}" type="parTrans" cxnId="{32518782-2792-4A38-B444-6853EDB91436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71C99A0A-D4A4-4128-9E66-D16AD3BCA4F8}" type="sibTrans" cxnId="{32518782-2792-4A38-B444-6853EDB91436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867984E-8C10-4730-A50B-EA45518044F7}" type="pres">
      <dgm:prSet presAssocID="{9C1A6B45-6168-44DA-B066-850EAAA8591B}" presName="CompostProcess" presStyleCnt="0">
        <dgm:presLayoutVars>
          <dgm:dir/>
          <dgm:resizeHandles val="exact"/>
        </dgm:presLayoutVars>
      </dgm:prSet>
      <dgm:spPr/>
    </dgm:pt>
    <dgm:pt modelId="{3299B2FB-9E9F-4744-BE89-DF5B469661F5}" type="pres">
      <dgm:prSet presAssocID="{9C1A6B45-6168-44DA-B066-850EAAA8591B}" presName="arrow" presStyleLbl="bgShp" presStyleIdx="0" presStyleCnt="1"/>
      <dgm:spPr/>
    </dgm:pt>
    <dgm:pt modelId="{73E9A6D5-DD76-40BF-BD4D-8AD9D7326145}" type="pres">
      <dgm:prSet presAssocID="{9C1A6B45-6168-44DA-B066-850EAAA8591B}" presName="linearProcess" presStyleCnt="0"/>
      <dgm:spPr/>
    </dgm:pt>
    <dgm:pt modelId="{7A88630D-F8E4-4BC9-915E-F0D6E05A60C6}" type="pres">
      <dgm:prSet presAssocID="{87590CB8-781F-44B4-863B-6E11A1BB11D7}" presName="textNode" presStyleLbl="node1" presStyleIdx="0" presStyleCnt="3">
        <dgm:presLayoutVars>
          <dgm:bulletEnabled val="1"/>
        </dgm:presLayoutVars>
      </dgm:prSet>
      <dgm:spPr/>
    </dgm:pt>
    <dgm:pt modelId="{5F7FB6DB-B08F-4FA2-9439-3B09AE56B871}" type="pres">
      <dgm:prSet presAssocID="{4837BBD6-483A-453A-B7F6-F2500E235E8F}" presName="sibTrans" presStyleCnt="0"/>
      <dgm:spPr/>
    </dgm:pt>
    <dgm:pt modelId="{BD91BA16-D967-4203-8414-6B9AA12A876E}" type="pres">
      <dgm:prSet presAssocID="{BE7D06B6-1A17-4634-B07E-8FA95BC7F7DF}" presName="textNode" presStyleLbl="node1" presStyleIdx="1" presStyleCnt="3">
        <dgm:presLayoutVars>
          <dgm:bulletEnabled val="1"/>
        </dgm:presLayoutVars>
      </dgm:prSet>
      <dgm:spPr/>
    </dgm:pt>
    <dgm:pt modelId="{D1E2F071-7C21-4C74-B9C6-9918F594FC9E}" type="pres">
      <dgm:prSet presAssocID="{2C6660A9-2B33-497A-A360-6CF48002C5EA}" presName="sibTrans" presStyleCnt="0"/>
      <dgm:spPr/>
    </dgm:pt>
    <dgm:pt modelId="{10E2B8CC-5835-4AA9-ACC2-F9999335BB26}" type="pres">
      <dgm:prSet presAssocID="{411F6DBE-B7F1-406C-8DA6-19A3A883BA0D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1C0EF1C-8A21-47FE-83CF-8B0295028CD8}" type="presOf" srcId="{BE7D06B6-1A17-4634-B07E-8FA95BC7F7DF}" destId="{BD91BA16-D967-4203-8414-6B9AA12A876E}" srcOrd="0" destOrd="0" presId="urn:microsoft.com/office/officeart/2005/8/layout/hProcess9"/>
    <dgm:cxn modelId="{328FF835-E64E-467A-9630-41E685290DCC}" srcId="{9C1A6B45-6168-44DA-B066-850EAAA8591B}" destId="{87590CB8-781F-44B4-863B-6E11A1BB11D7}" srcOrd="0" destOrd="0" parTransId="{6C9361BB-8910-48E0-9BDC-18DF5F30C639}" sibTransId="{4837BBD6-483A-453A-B7F6-F2500E235E8F}"/>
    <dgm:cxn modelId="{32518782-2792-4A38-B444-6853EDB91436}" srcId="{9C1A6B45-6168-44DA-B066-850EAAA8591B}" destId="{411F6DBE-B7F1-406C-8DA6-19A3A883BA0D}" srcOrd="2" destOrd="0" parTransId="{E5E456BD-2F1E-48E7-9733-477639333056}" sibTransId="{71C99A0A-D4A4-4128-9E66-D16AD3BCA4F8}"/>
    <dgm:cxn modelId="{5D077DC1-FB88-4994-9E07-6AFDD0ED734E}" type="presOf" srcId="{9C1A6B45-6168-44DA-B066-850EAAA8591B}" destId="{5867984E-8C10-4730-A50B-EA45518044F7}" srcOrd="0" destOrd="0" presId="urn:microsoft.com/office/officeart/2005/8/layout/hProcess9"/>
    <dgm:cxn modelId="{92DDD6C4-FD1F-43A5-8EAE-C6A58B357994}" type="presOf" srcId="{87590CB8-781F-44B4-863B-6E11A1BB11D7}" destId="{7A88630D-F8E4-4BC9-915E-F0D6E05A60C6}" srcOrd="0" destOrd="0" presId="urn:microsoft.com/office/officeart/2005/8/layout/hProcess9"/>
    <dgm:cxn modelId="{BB89E6CD-99D7-4BD0-B845-5D52BE5625A2}" srcId="{9C1A6B45-6168-44DA-B066-850EAAA8591B}" destId="{BE7D06B6-1A17-4634-B07E-8FA95BC7F7DF}" srcOrd="1" destOrd="0" parTransId="{E851174E-499E-447A-B931-F389DA15001A}" sibTransId="{2C6660A9-2B33-497A-A360-6CF48002C5EA}"/>
    <dgm:cxn modelId="{28BB4BF5-7100-4B4B-BEC3-02861E6F9901}" type="presOf" srcId="{411F6DBE-B7F1-406C-8DA6-19A3A883BA0D}" destId="{10E2B8CC-5835-4AA9-ACC2-F9999335BB26}" srcOrd="0" destOrd="0" presId="urn:microsoft.com/office/officeart/2005/8/layout/hProcess9"/>
    <dgm:cxn modelId="{92CC3248-554F-4822-994B-64AAC78DB8DD}" type="presParOf" srcId="{5867984E-8C10-4730-A50B-EA45518044F7}" destId="{3299B2FB-9E9F-4744-BE89-DF5B469661F5}" srcOrd="0" destOrd="0" presId="urn:microsoft.com/office/officeart/2005/8/layout/hProcess9"/>
    <dgm:cxn modelId="{9C751899-34A4-4F7C-98CD-F5BDCE6332B9}" type="presParOf" srcId="{5867984E-8C10-4730-A50B-EA45518044F7}" destId="{73E9A6D5-DD76-40BF-BD4D-8AD9D7326145}" srcOrd="1" destOrd="0" presId="urn:microsoft.com/office/officeart/2005/8/layout/hProcess9"/>
    <dgm:cxn modelId="{314FE342-5E2E-49E3-8FA2-11DE9836625B}" type="presParOf" srcId="{73E9A6D5-DD76-40BF-BD4D-8AD9D7326145}" destId="{7A88630D-F8E4-4BC9-915E-F0D6E05A60C6}" srcOrd="0" destOrd="0" presId="urn:microsoft.com/office/officeart/2005/8/layout/hProcess9"/>
    <dgm:cxn modelId="{8E77050F-C64B-4F57-93DB-FE9C67D30670}" type="presParOf" srcId="{73E9A6D5-DD76-40BF-BD4D-8AD9D7326145}" destId="{5F7FB6DB-B08F-4FA2-9439-3B09AE56B871}" srcOrd="1" destOrd="0" presId="urn:microsoft.com/office/officeart/2005/8/layout/hProcess9"/>
    <dgm:cxn modelId="{78F60E12-938A-40AE-B770-5598011CA86A}" type="presParOf" srcId="{73E9A6D5-DD76-40BF-BD4D-8AD9D7326145}" destId="{BD91BA16-D967-4203-8414-6B9AA12A876E}" srcOrd="2" destOrd="0" presId="urn:microsoft.com/office/officeart/2005/8/layout/hProcess9"/>
    <dgm:cxn modelId="{337B6E28-DE7F-4A70-BBBA-CCF17C87077C}" type="presParOf" srcId="{73E9A6D5-DD76-40BF-BD4D-8AD9D7326145}" destId="{D1E2F071-7C21-4C74-B9C6-9918F594FC9E}" srcOrd="3" destOrd="0" presId="urn:microsoft.com/office/officeart/2005/8/layout/hProcess9"/>
    <dgm:cxn modelId="{2C86D4FE-FEA4-4784-A84E-443388A83D25}" type="presParOf" srcId="{73E9A6D5-DD76-40BF-BD4D-8AD9D7326145}" destId="{10E2B8CC-5835-4AA9-ACC2-F9999335BB2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977B8A-72EC-4092-AA3E-4753335E4181}" type="doc">
      <dgm:prSet loTypeId="urn:microsoft.com/office/officeart/2005/8/layout/pList2" loCatId="pictur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38F6A93C-24C2-489F-BE24-4408C66A116C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Protocolo de vigilancia de malaria (465)</a:t>
          </a:r>
        </a:p>
      </dgm:t>
    </dgm:pt>
    <dgm:pt modelId="{8E48533F-F317-4189-B5F3-4E3F6FC574D8}" type="parTrans" cxnId="{75848223-F3B7-4F51-B188-1AC417FC6C71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1F7248A-4332-4C25-B5C9-80451179F7A0}" type="sibTrans" cxnId="{75848223-F3B7-4F51-B188-1AC417FC6C71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AE667E3-E5D7-4515-9F43-84A8E3485FBE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Ficha de notificación (465) actualizada</a:t>
          </a:r>
        </a:p>
      </dgm:t>
    </dgm:pt>
    <dgm:pt modelId="{0A3D421A-1ED0-4DE3-A7C2-FFC7220D82B6}" type="parTrans" cxnId="{26DF436C-2752-422B-AB75-D23A58493811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21BD88F-8B37-45DC-8828-A60A4BF45555}" type="sibTrans" cxnId="{26DF436C-2752-422B-AB75-D23A58493811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3DE257E-4751-4D1E-90FC-5E9FCFFBA28E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Lineamientos nacionales para la vigilancia 2024</a:t>
          </a:r>
        </a:p>
      </dgm:t>
    </dgm:pt>
    <dgm:pt modelId="{20017BD5-D2C9-4F1C-9C2D-6EF1D8BA5E7D}" type="sibTrans" cxnId="{792FB3A3-9126-4A4D-B3AF-97555FCB3C2D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64239CE-72AB-4362-B7AA-587AA2E4EBDA}" type="parTrans" cxnId="{792FB3A3-9126-4A4D-B3AF-97555FCB3C2D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29B6528-FE1C-46AD-9FA7-04A8AB423E4F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Lineamientos de vigilancia en salud pública para la eliminación de la malaria</a:t>
          </a:r>
        </a:p>
      </dgm:t>
    </dgm:pt>
    <dgm:pt modelId="{3B1B8AC1-BAC9-4D9E-A8A3-22D102C07D17}" type="sibTrans" cxnId="{811DEA48-58D3-48C8-8E2F-618046650B00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C982775-2ED3-46C8-AFB4-C6F3C0A8B4E4}" type="parTrans" cxnId="{811DEA48-58D3-48C8-8E2F-618046650B00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0DD9D58-6A33-4B7F-8568-1146C091B4A1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Manual de Unidad de Análisis</a:t>
          </a:r>
        </a:p>
      </dgm:t>
    </dgm:pt>
    <dgm:pt modelId="{565CF07C-679D-475B-8D08-09E166ECD2C9}" type="sibTrans" cxnId="{B16F1D94-DF1D-4FC1-94DB-570B64AE6564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738B963-8889-44A0-BE4A-B7AB31FDA3E3}" type="parTrans" cxnId="{B16F1D94-DF1D-4FC1-94DB-570B64AE6564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BA87662-CCA0-494D-A1B4-2995D83FF0F9}" type="pres">
      <dgm:prSet presAssocID="{8B977B8A-72EC-4092-AA3E-4753335E4181}" presName="Name0" presStyleCnt="0">
        <dgm:presLayoutVars>
          <dgm:dir/>
          <dgm:resizeHandles val="exact"/>
        </dgm:presLayoutVars>
      </dgm:prSet>
      <dgm:spPr/>
    </dgm:pt>
    <dgm:pt modelId="{E7CD745C-83D9-4481-B9A1-BF1C1393B059}" type="pres">
      <dgm:prSet presAssocID="{8B977B8A-72EC-4092-AA3E-4753335E4181}" presName="bkgdShp" presStyleLbl="alignAccFollowNode1" presStyleIdx="0" presStyleCnt="1"/>
      <dgm:spPr/>
    </dgm:pt>
    <dgm:pt modelId="{670DF4BF-B3DF-4124-9E38-E56D1E3A9CA1}" type="pres">
      <dgm:prSet presAssocID="{8B977B8A-72EC-4092-AA3E-4753335E4181}" presName="linComp" presStyleCnt="0"/>
      <dgm:spPr/>
    </dgm:pt>
    <dgm:pt modelId="{61B9DB79-33C1-4FC0-8263-2CC821D841B4}" type="pres">
      <dgm:prSet presAssocID="{38F6A93C-24C2-489F-BE24-4408C66A116C}" presName="compNode" presStyleCnt="0"/>
      <dgm:spPr/>
    </dgm:pt>
    <dgm:pt modelId="{A16C291E-2BCE-4E4B-AAF6-275ACF0F0E13}" type="pres">
      <dgm:prSet presAssocID="{38F6A93C-24C2-489F-BE24-4408C66A116C}" presName="node" presStyleLbl="node1" presStyleIdx="0" presStyleCnt="5">
        <dgm:presLayoutVars>
          <dgm:bulletEnabled val="1"/>
        </dgm:presLayoutVars>
      </dgm:prSet>
      <dgm:spPr/>
    </dgm:pt>
    <dgm:pt modelId="{831B78AA-37D0-466D-ABDF-EA0462E5C773}" type="pres">
      <dgm:prSet presAssocID="{38F6A93C-24C2-489F-BE24-4408C66A116C}" presName="invisiNode" presStyleLbl="node1" presStyleIdx="0" presStyleCnt="5"/>
      <dgm:spPr/>
    </dgm:pt>
    <dgm:pt modelId="{4121DB6A-775C-4834-980C-0FAFD2F777B6}" type="pres">
      <dgm:prSet presAssocID="{38F6A93C-24C2-489F-BE24-4408C66A116C}" presName="imagNode" presStyleLbl="fgImgPlace1" presStyleIdx="0" presStyleCnt="5"/>
      <dgm:spPr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</dgm:spPr>
    </dgm:pt>
    <dgm:pt modelId="{F2D8D764-1886-44EB-9619-111A5D249853}" type="pres">
      <dgm:prSet presAssocID="{B1F7248A-4332-4C25-B5C9-80451179F7A0}" presName="sibTrans" presStyleLbl="sibTrans2D1" presStyleIdx="0" presStyleCnt="0"/>
      <dgm:spPr/>
    </dgm:pt>
    <dgm:pt modelId="{CFF69E50-186B-491C-AA99-ABCA60075665}" type="pres">
      <dgm:prSet presAssocID="{BAE667E3-E5D7-4515-9F43-84A8E3485FBE}" presName="compNode" presStyleCnt="0"/>
      <dgm:spPr/>
    </dgm:pt>
    <dgm:pt modelId="{97F50E14-2CE4-49C1-BD4C-303C38C4CB30}" type="pres">
      <dgm:prSet presAssocID="{BAE667E3-E5D7-4515-9F43-84A8E3485FBE}" presName="node" presStyleLbl="node1" presStyleIdx="1" presStyleCnt="5">
        <dgm:presLayoutVars>
          <dgm:bulletEnabled val="1"/>
        </dgm:presLayoutVars>
      </dgm:prSet>
      <dgm:spPr/>
    </dgm:pt>
    <dgm:pt modelId="{52584359-518F-4576-91FD-EF5F45691BD1}" type="pres">
      <dgm:prSet presAssocID="{BAE667E3-E5D7-4515-9F43-84A8E3485FBE}" presName="invisiNode" presStyleLbl="node1" presStyleIdx="1" presStyleCnt="5"/>
      <dgm:spPr/>
    </dgm:pt>
    <dgm:pt modelId="{0A5479D0-19E5-4FED-A9A7-51426DBAD396}" type="pres">
      <dgm:prSet presAssocID="{BAE667E3-E5D7-4515-9F43-84A8E3485FBE}" presName="imagNode" presStyleLbl="fgImgPlace1" presStyleIdx="1" presStyleCnt="5" custLinFactNeighborX="4" custLinFactNeighborY="1236"/>
      <dgm:spPr>
        <a:blipFill rotWithShape="1">
          <a:blip xmlns:r="http://schemas.openxmlformats.org/officeDocument/2006/relationships" r:embed="rId2"/>
          <a:srcRect/>
          <a:stretch>
            <a:fillRect t="-23000" b="-23000"/>
          </a:stretch>
        </a:blipFill>
      </dgm:spPr>
    </dgm:pt>
    <dgm:pt modelId="{A24EC206-0CDA-4910-A58F-5FC806E8EFED}" type="pres">
      <dgm:prSet presAssocID="{C21BD88F-8B37-45DC-8828-A60A4BF45555}" presName="sibTrans" presStyleLbl="sibTrans2D1" presStyleIdx="0" presStyleCnt="0"/>
      <dgm:spPr/>
    </dgm:pt>
    <dgm:pt modelId="{F97B516C-8DDB-450C-84B6-5E97EE9E06DD}" type="pres">
      <dgm:prSet presAssocID="{93DE257E-4751-4D1E-90FC-5E9FCFFBA28E}" presName="compNode" presStyleCnt="0"/>
      <dgm:spPr/>
    </dgm:pt>
    <dgm:pt modelId="{8B759BDD-B174-45C6-A571-23E30C97013E}" type="pres">
      <dgm:prSet presAssocID="{93DE257E-4751-4D1E-90FC-5E9FCFFBA28E}" presName="node" presStyleLbl="node1" presStyleIdx="2" presStyleCnt="5">
        <dgm:presLayoutVars>
          <dgm:bulletEnabled val="1"/>
        </dgm:presLayoutVars>
      </dgm:prSet>
      <dgm:spPr/>
    </dgm:pt>
    <dgm:pt modelId="{4EB8A52B-F5D6-4DC7-BF4F-024161CBDF4D}" type="pres">
      <dgm:prSet presAssocID="{93DE257E-4751-4D1E-90FC-5E9FCFFBA28E}" presName="invisiNode" presStyleLbl="node1" presStyleIdx="2" presStyleCnt="5"/>
      <dgm:spPr/>
    </dgm:pt>
    <dgm:pt modelId="{46B385CC-4373-49A6-9CC9-647432FFF9B2}" type="pres">
      <dgm:prSet presAssocID="{93DE257E-4751-4D1E-90FC-5E9FCFFBA28E}" presName="imagNode" presStyleLbl="fgImgPlace1" presStyleIdx="2" presStyleCnt="5"/>
      <dgm:spPr>
        <a:blipFill rotWithShape="1"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325C0514-99C9-44A1-943B-2EB2DD804B78}" type="pres">
      <dgm:prSet presAssocID="{20017BD5-D2C9-4F1C-9C2D-6EF1D8BA5E7D}" presName="sibTrans" presStyleLbl="sibTrans2D1" presStyleIdx="0" presStyleCnt="0"/>
      <dgm:spPr/>
    </dgm:pt>
    <dgm:pt modelId="{7769841B-25F2-43ED-8AF3-EADAF818182C}" type="pres">
      <dgm:prSet presAssocID="{C29B6528-FE1C-46AD-9FA7-04A8AB423E4F}" presName="compNode" presStyleCnt="0"/>
      <dgm:spPr/>
    </dgm:pt>
    <dgm:pt modelId="{FF1931A4-B7E2-4777-8A84-1C4012A48920}" type="pres">
      <dgm:prSet presAssocID="{C29B6528-FE1C-46AD-9FA7-04A8AB423E4F}" presName="node" presStyleLbl="node1" presStyleIdx="3" presStyleCnt="5">
        <dgm:presLayoutVars>
          <dgm:bulletEnabled val="1"/>
        </dgm:presLayoutVars>
      </dgm:prSet>
      <dgm:spPr/>
    </dgm:pt>
    <dgm:pt modelId="{A15B81D0-4786-4C8E-A9B1-83DB148A5134}" type="pres">
      <dgm:prSet presAssocID="{C29B6528-FE1C-46AD-9FA7-04A8AB423E4F}" presName="invisiNode" presStyleLbl="node1" presStyleIdx="3" presStyleCnt="5"/>
      <dgm:spPr/>
    </dgm:pt>
    <dgm:pt modelId="{CB06C42D-793D-40B1-A3CA-A172F27EA092}" type="pres">
      <dgm:prSet presAssocID="{C29B6528-FE1C-46AD-9FA7-04A8AB423E4F}" presName="imagNode" presStyleLbl="fgImgPlace1" presStyleIdx="3" presStyleCnt="5"/>
      <dgm:spPr>
        <a:blipFill rotWithShape="1">
          <a:blip xmlns:r="http://schemas.openxmlformats.org/officeDocument/2006/relationships" r:embed="rId4"/>
          <a:srcRect/>
          <a:stretch>
            <a:fillRect t="-2000" b="-2000"/>
          </a:stretch>
        </a:blipFill>
      </dgm:spPr>
    </dgm:pt>
    <dgm:pt modelId="{5DF60422-0855-461D-BCE7-24FB860196C0}" type="pres">
      <dgm:prSet presAssocID="{3B1B8AC1-BAC9-4D9E-A8A3-22D102C07D17}" presName="sibTrans" presStyleLbl="sibTrans2D1" presStyleIdx="0" presStyleCnt="0"/>
      <dgm:spPr/>
    </dgm:pt>
    <dgm:pt modelId="{CB6A389D-AD40-42AE-8DCB-1D0D32122604}" type="pres">
      <dgm:prSet presAssocID="{E0DD9D58-6A33-4B7F-8568-1146C091B4A1}" presName="compNode" presStyleCnt="0"/>
      <dgm:spPr/>
    </dgm:pt>
    <dgm:pt modelId="{EA354A89-57F9-45A1-B3F0-47CE86F971F7}" type="pres">
      <dgm:prSet presAssocID="{E0DD9D58-6A33-4B7F-8568-1146C091B4A1}" presName="node" presStyleLbl="node1" presStyleIdx="4" presStyleCnt="5">
        <dgm:presLayoutVars>
          <dgm:bulletEnabled val="1"/>
        </dgm:presLayoutVars>
      </dgm:prSet>
      <dgm:spPr/>
    </dgm:pt>
    <dgm:pt modelId="{E951CFDB-C42E-4C8D-AB3F-E81223C94082}" type="pres">
      <dgm:prSet presAssocID="{E0DD9D58-6A33-4B7F-8568-1146C091B4A1}" presName="invisiNode" presStyleLbl="node1" presStyleIdx="4" presStyleCnt="5"/>
      <dgm:spPr/>
    </dgm:pt>
    <dgm:pt modelId="{6323DA35-0AC4-4AD4-9181-8174381900E2}" type="pres">
      <dgm:prSet presAssocID="{E0DD9D58-6A33-4B7F-8568-1146C091B4A1}" presName="imagNode" presStyleLbl="fgImgPlace1" presStyleIdx="4" presStyleCnt="5"/>
      <dgm:spPr>
        <a:blipFill rotWithShape="1">
          <a:blip xmlns:r="http://schemas.openxmlformats.org/officeDocument/2006/relationships" r:embed="rId5"/>
          <a:srcRect/>
          <a:stretch>
            <a:fillRect l="-13000" r="-13000"/>
          </a:stretch>
        </a:blipFill>
      </dgm:spPr>
    </dgm:pt>
  </dgm:ptLst>
  <dgm:cxnLst>
    <dgm:cxn modelId="{75848223-F3B7-4F51-B188-1AC417FC6C71}" srcId="{8B977B8A-72EC-4092-AA3E-4753335E4181}" destId="{38F6A93C-24C2-489F-BE24-4408C66A116C}" srcOrd="0" destOrd="0" parTransId="{8E48533F-F317-4189-B5F3-4E3F6FC574D8}" sibTransId="{B1F7248A-4332-4C25-B5C9-80451179F7A0}"/>
    <dgm:cxn modelId="{8EB9AE2F-F179-4F35-90F2-C4500DBAF13B}" type="presOf" srcId="{C29B6528-FE1C-46AD-9FA7-04A8AB423E4F}" destId="{FF1931A4-B7E2-4777-8A84-1C4012A48920}" srcOrd="0" destOrd="0" presId="urn:microsoft.com/office/officeart/2005/8/layout/pList2"/>
    <dgm:cxn modelId="{5DE7533F-0B2F-4A30-98EB-B02136512553}" type="presOf" srcId="{E0DD9D58-6A33-4B7F-8568-1146C091B4A1}" destId="{EA354A89-57F9-45A1-B3F0-47CE86F971F7}" srcOrd="0" destOrd="0" presId="urn:microsoft.com/office/officeart/2005/8/layout/pList2"/>
    <dgm:cxn modelId="{62E6E545-778E-4081-9A72-DD3DB4D1F512}" type="presOf" srcId="{93DE257E-4751-4D1E-90FC-5E9FCFFBA28E}" destId="{8B759BDD-B174-45C6-A571-23E30C97013E}" srcOrd="0" destOrd="0" presId="urn:microsoft.com/office/officeart/2005/8/layout/pList2"/>
    <dgm:cxn modelId="{811DEA48-58D3-48C8-8E2F-618046650B00}" srcId="{8B977B8A-72EC-4092-AA3E-4753335E4181}" destId="{C29B6528-FE1C-46AD-9FA7-04A8AB423E4F}" srcOrd="3" destOrd="0" parTransId="{5C982775-2ED3-46C8-AFB4-C6F3C0A8B4E4}" sibTransId="{3B1B8AC1-BAC9-4D9E-A8A3-22D102C07D17}"/>
    <dgm:cxn modelId="{26DF436C-2752-422B-AB75-D23A58493811}" srcId="{8B977B8A-72EC-4092-AA3E-4753335E4181}" destId="{BAE667E3-E5D7-4515-9F43-84A8E3485FBE}" srcOrd="1" destOrd="0" parTransId="{0A3D421A-1ED0-4DE3-A7C2-FFC7220D82B6}" sibTransId="{C21BD88F-8B37-45DC-8828-A60A4BF45555}"/>
    <dgm:cxn modelId="{2EA09852-0A42-487D-B650-05B52636F55C}" type="presOf" srcId="{38F6A93C-24C2-489F-BE24-4408C66A116C}" destId="{A16C291E-2BCE-4E4B-AAF6-275ACF0F0E13}" srcOrd="0" destOrd="0" presId="urn:microsoft.com/office/officeart/2005/8/layout/pList2"/>
    <dgm:cxn modelId="{04B2BA52-C9DF-4467-BD0F-40EF4590535A}" type="presOf" srcId="{20017BD5-D2C9-4F1C-9C2D-6EF1D8BA5E7D}" destId="{325C0514-99C9-44A1-943B-2EB2DD804B78}" srcOrd="0" destOrd="0" presId="urn:microsoft.com/office/officeart/2005/8/layout/pList2"/>
    <dgm:cxn modelId="{8C5DDB80-114E-403F-88D5-3D6373EA6D3E}" type="presOf" srcId="{BAE667E3-E5D7-4515-9F43-84A8E3485FBE}" destId="{97F50E14-2CE4-49C1-BD4C-303C38C4CB30}" srcOrd="0" destOrd="0" presId="urn:microsoft.com/office/officeart/2005/8/layout/pList2"/>
    <dgm:cxn modelId="{FE2C238B-08C0-4FED-8CD7-0E937EA4C7CF}" type="presOf" srcId="{8B977B8A-72EC-4092-AA3E-4753335E4181}" destId="{3BA87662-CCA0-494D-A1B4-2995D83FF0F9}" srcOrd="0" destOrd="0" presId="urn:microsoft.com/office/officeart/2005/8/layout/pList2"/>
    <dgm:cxn modelId="{B16F1D94-DF1D-4FC1-94DB-570B64AE6564}" srcId="{8B977B8A-72EC-4092-AA3E-4753335E4181}" destId="{E0DD9D58-6A33-4B7F-8568-1146C091B4A1}" srcOrd="4" destOrd="0" parTransId="{D738B963-8889-44A0-BE4A-B7AB31FDA3E3}" sibTransId="{565CF07C-679D-475B-8D08-09E166ECD2C9}"/>
    <dgm:cxn modelId="{792FB3A3-9126-4A4D-B3AF-97555FCB3C2D}" srcId="{8B977B8A-72EC-4092-AA3E-4753335E4181}" destId="{93DE257E-4751-4D1E-90FC-5E9FCFFBA28E}" srcOrd="2" destOrd="0" parTransId="{164239CE-72AB-4362-B7AA-587AA2E4EBDA}" sibTransId="{20017BD5-D2C9-4F1C-9C2D-6EF1D8BA5E7D}"/>
    <dgm:cxn modelId="{1EB529A6-EC62-4B34-B345-0575440CA1FC}" type="presOf" srcId="{3B1B8AC1-BAC9-4D9E-A8A3-22D102C07D17}" destId="{5DF60422-0855-461D-BCE7-24FB860196C0}" srcOrd="0" destOrd="0" presId="urn:microsoft.com/office/officeart/2005/8/layout/pList2"/>
    <dgm:cxn modelId="{95DDBCDD-1C50-47C0-9138-68FEEDEDB171}" type="presOf" srcId="{C21BD88F-8B37-45DC-8828-A60A4BF45555}" destId="{A24EC206-0CDA-4910-A58F-5FC806E8EFED}" srcOrd="0" destOrd="0" presId="urn:microsoft.com/office/officeart/2005/8/layout/pList2"/>
    <dgm:cxn modelId="{255B06E7-9322-4ABC-9E08-21DF0CF323A8}" type="presOf" srcId="{B1F7248A-4332-4C25-B5C9-80451179F7A0}" destId="{F2D8D764-1886-44EB-9619-111A5D249853}" srcOrd="0" destOrd="0" presId="urn:microsoft.com/office/officeart/2005/8/layout/pList2"/>
    <dgm:cxn modelId="{20AC4C3A-0DD1-4F8E-AFBF-48DDF6572AC4}" type="presParOf" srcId="{3BA87662-CCA0-494D-A1B4-2995D83FF0F9}" destId="{E7CD745C-83D9-4481-B9A1-BF1C1393B059}" srcOrd="0" destOrd="0" presId="urn:microsoft.com/office/officeart/2005/8/layout/pList2"/>
    <dgm:cxn modelId="{BAFF2304-15BA-475C-A6BD-1D9905E1DA4A}" type="presParOf" srcId="{3BA87662-CCA0-494D-A1B4-2995D83FF0F9}" destId="{670DF4BF-B3DF-4124-9E38-E56D1E3A9CA1}" srcOrd="1" destOrd="0" presId="urn:microsoft.com/office/officeart/2005/8/layout/pList2"/>
    <dgm:cxn modelId="{7A8C2E89-9E29-434E-B4FE-753F55C077E1}" type="presParOf" srcId="{670DF4BF-B3DF-4124-9E38-E56D1E3A9CA1}" destId="{61B9DB79-33C1-4FC0-8263-2CC821D841B4}" srcOrd="0" destOrd="0" presId="urn:microsoft.com/office/officeart/2005/8/layout/pList2"/>
    <dgm:cxn modelId="{B33BBB29-57A2-4A4E-AD06-85794636AC02}" type="presParOf" srcId="{61B9DB79-33C1-4FC0-8263-2CC821D841B4}" destId="{A16C291E-2BCE-4E4B-AAF6-275ACF0F0E13}" srcOrd="0" destOrd="0" presId="urn:microsoft.com/office/officeart/2005/8/layout/pList2"/>
    <dgm:cxn modelId="{2E40130E-AFAB-495F-8DCA-CED6246586E6}" type="presParOf" srcId="{61B9DB79-33C1-4FC0-8263-2CC821D841B4}" destId="{831B78AA-37D0-466D-ABDF-EA0462E5C773}" srcOrd="1" destOrd="0" presId="urn:microsoft.com/office/officeart/2005/8/layout/pList2"/>
    <dgm:cxn modelId="{75575822-A444-43FA-8C2D-33B2FC639945}" type="presParOf" srcId="{61B9DB79-33C1-4FC0-8263-2CC821D841B4}" destId="{4121DB6A-775C-4834-980C-0FAFD2F777B6}" srcOrd="2" destOrd="0" presId="urn:microsoft.com/office/officeart/2005/8/layout/pList2"/>
    <dgm:cxn modelId="{9A8FE1BC-2A29-4EA6-8A11-5DA980520241}" type="presParOf" srcId="{670DF4BF-B3DF-4124-9E38-E56D1E3A9CA1}" destId="{F2D8D764-1886-44EB-9619-111A5D249853}" srcOrd="1" destOrd="0" presId="urn:microsoft.com/office/officeart/2005/8/layout/pList2"/>
    <dgm:cxn modelId="{37F9AB7C-D1B8-4969-9F7C-A0AADCA78510}" type="presParOf" srcId="{670DF4BF-B3DF-4124-9E38-E56D1E3A9CA1}" destId="{CFF69E50-186B-491C-AA99-ABCA60075665}" srcOrd="2" destOrd="0" presId="urn:microsoft.com/office/officeart/2005/8/layout/pList2"/>
    <dgm:cxn modelId="{C32197F9-F47F-47CB-9744-1C8A022F16BE}" type="presParOf" srcId="{CFF69E50-186B-491C-AA99-ABCA60075665}" destId="{97F50E14-2CE4-49C1-BD4C-303C38C4CB30}" srcOrd="0" destOrd="0" presId="urn:microsoft.com/office/officeart/2005/8/layout/pList2"/>
    <dgm:cxn modelId="{E0770573-88C6-4AEC-86DA-4008DE72D3AA}" type="presParOf" srcId="{CFF69E50-186B-491C-AA99-ABCA60075665}" destId="{52584359-518F-4576-91FD-EF5F45691BD1}" srcOrd="1" destOrd="0" presId="urn:microsoft.com/office/officeart/2005/8/layout/pList2"/>
    <dgm:cxn modelId="{E33EC5EC-BDCC-428E-9C6C-48BDFBAE99E1}" type="presParOf" srcId="{CFF69E50-186B-491C-AA99-ABCA60075665}" destId="{0A5479D0-19E5-4FED-A9A7-51426DBAD396}" srcOrd="2" destOrd="0" presId="urn:microsoft.com/office/officeart/2005/8/layout/pList2"/>
    <dgm:cxn modelId="{C7E66E98-FE2E-49A4-BE12-34D71FBA310A}" type="presParOf" srcId="{670DF4BF-B3DF-4124-9E38-E56D1E3A9CA1}" destId="{A24EC206-0CDA-4910-A58F-5FC806E8EFED}" srcOrd="3" destOrd="0" presId="urn:microsoft.com/office/officeart/2005/8/layout/pList2"/>
    <dgm:cxn modelId="{9BAE3C91-329A-4312-8F83-2AF062210CB5}" type="presParOf" srcId="{670DF4BF-B3DF-4124-9E38-E56D1E3A9CA1}" destId="{F97B516C-8DDB-450C-84B6-5E97EE9E06DD}" srcOrd="4" destOrd="0" presId="urn:microsoft.com/office/officeart/2005/8/layout/pList2"/>
    <dgm:cxn modelId="{223A2552-7571-4CA8-B1CA-F6A88BE69FEA}" type="presParOf" srcId="{F97B516C-8DDB-450C-84B6-5E97EE9E06DD}" destId="{8B759BDD-B174-45C6-A571-23E30C97013E}" srcOrd="0" destOrd="0" presId="urn:microsoft.com/office/officeart/2005/8/layout/pList2"/>
    <dgm:cxn modelId="{FE232933-FCF7-4738-B0B1-249F26CDFF06}" type="presParOf" srcId="{F97B516C-8DDB-450C-84B6-5E97EE9E06DD}" destId="{4EB8A52B-F5D6-4DC7-BF4F-024161CBDF4D}" srcOrd="1" destOrd="0" presId="urn:microsoft.com/office/officeart/2005/8/layout/pList2"/>
    <dgm:cxn modelId="{21639BEA-29E3-4977-BDBF-C2F64CCB103C}" type="presParOf" srcId="{F97B516C-8DDB-450C-84B6-5E97EE9E06DD}" destId="{46B385CC-4373-49A6-9CC9-647432FFF9B2}" srcOrd="2" destOrd="0" presId="urn:microsoft.com/office/officeart/2005/8/layout/pList2"/>
    <dgm:cxn modelId="{D6A61B46-D99D-49E6-9672-62442F18ECA7}" type="presParOf" srcId="{670DF4BF-B3DF-4124-9E38-E56D1E3A9CA1}" destId="{325C0514-99C9-44A1-943B-2EB2DD804B78}" srcOrd="5" destOrd="0" presId="urn:microsoft.com/office/officeart/2005/8/layout/pList2"/>
    <dgm:cxn modelId="{E7098EDA-1902-4AF2-9645-825BEB744028}" type="presParOf" srcId="{670DF4BF-B3DF-4124-9E38-E56D1E3A9CA1}" destId="{7769841B-25F2-43ED-8AF3-EADAF818182C}" srcOrd="6" destOrd="0" presId="urn:microsoft.com/office/officeart/2005/8/layout/pList2"/>
    <dgm:cxn modelId="{00E33F22-AAD5-4020-9BC7-14BC3956153A}" type="presParOf" srcId="{7769841B-25F2-43ED-8AF3-EADAF818182C}" destId="{FF1931A4-B7E2-4777-8A84-1C4012A48920}" srcOrd="0" destOrd="0" presId="urn:microsoft.com/office/officeart/2005/8/layout/pList2"/>
    <dgm:cxn modelId="{DC6720EE-4570-4D4D-B718-450D9E0EFA6D}" type="presParOf" srcId="{7769841B-25F2-43ED-8AF3-EADAF818182C}" destId="{A15B81D0-4786-4C8E-A9B1-83DB148A5134}" srcOrd="1" destOrd="0" presId="urn:microsoft.com/office/officeart/2005/8/layout/pList2"/>
    <dgm:cxn modelId="{55B48748-81DF-49B4-9ED1-8976CA409572}" type="presParOf" srcId="{7769841B-25F2-43ED-8AF3-EADAF818182C}" destId="{CB06C42D-793D-40B1-A3CA-A172F27EA092}" srcOrd="2" destOrd="0" presId="urn:microsoft.com/office/officeart/2005/8/layout/pList2"/>
    <dgm:cxn modelId="{55F96D6F-F35A-4661-A7F1-9E70744C2E14}" type="presParOf" srcId="{670DF4BF-B3DF-4124-9E38-E56D1E3A9CA1}" destId="{5DF60422-0855-461D-BCE7-24FB860196C0}" srcOrd="7" destOrd="0" presId="urn:microsoft.com/office/officeart/2005/8/layout/pList2"/>
    <dgm:cxn modelId="{5245B6B0-E67E-4FB9-B8E1-5DFFD93D4779}" type="presParOf" srcId="{670DF4BF-B3DF-4124-9E38-E56D1E3A9CA1}" destId="{CB6A389D-AD40-42AE-8DCB-1D0D32122604}" srcOrd="8" destOrd="0" presId="urn:microsoft.com/office/officeart/2005/8/layout/pList2"/>
    <dgm:cxn modelId="{09A93543-9B1C-404B-A39E-3A707A1E8499}" type="presParOf" srcId="{CB6A389D-AD40-42AE-8DCB-1D0D32122604}" destId="{EA354A89-57F9-45A1-B3F0-47CE86F971F7}" srcOrd="0" destOrd="0" presId="urn:microsoft.com/office/officeart/2005/8/layout/pList2"/>
    <dgm:cxn modelId="{74E55323-4E20-4EBB-9142-CB6D77A3CAE4}" type="presParOf" srcId="{CB6A389D-AD40-42AE-8DCB-1D0D32122604}" destId="{E951CFDB-C42E-4C8D-AB3F-E81223C94082}" srcOrd="1" destOrd="0" presId="urn:microsoft.com/office/officeart/2005/8/layout/pList2"/>
    <dgm:cxn modelId="{071F0851-937E-487A-9FEC-69E203760F24}" type="presParOf" srcId="{CB6A389D-AD40-42AE-8DCB-1D0D32122604}" destId="{6323DA35-0AC4-4AD4-9181-8174381900E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736FC5-3F67-4485-9082-3A6AF85A9B0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216A948-C157-40E9-865B-5B96AD1E92F0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400" b="0" dirty="0">
              <a:latin typeface="Helvetica" panose="020B0604020202020204" pitchFamily="34" charset="0"/>
              <a:cs typeface="Helvetica" panose="020B0604020202020204" pitchFamily="34" charset="0"/>
            </a:rPr>
            <a:t>Persona con Calentura (fiebre) actual o reciente (hasta de 2 semanas o 15 días previos a la toma de muestra). </a:t>
          </a:r>
          <a:endParaRPr lang="es-CO" sz="1400" dirty="0"/>
        </a:p>
      </dgm:t>
    </dgm:pt>
    <dgm:pt modelId="{4F24FB34-F91F-44A1-833E-E84FE8BE8BE1}" type="parTrans" cxnId="{C7E90A30-3914-43B3-9B5E-AF1D6D73E9CA}">
      <dgm:prSet/>
      <dgm:spPr/>
      <dgm:t>
        <a:bodyPr/>
        <a:lstStyle/>
        <a:p>
          <a:endParaRPr lang="es-CO" sz="1400"/>
        </a:p>
      </dgm:t>
    </dgm:pt>
    <dgm:pt modelId="{A5560160-3568-451C-94E0-050544FA02A6}" type="sibTrans" cxnId="{C7E90A30-3914-43B3-9B5E-AF1D6D73E9CA}">
      <dgm:prSet/>
      <dgm:spPr/>
      <dgm:t>
        <a:bodyPr/>
        <a:lstStyle/>
        <a:p>
          <a:endParaRPr lang="es-CO" sz="1400"/>
        </a:p>
      </dgm:t>
    </dgm:pt>
    <dgm:pt modelId="{1E64E620-28D5-4F8D-A256-C9D5FEC4294A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400" b="0" dirty="0">
              <a:latin typeface="Helvetica" panose="020B0604020202020204" pitchFamily="34" charset="0"/>
              <a:cs typeface="Helvetica" panose="020B0604020202020204" pitchFamily="34" charset="0"/>
            </a:rPr>
            <a:t>Procedente (lugar donde se infectó) de área o región donde se han visto muchos casos de malaria en los últimos 15 días</a:t>
          </a:r>
          <a:endParaRPr lang="es-CO" sz="1400" dirty="0"/>
        </a:p>
      </dgm:t>
    </dgm:pt>
    <dgm:pt modelId="{F0EEBB7A-180E-4822-9DA6-90B82CF05BB0}" type="parTrans" cxnId="{D7924866-16DF-4049-A2D0-0B359940EA2F}">
      <dgm:prSet/>
      <dgm:spPr/>
      <dgm:t>
        <a:bodyPr/>
        <a:lstStyle/>
        <a:p>
          <a:endParaRPr lang="es-CO" sz="1400"/>
        </a:p>
      </dgm:t>
    </dgm:pt>
    <dgm:pt modelId="{3D1EF36E-57C9-4476-ACFA-0F443CAFEB41}" type="sibTrans" cxnId="{D7924866-16DF-4049-A2D0-0B359940EA2F}">
      <dgm:prSet/>
      <dgm:spPr/>
      <dgm:t>
        <a:bodyPr/>
        <a:lstStyle/>
        <a:p>
          <a:endParaRPr lang="es-CO" sz="1400"/>
        </a:p>
      </dgm:t>
    </dgm:pt>
    <dgm:pt modelId="{3F6E8FF0-1F56-4BA7-A642-3912FB2AB195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400" b="0" dirty="0">
              <a:latin typeface="Helvetica" panose="020B0604020202020204" pitchFamily="34" charset="0"/>
              <a:cs typeface="Helvetica" panose="020B0604020202020204" pitchFamily="34" charset="0"/>
            </a:rPr>
            <a:t>Muestra de Malaria Positiva bien sea por (PDR o Gota gruesa)</a:t>
          </a:r>
          <a:endParaRPr lang="es-CO" sz="1400" dirty="0"/>
        </a:p>
      </dgm:t>
    </dgm:pt>
    <dgm:pt modelId="{1E946A12-8C69-48E2-BD1B-AA605F59407C}" type="parTrans" cxnId="{20390CD9-29EE-4939-B464-1E0F97FA133B}">
      <dgm:prSet/>
      <dgm:spPr/>
      <dgm:t>
        <a:bodyPr/>
        <a:lstStyle/>
        <a:p>
          <a:endParaRPr lang="es-CO" sz="1400"/>
        </a:p>
      </dgm:t>
    </dgm:pt>
    <dgm:pt modelId="{DFCAF81A-E49B-4E3B-A057-044247CA9A51}" type="sibTrans" cxnId="{20390CD9-29EE-4939-B464-1E0F97FA133B}">
      <dgm:prSet/>
      <dgm:spPr/>
      <dgm:t>
        <a:bodyPr/>
        <a:lstStyle/>
        <a:p>
          <a:endParaRPr lang="es-CO" sz="1400"/>
        </a:p>
      </dgm:t>
    </dgm:pt>
    <dgm:pt modelId="{59C5A587-4F10-431B-BB86-89EC29B4E477}" type="pres">
      <dgm:prSet presAssocID="{37736FC5-3F67-4485-9082-3A6AF85A9B0C}" presName="linear" presStyleCnt="0">
        <dgm:presLayoutVars>
          <dgm:animLvl val="lvl"/>
          <dgm:resizeHandles val="exact"/>
        </dgm:presLayoutVars>
      </dgm:prSet>
      <dgm:spPr/>
    </dgm:pt>
    <dgm:pt modelId="{B9224684-A488-42A8-9F67-241DA946BF02}" type="pres">
      <dgm:prSet presAssocID="{C216A948-C157-40E9-865B-5B96AD1E92F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378005B-4D50-49D2-8D70-A1520565B11B}" type="pres">
      <dgm:prSet presAssocID="{A5560160-3568-451C-94E0-050544FA02A6}" presName="spacer" presStyleCnt="0"/>
      <dgm:spPr/>
    </dgm:pt>
    <dgm:pt modelId="{190C8AF4-3CC9-4B69-B8EE-8ED8B7A67F93}" type="pres">
      <dgm:prSet presAssocID="{1E64E620-28D5-4F8D-A256-C9D5FEC4294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513737F-AD0A-40D4-A4EC-87C2405849BD}" type="pres">
      <dgm:prSet presAssocID="{3D1EF36E-57C9-4476-ACFA-0F443CAFEB41}" presName="spacer" presStyleCnt="0"/>
      <dgm:spPr/>
    </dgm:pt>
    <dgm:pt modelId="{862A947B-DFFF-4CE1-B523-5DC20FE61C4C}" type="pres">
      <dgm:prSet presAssocID="{3F6E8FF0-1F56-4BA7-A642-3912FB2AB19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7E90A30-3914-43B3-9B5E-AF1D6D73E9CA}" srcId="{37736FC5-3F67-4485-9082-3A6AF85A9B0C}" destId="{C216A948-C157-40E9-865B-5B96AD1E92F0}" srcOrd="0" destOrd="0" parTransId="{4F24FB34-F91F-44A1-833E-E84FE8BE8BE1}" sibTransId="{A5560160-3568-451C-94E0-050544FA02A6}"/>
    <dgm:cxn modelId="{D7924866-16DF-4049-A2D0-0B359940EA2F}" srcId="{37736FC5-3F67-4485-9082-3A6AF85A9B0C}" destId="{1E64E620-28D5-4F8D-A256-C9D5FEC4294A}" srcOrd="1" destOrd="0" parTransId="{F0EEBB7A-180E-4822-9DA6-90B82CF05BB0}" sibTransId="{3D1EF36E-57C9-4476-ACFA-0F443CAFEB41}"/>
    <dgm:cxn modelId="{8231917E-CB29-4D6D-B38E-EE9267694952}" type="presOf" srcId="{3F6E8FF0-1F56-4BA7-A642-3912FB2AB195}" destId="{862A947B-DFFF-4CE1-B523-5DC20FE61C4C}" srcOrd="0" destOrd="0" presId="urn:microsoft.com/office/officeart/2005/8/layout/vList2"/>
    <dgm:cxn modelId="{D695C7CB-17E5-4002-AEA3-064BA591D28E}" type="presOf" srcId="{37736FC5-3F67-4485-9082-3A6AF85A9B0C}" destId="{59C5A587-4F10-431B-BB86-89EC29B4E477}" srcOrd="0" destOrd="0" presId="urn:microsoft.com/office/officeart/2005/8/layout/vList2"/>
    <dgm:cxn modelId="{20390CD9-29EE-4939-B464-1E0F97FA133B}" srcId="{37736FC5-3F67-4485-9082-3A6AF85A9B0C}" destId="{3F6E8FF0-1F56-4BA7-A642-3912FB2AB195}" srcOrd="2" destOrd="0" parTransId="{1E946A12-8C69-48E2-BD1B-AA605F59407C}" sibTransId="{DFCAF81A-E49B-4E3B-A057-044247CA9A51}"/>
    <dgm:cxn modelId="{3CC1C8EC-9094-44C5-AD78-7132939CFE6E}" type="presOf" srcId="{C216A948-C157-40E9-865B-5B96AD1E92F0}" destId="{B9224684-A488-42A8-9F67-241DA946BF02}" srcOrd="0" destOrd="0" presId="urn:microsoft.com/office/officeart/2005/8/layout/vList2"/>
    <dgm:cxn modelId="{F1CB62FD-79CF-4AB9-A9F3-E19209B81240}" type="presOf" srcId="{1E64E620-28D5-4F8D-A256-C9D5FEC4294A}" destId="{190C8AF4-3CC9-4B69-B8EE-8ED8B7A67F93}" srcOrd="0" destOrd="0" presId="urn:microsoft.com/office/officeart/2005/8/layout/vList2"/>
    <dgm:cxn modelId="{7D28C0DC-A5AF-4114-8376-7AC3D441BD9C}" type="presParOf" srcId="{59C5A587-4F10-431B-BB86-89EC29B4E477}" destId="{B9224684-A488-42A8-9F67-241DA946BF02}" srcOrd="0" destOrd="0" presId="urn:microsoft.com/office/officeart/2005/8/layout/vList2"/>
    <dgm:cxn modelId="{32BA73B5-225C-4312-BF70-62A413966104}" type="presParOf" srcId="{59C5A587-4F10-431B-BB86-89EC29B4E477}" destId="{6378005B-4D50-49D2-8D70-A1520565B11B}" srcOrd="1" destOrd="0" presId="urn:microsoft.com/office/officeart/2005/8/layout/vList2"/>
    <dgm:cxn modelId="{C11EFDDE-0AB8-41B0-8824-5B75885CDE3C}" type="presParOf" srcId="{59C5A587-4F10-431B-BB86-89EC29B4E477}" destId="{190C8AF4-3CC9-4B69-B8EE-8ED8B7A67F93}" srcOrd="2" destOrd="0" presId="urn:microsoft.com/office/officeart/2005/8/layout/vList2"/>
    <dgm:cxn modelId="{5DA8C399-C7AC-4A45-88A8-5039E148DC75}" type="presParOf" srcId="{59C5A587-4F10-431B-BB86-89EC29B4E477}" destId="{A513737F-AD0A-40D4-A4EC-87C2405849BD}" srcOrd="3" destOrd="0" presId="urn:microsoft.com/office/officeart/2005/8/layout/vList2"/>
    <dgm:cxn modelId="{FA3A22D1-E0FF-4957-890B-D4A286C4089F}" type="presParOf" srcId="{59C5A587-4F10-431B-BB86-89EC29B4E477}" destId="{862A947B-DFFF-4CE1-B523-5DC20FE61C4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C32B05-62EA-407A-B21C-2310C7945705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2D71409-67F9-455C-8C6D-716D284AAA6B}">
      <dgm:prSet phldrT="[Text]" custT="1"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s-ES" sz="1400" dirty="0">
              <a:latin typeface="Helvetica" panose="020B0604020202020204" pitchFamily="34" charset="0"/>
              <a:cs typeface="Helvetica" panose="020B0604020202020204" pitchFamily="34" charset="0"/>
            </a:rPr>
            <a:t>Aumento o aparición de casos positivos de malaria donde no se esperaban casos en un municipio, comunidad, barrio o vereda.</a:t>
          </a:r>
          <a:endParaRPr lang="en-US" sz="14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1680ED1-AF6E-4B28-AE94-92B0EFB0DF7D}" type="parTrans" cxnId="{2AA9C11F-1F1D-428E-801A-47EAA766C99D}">
      <dgm:prSet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478B7D3C-9FB4-4BC6-90AC-49960560DECD}" type="sibTrans" cxnId="{2AA9C11F-1F1D-428E-801A-47EAA766C99D}">
      <dgm:prSet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F66099B6-DBBD-4AB0-82D2-877B80F846F7}">
      <dgm:prSet phldrT="[Text]" custT="1"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s-ES" sz="1400" dirty="0">
              <a:latin typeface="Helvetica" panose="020B0604020202020204" pitchFamily="34" charset="0"/>
              <a:cs typeface="Helvetica" panose="020B0604020202020204" pitchFamily="34" charset="0"/>
            </a:rPr>
            <a:t>Para algunos municipios, comunidades, barrios o veredas, sobre todo en donde no hay casos, un solo caso puede ser un brote</a:t>
          </a:r>
          <a:endParaRPr lang="en-US" sz="14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09C8BFB-F41C-4AC4-AB94-F216E3081C2D}" type="parTrans" cxnId="{B4F3EA32-CE64-4A92-9BAE-BC57E5392B05}">
      <dgm:prSet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C531B32-9B0E-482E-BF91-65C61F17168D}" type="sibTrans" cxnId="{B4F3EA32-CE64-4A92-9BAE-BC57E5392B05}">
      <dgm:prSet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E62A4F6-4AC4-435B-990E-81A71CE8CAC7}">
      <dgm:prSet phldrT="[Text]" custT="1"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s-ES" sz="1400" dirty="0">
              <a:latin typeface="Helvetica" panose="020B0604020202020204" pitchFamily="34" charset="0"/>
              <a:cs typeface="Helvetica" panose="020B0604020202020204" pitchFamily="34" charset="0"/>
            </a:rPr>
            <a:t>Es una situación de emergencia, que necesita de un trabajo conjunto y de una respuesta de intervención oportuna</a:t>
          </a:r>
          <a:endParaRPr lang="en-US" sz="14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F287B947-7343-4FA2-B288-B23A59FFAE31}" type="parTrans" cxnId="{3A2CECA6-0C5B-46BB-B7C6-7D37E9D210BD}">
      <dgm:prSet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89F9A93-0231-4877-8C41-5D5B8DD7AAC0}" type="sibTrans" cxnId="{3A2CECA6-0C5B-46BB-B7C6-7D37E9D210BD}">
      <dgm:prSet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A22E84C-3AA3-4E9C-AE5F-9C2FB0D7FB11}">
      <dgm:prSet phldrT="[Text]" custT="1"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s-ES" sz="1400" dirty="0">
              <a:latin typeface="Helvetica" panose="020B0604020202020204" pitchFamily="34" charset="0"/>
              <a:cs typeface="Helvetica" panose="020B0604020202020204" pitchFamily="34" charset="0"/>
            </a:rPr>
            <a:t>En una situación de brote, puede aumentar los casos complicados de malaria y muertes.</a:t>
          </a:r>
          <a:endParaRPr lang="en-US" sz="14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C025E55-DF42-4C5D-AFD5-6015FA053D46}" type="parTrans" cxnId="{BEB859E7-C343-408E-86A1-667C27EE5761}">
      <dgm:prSet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744EA591-F199-49C2-B63A-82709D96C729}" type="sibTrans" cxnId="{BEB859E7-C343-408E-86A1-667C27EE5761}">
      <dgm:prSet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708A0BF7-A416-4709-A87C-21F3398CAEA5}" type="pres">
      <dgm:prSet presAssocID="{B9C32B05-62EA-407A-B21C-2310C7945705}" presName="rootnode" presStyleCnt="0">
        <dgm:presLayoutVars>
          <dgm:chMax/>
          <dgm:chPref/>
          <dgm:dir/>
          <dgm:animLvl val="lvl"/>
        </dgm:presLayoutVars>
      </dgm:prSet>
      <dgm:spPr/>
    </dgm:pt>
    <dgm:pt modelId="{B3E71B69-C578-4E00-9927-34A16E9C96C9}" type="pres">
      <dgm:prSet presAssocID="{42D71409-67F9-455C-8C6D-716D284AAA6B}" presName="composite" presStyleCnt="0"/>
      <dgm:spPr/>
    </dgm:pt>
    <dgm:pt modelId="{C29D15C6-07AC-4589-8CCC-24CF3FC9C6DB}" type="pres">
      <dgm:prSet presAssocID="{42D71409-67F9-455C-8C6D-716D284AAA6B}" presName="LShape" presStyleLbl="alignNode1" presStyleIdx="0" presStyleCnt="7"/>
      <dgm:spPr/>
    </dgm:pt>
    <dgm:pt modelId="{A3EF2DD0-17D3-4D27-B4F6-F9D46B57DF85}" type="pres">
      <dgm:prSet presAssocID="{42D71409-67F9-455C-8C6D-716D284AAA6B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BB165B35-CC80-4076-9101-07C7DE8E269A}" type="pres">
      <dgm:prSet presAssocID="{42D71409-67F9-455C-8C6D-716D284AAA6B}" presName="Triangle" presStyleLbl="alignNode1" presStyleIdx="1" presStyleCnt="7"/>
      <dgm:spPr/>
    </dgm:pt>
    <dgm:pt modelId="{04F961E3-A1B5-4FBF-9B38-94710F5F3C00}" type="pres">
      <dgm:prSet presAssocID="{478B7D3C-9FB4-4BC6-90AC-49960560DECD}" presName="sibTrans" presStyleCnt="0"/>
      <dgm:spPr/>
    </dgm:pt>
    <dgm:pt modelId="{B9D60B59-BC9C-44DB-9A02-BD1392D29DD8}" type="pres">
      <dgm:prSet presAssocID="{478B7D3C-9FB4-4BC6-90AC-49960560DECD}" presName="space" presStyleCnt="0"/>
      <dgm:spPr/>
    </dgm:pt>
    <dgm:pt modelId="{B03D98BE-D17B-42A9-9066-2A4EA88D1885}" type="pres">
      <dgm:prSet presAssocID="{F66099B6-DBBD-4AB0-82D2-877B80F846F7}" presName="composite" presStyleCnt="0"/>
      <dgm:spPr/>
    </dgm:pt>
    <dgm:pt modelId="{3C3FC654-B3F4-4CBE-AA1B-608264053F6B}" type="pres">
      <dgm:prSet presAssocID="{F66099B6-DBBD-4AB0-82D2-877B80F846F7}" presName="LShape" presStyleLbl="alignNode1" presStyleIdx="2" presStyleCnt="7"/>
      <dgm:spPr/>
    </dgm:pt>
    <dgm:pt modelId="{090D207F-6633-4503-95C2-3F109B785740}" type="pres">
      <dgm:prSet presAssocID="{F66099B6-DBBD-4AB0-82D2-877B80F846F7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C316683A-655C-45FC-AFF7-0765AEE8E61F}" type="pres">
      <dgm:prSet presAssocID="{F66099B6-DBBD-4AB0-82D2-877B80F846F7}" presName="Triangle" presStyleLbl="alignNode1" presStyleIdx="3" presStyleCnt="7"/>
      <dgm:spPr/>
    </dgm:pt>
    <dgm:pt modelId="{FC82A982-E7A9-4B95-9A6D-45797516FD8C}" type="pres">
      <dgm:prSet presAssocID="{BC531B32-9B0E-482E-BF91-65C61F17168D}" presName="sibTrans" presStyleCnt="0"/>
      <dgm:spPr/>
    </dgm:pt>
    <dgm:pt modelId="{ECE9E7A1-EC98-4B28-9ECA-B452EE8F465D}" type="pres">
      <dgm:prSet presAssocID="{BC531B32-9B0E-482E-BF91-65C61F17168D}" presName="space" presStyleCnt="0"/>
      <dgm:spPr/>
    </dgm:pt>
    <dgm:pt modelId="{56E07F61-8D9B-4CF4-A00C-16D55D2D62FF}" type="pres">
      <dgm:prSet presAssocID="{EE62A4F6-4AC4-435B-990E-81A71CE8CAC7}" presName="composite" presStyleCnt="0"/>
      <dgm:spPr/>
    </dgm:pt>
    <dgm:pt modelId="{46A9F2B5-1B55-4913-9546-59E0E1D0110A}" type="pres">
      <dgm:prSet presAssocID="{EE62A4F6-4AC4-435B-990E-81A71CE8CAC7}" presName="LShape" presStyleLbl="alignNode1" presStyleIdx="4" presStyleCnt="7"/>
      <dgm:spPr/>
    </dgm:pt>
    <dgm:pt modelId="{FB36B8EF-09FD-4F50-B1B2-2C7A4D27391E}" type="pres">
      <dgm:prSet presAssocID="{EE62A4F6-4AC4-435B-990E-81A71CE8CAC7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1C955794-C0D3-4843-9D15-76FD669DD9B1}" type="pres">
      <dgm:prSet presAssocID="{EE62A4F6-4AC4-435B-990E-81A71CE8CAC7}" presName="Triangle" presStyleLbl="alignNode1" presStyleIdx="5" presStyleCnt="7"/>
      <dgm:spPr/>
    </dgm:pt>
    <dgm:pt modelId="{B0733124-E5A0-4DB8-996A-290668FB57FE}" type="pres">
      <dgm:prSet presAssocID="{389F9A93-0231-4877-8C41-5D5B8DD7AAC0}" presName="sibTrans" presStyleCnt="0"/>
      <dgm:spPr/>
    </dgm:pt>
    <dgm:pt modelId="{2B15E32C-18BF-4EF5-BAEC-CC5BA00D8CC1}" type="pres">
      <dgm:prSet presAssocID="{389F9A93-0231-4877-8C41-5D5B8DD7AAC0}" presName="space" presStyleCnt="0"/>
      <dgm:spPr/>
    </dgm:pt>
    <dgm:pt modelId="{B4DEE251-9736-43F6-B85F-A38BAE93774B}" type="pres">
      <dgm:prSet presAssocID="{2A22E84C-3AA3-4E9C-AE5F-9C2FB0D7FB11}" presName="composite" presStyleCnt="0"/>
      <dgm:spPr/>
    </dgm:pt>
    <dgm:pt modelId="{EC0D2D31-959E-4F74-BE42-635C8A784ABE}" type="pres">
      <dgm:prSet presAssocID="{2A22E84C-3AA3-4E9C-AE5F-9C2FB0D7FB11}" presName="LShape" presStyleLbl="alignNode1" presStyleIdx="6" presStyleCnt="7"/>
      <dgm:spPr/>
    </dgm:pt>
    <dgm:pt modelId="{13EC714B-C3FE-4641-BC69-7AD59D4978D4}" type="pres">
      <dgm:prSet presAssocID="{2A22E84C-3AA3-4E9C-AE5F-9C2FB0D7FB11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DAFDB1D-3DB5-4D8E-B231-D7CF4315E13E}" type="presOf" srcId="{F66099B6-DBBD-4AB0-82D2-877B80F846F7}" destId="{090D207F-6633-4503-95C2-3F109B785740}" srcOrd="0" destOrd="0" presId="urn:microsoft.com/office/officeart/2009/3/layout/StepUpProcess"/>
    <dgm:cxn modelId="{2AA9C11F-1F1D-428E-801A-47EAA766C99D}" srcId="{B9C32B05-62EA-407A-B21C-2310C7945705}" destId="{42D71409-67F9-455C-8C6D-716D284AAA6B}" srcOrd="0" destOrd="0" parTransId="{51680ED1-AF6E-4B28-AE94-92B0EFB0DF7D}" sibTransId="{478B7D3C-9FB4-4BC6-90AC-49960560DECD}"/>
    <dgm:cxn modelId="{B4F3EA32-CE64-4A92-9BAE-BC57E5392B05}" srcId="{B9C32B05-62EA-407A-B21C-2310C7945705}" destId="{F66099B6-DBBD-4AB0-82D2-877B80F846F7}" srcOrd="1" destOrd="0" parTransId="{B09C8BFB-F41C-4AC4-AB94-F216E3081C2D}" sibTransId="{BC531B32-9B0E-482E-BF91-65C61F17168D}"/>
    <dgm:cxn modelId="{B8009F3A-2527-4901-8F52-E3DA976A3031}" type="presOf" srcId="{B9C32B05-62EA-407A-B21C-2310C7945705}" destId="{708A0BF7-A416-4709-A87C-21F3398CAEA5}" srcOrd="0" destOrd="0" presId="urn:microsoft.com/office/officeart/2009/3/layout/StepUpProcess"/>
    <dgm:cxn modelId="{4A147148-C240-4539-AB3C-7BED827A1F1B}" type="presOf" srcId="{EE62A4F6-4AC4-435B-990E-81A71CE8CAC7}" destId="{FB36B8EF-09FD-4F50-B1B2-2C7A4D27391E}" srcOrd="0" destOrd="0" presId="urn:microsoft.com/office/officeart/2009/3/layout/StepUpProcess"/>
    <dgm:cxn modelId="{3A2CECA6-0C5B-46BB-B7C6-7D37E9D210BD}" srcId="{B9C32B05-62EA-407A-B21C-2310C7945705}" destId="{EE62A4F6-4AC4-435B-990E-81A71CE8CAC7}" srcOrd="2" destOrd="0" parTransId="{F287B947-7343-4FA2-B288-B23A59FFAE31}" sibTransId="{389F9A93-0231-4877-8C41-5D5B8DD7AAC0}"/>
    <dgm:cxn modelId="{AA26AEBE-53DA-43D5-9535-52DF708087CA}" type="presOf" srcId="{42D71409-67F9-455C-8C6D-716D284AAA6B}" destId="{A3EF2DD0-17D3-4D27-B4F6-F9D46B57DF85}" srcOrd="0" destOrd="0" presId="urn:microsoft.com/office/officeart/2009/3/layout/StepUpProcess"/>
    <dgm:cxn modelId="{059D23D4-169E-435C-9416-D28C7B662DCF}" type="presOf" srcId="{2A22E84C-3AA3-4E9C-AE5F-9C2FB0D7FB11}" destId="{13EC714B-C3FE-4641-BC69-7AD59D4978D4}" srcOrd="0" destOrd="0" presId="urn:microsoft.com/office/officeart/2009/3/layout/StepUpProcess"/>
    <dgm:cxn modelId="{BEB859E7-C343-408E-86A1-667C27EE5761}" srcId="{B9C32B05-62EA-407A-B21C-2310C7945705}" destId="{2A22E84C-3AA3-4E9C-AE5F-9C2FB0D7FB11}" srcOrd="3" destOrd="0" parTransId="{6C025E55-DF42-4C5D-AFD5-6015FA053D46}" sibTransId="{744EA591-F199-49C2-B63A-82709D96C729}"/>
    <dgm:cxn modelId="{1A7F2C90-B315-4317-9F68-6B7744F6BFB5}" type="presParOf" srcId="{708A0BF7-A416-4709-A87C-21F3398CAEA5}" destId="{B3E71B69-C578-4E00-9927-34A16E9C96C9}" srcOrd="0" destOrd="0" presId="urn:microsoft.com/office/officeart/2009/3/layout/StepUpProcess"/>
    <dgm:cxn modelId="{BDE25872-D7D3-4B08-9BE5-B23944F60B38}" type="presParOf" srcId="{B3E71B69-C578-4E00-9927-34A16E9C96C9}" destId="{C29D15C6-07AC-4589-8CCC-24CF3FC9C6DB}" srcOrd="0" destOrd="0" presId="urn:microsoft.com/office/officeart/2009/3/layout/StepUpProcess"/>
    <dgm:cxn modelId="{6EBD341D-7626-46FC-A0CC-422219D0BBE9}" type="presParOf" srcId="{B3E71B69-C578-4E00-9927-34A16E9C96C9}" destId="{A3EF2DD0-17D3-4D27-B4F6-F9D46B57DF85}" srcOrd="1" destOrd="0" presId="urn:microsoft.com/office/officeart/2009/3/layout/StepUpProcess"/>
    <dgm:cxn modelId="{A42B0AF2-E821-4BD4-85AC-9B07E3E97893}" type="presParOf" srcId="{B3E71B69-C578-4E00-9927-34A16E9C96C9}" destId="{BB165B35-CC80-4076-9101-07C7DE8E269A}" srcOrd="2" destOrd="0" presId="urn:microsoft.com/office/officeart/2009/3/layout/StepUpProcess"/>
    <dgm:cxn modelId="{90145FAC-9084-4F10-BD6A-FDC2B411A9A9}" type="presParOf" srcId="{708A0BF7-A416-4709-A87C-21F3398CAEA5}" destId="{04F961E3-A1B5-4FBF-9B38-94710F5F3C00}" srcOrd="1" destOrd="0" presId="urn:microsoft.com/office/officeart/2009/3/layout/StepUpProcess"/>
    <dgm:cxn modelId="{2D796D8C-6BBE-4B32-BC80-E8DCB41ED07C}" type="presParOf" srcId="{04F961E3-A1B5-4FBF-9B38-94710F5F3C00}" destId="{B9D60B59-BC9C-44DB-9A02-BD1392D29DD8}" srcOrd="0" destOrd="0" presId="urn:microsoft.com/office/officeart/2009/3/layout/StepUpProcess"/>
    <dgm:cxn modelId="{97DB997A-081B-43F1-A8DF-BF31ED89713E}" type="presParOf" srcId="{708A0BF7-A416-4709-A87C-21F3398CAEA5}" destId="{B03D98BE-D17B-42A9-9066-2A4EA88D1885}" srcOrd="2" destOrd="0" presId="urn:microsoft.com/office/officeart/2009/3/layout/StepUpProcess"/>
    <dgm:cxn modelId="{248C2D3F-2880-4072-BB7B-FBF047C7FA3E}" type="presParOf" srcId="{B03D98BE-D17B-42A9-9066-2A4EA88D1885}" destId="{3C3FC654-B3F4-4CBE-AA1B-608264053F6B}" srcOrd="0" destOrd="0" presId="urn:microsoft.com/office/officeart/2009/3/layout/StepUpProcess"/>
    <dgm:cxn modelId="{B1D424A9-398E-46B4-9118-7CBF8EC84FDE}" type="presParOf" srcId="{B03D98BE-D17B-42A9-9066-2A4EA88D1885}" destId="{090D207F-6633-4503-95C2-3F109B785740}" srcOrd="1" destOrd="0" presId="urn:microsoft.com/office/officeart/2009/3/layout/StepUpProcess"/>
    <dgm:cxn modelId="{2B522E8B-ECDA-433C-A159-389E2D513661}" type="presParOf" srcId="{B03D98BE-D17B-42A9-9066-2A4EA88D1885}" destId="{C316683A-655C-45FC-AFF7-0765AEE8E61F}" srcOrd="2" destOrd="0" presId="urn:microsoft.com/office/officeart/2009/3/layout/StepUpProcess"/>
    <dgm:cxn modelId="{8DAEE030-43E9-4B56-88AE-5387BE963097}" type="presParOf" srcId="{708A0BF7-A416-4709-A87C-21F3398CAEA5}" destId="{FC82A982-E7A9-4B95-9A6D-45797516FD8C}" srcOrd="3" destOrd="0" presId="urn:microsoft.com/office/officeart/2009/3/layout/StepUpProcess"/>
    <dgm:cxn modelId="{68B3E686-F8C3-482F-AA84-3AA7F37BED82}" type="presParOf" srcId="{FC82A982-E7A9-4B95-9A6D-45797516FD8C}" destId="{ECE9E7A1-EC98-4B28-9ECA-B452EE8F465D}" srcOrd="0" destOrd="0" presId="urn:microsoft.com/office/officeart/2009/3/layout/StepUpProcess"/>
    <dgm:cxn modelId="{E4C9F145-2FB3-4092-8B48-8715BE5ADCB0}" type="presParOf" srcId="{708A0BF7-A416-4709-A87C-21F3398CAEA5}" destId="{56E07F61-8D9B-4CF4-A00C-16D55D2D62FF}" srcOrd="4" destOrd="0" presId="urn:microsoft.com/office/officeart/2009/3/layout/StepUpProcess"/>
    <dgm:cxn modelId="{48516B70-FE22-492A-B35A-D4EB70222540}" type="presParOf" srcId="{56E07F61-8D9B-4CF4-A00C-16D55D2D62FF}" destId="{46A9F2B5-1B55-4913-9546-59E0E1D0110A}" srcOrd="0" destOrd="0" presId="urn:microsoft.com/office/officeart/2009/3/layout/StepUpProcess"/>
    <dgm:cxn modelId="{7F43CE7B-9377-4D18-82D7-B738AE0A9190}" type="presParOf" srcId="{56E07F61-8D9B-4CF4-A00C-16D55D2D62FF}" destId="{FB36B8EF-09FD-4F50-B1B2-2C7A4D27391E}" srcOrd="1" destOrd="0" presId="urn:microsoft.com/office/officeart/2009/3/layout/StepUpProcess"/>
    <dgm:cxn modelId="{01755276-E5F3-4757-982D-018AC0D3BC5E}" type="presParOf" srcId="{56E07F61-8D9B-4CF4-A00C-16D55D2D62FF}" destId="{1C955794-C0D3-4843-9D15-76FD669DD9B1}" srcOrd="2" destOrd="0" presId="urn:microsoft.com/office/officeart/2009/3/layout/StepUpProcess"/>
    <dgm:cxn modelId="{C0F843CC-A576-4139-AB84-387F9E5EC6D2}" type="presParOf" srcId="{708A0BF7-A416-4709-A87C-21F3398CAEA5}" destId="{B0733124-E5A0-4DB8-996A-290668FB57FE}" srcOrd="5" destOrd="0" presId="urn:microsoft.com/office/officeart/2009/3/layout/StepUpProcess"/>
    <dgm:cxn modelId="{D754C758-D63D-4F90-B3DE-0D4055706FD4}" type="presParOf" srcId="{B0733124-E5A0-4DB8-996A-290668FB57FE}" destId="{2B15E32C-18BF-4EF5-BAEC-CC5BA00D8CC1}" srcOrd="0" destOrd="0" presId="urn:microsoft.com/office/officeart/2009/3/layout/StepUpProcess"/>
    <dgm:cxn modelId="{0B3FF8EC-EC3D-4266-88F1-3B37C5CA1731}" type="presParOf" srcId="{708A0BF7-A416-4709-A87C-21F3398CAEA5}" destId="{B4DEE251-9736-43F6-B85F-A38BAE93774B}" srcOrd="6" destOrd="0" presId="urn:microsoft.com/office/officeart/2009/3/layout/StepUpProcess"/>
    <dgm:cxn modelId="{44535913-3FC8-4D77-B43E-E7EE0050EFAF}" type="presParOf" srcId="{B4DEE251-9736-43F6-B85F-A38BAE93774B}" destId="{EC0D2D31-959E-4F74-BE42-635C8A784ABE}" srcOrd="0" destOrd="0" presId="urn:microsoft.com/office/officeart/2009/3/layout/StepUpProcess"/>
    <dgm:cxn modelId="{C1152CCD-74BD-41F0-BE28-5E61E1C2C82F}" type="presParOf" srcId="{B4DEE251-9736-43F6-B85F-A38BAE93774B}" destId="{13EC714B-C3FE-4641-BC69-7AD59D4978D4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D00791-1040-4977-A043-3EA576D26053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969127FF-B77D-4173-8B43-ED9EE14C24BF}">
      <dgm:prSet phldrT="[Texto]" custT="1"/>
      <dgm:spPr>
        <a:solidFill>
          <a:srgbClr val="C00000"/>
        </a:solidFill>
      </dgm:spPr>
      <dgm:t>
        <a:bodyPr/>
        <a:lstStyle/>
        <a:p>
          <a:r>
            <a:rPr lang="es-ES" sz="20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Avisar al Supervisor</a:t>
          </a:r>
          <a:endParaRPr lang="es-CO" sz="2000" b="1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1AC75AB-F313-43C9-9326-90AA3927437D}" type="parTrans" cxnId="{467DB3EE-15D3-45D7-887A-6BEA7A7B04F6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A88A583-D517-4DDA-BC5C-9808D1FF0FB3}" type="sibTrans" cxnId="{467DB3EE-15D3-45D7-887A-6BEA7A7B04F6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51E8EEA-3066-4CE0-ADD8-98AB7632FD74}">
      <dgm:prSet phldrT="[Texto]"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Ante el aumento de casos positivos de malaria</a:t>
          </a:r>
          <a:endParaRPr lang="es-CO" sz="16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084C325-3325-4FC9-A94D-F4AD48283B9A}" type="parTrans" cxnId="{68C5F18F-23AC-45E4-83AB-BF9D8B144663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E769EAF-4493-4C08-9F36-F2DD784B2681}" type="sibTrans" cxnId="{68C5F18F-23AC-45E4-83AB-BF9D8B144663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2FFA7C7-4E5A-4C35-B652-E7E6EF03B1EA}">
      <dgm:prSet phldrT="[Texto]"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Cantidad de muestras de PDR que se tiene </a:t>
          </a:r>
          <a:endParaRPr lang="es-CO" sz="16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3BD2163-F56A-4355-8265-B363221EA057}" type="parTrans" cxnId="{BB2262CA-85C9-433D-A2E4-2258A2EAE03A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76EA6C5-2D49-4D52-94DF-ABF1CD3EAE89}" type="sibTrans" cxnId="{BB2262CA-85C9-433D-A2E4-2258A2EAE03A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6A461B8-9C84-4294-97B3-F31D9A4327E7}">
      <dgm:prSet phldrT="[Texto]"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Cantidad de Tratamiento de malaria</a:t>
          </a:r>
          <a:endParaRPr lang="es-CO" sz="16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EEDAE53-5E96-400A-BBBA-CF82E761C83A}" type="parTrans" cxnId="{AEAF0883-DE4D-493E-98EF-581EBB90E5CA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702C9FBD-7DFF-47CF-B6E5-AA3C7D51C238}" type="sibTrans" cxnId="{AEAF0883-DE4D-493E-98EF-581EBB90E5CA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6747B33-5EEA-49A9-8A96-02B301F96AC1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Ubicación de los casos (Barrio, Vereda, Comunidad, Localidad)</a:t>
          </a:r>
          <a:endParaRPr lang="es-CO" sz="16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E09B8DE-3005-469F-99C6-283D123D2AE4}" type="parTrans" cxnId="{66436358-BF0B-4187-BD6A-CD038A394CC3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E76C194-01FE-423E-A2A8-A57EB9F77C68}" type="sibTrans" cxnId="{66436358-BF0B-4187-BD6A-CD038A394CC3}">
      <dgm:prSet/>
      <dgm:spPr/>
      <dgm:t>
        <a:bodyPr/>
        <a:lstStyle/>
        <a:p>
          <a:endParaRPr lang="es-CO" sz="160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E0818F0-AF44-4C68-862C-C7FC056F644B}" type="pres">
      <dgm:prSet presAssocID="{13D00791-1040-4977-A043-3EA576D2605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C8E2A38-D472-49E0-8823-82AC1B094B66}" type="pres">
      <dgm:prSet presAssocID="{969127FF-B77D-4173-8B43-ED9EE14C24BF}" presName="centerShape" presStyleLbl="node0" presStyleIdx="0" presStyleCnt="1"/>
      <dgm:spPr/>
    </dgm:pt>
    <dgm:pt modelId="{C1C204E2-4421-4B52-AB79-858C881074A3}" type="pres">
      <dgm:prSet presAssocID="{9084C325-3325-4FC9-A94D-F4AD48283B9A}" presName="parTrans" presStyleLbl="bgSibTrans2D1" presStyleIdx="0" presStyleCnt="4"/>
      <dgm:spPr/>
    </dgm:pt>
    <dgm:pt modelId="{C7818FA3-6A65-46E4-80C6-E028F500CDFC}" type="pres">
      <dgm:prSet presAssocID="{051E8EEA-3066-4CE0-ADD8-98AB7632FD74}" presName="node" presStyleLbl="node1" presStyleIdx="0" presStyleCnt="4">
        <dgm:presLayoutVars>
          <dgm:bulletEnabled val="1"/>
        </dgm:presLayoutVars>
      </dgm:prSet>
      <dgm:spPr/>
    </dgm:pt>
    <dgm:pt modelId="{E246D952-97B3-4F83-B14E-1D4E176FDFD7}" type="pres">
      <dgm:prSet presAssocID="{CE09B8DE-3005-469F-99C6-283D123D2AE4}" presName="parTrans" presStyleLbl="bgSibTrans2D1" presStyleIdx="1" presStyleCnt="4"/>
      <dgm:spPr/>
    </dgm:pt>
    <dgm:pt modelId="{513BDDDA-D3EE-49BD-AFD6-6A9B7613E978}" type="pres">
      <dgm:prSet presAssocID="{56747B33-5EEA-49A9-8A96-02B301F96AC1}" presName="node" presStyleLbl="node1" presStyleIdx="1" presStyleCnt="4">
        <dgm:presLayoutVars>
          <dgm:bulletEnabled val="1"/>
        </dgm:presLayoutVars>
      </dgm:prSet>
      <dgm:spPr/>
    </dgm:pt>
    <dgm:pt modelId="{F328839D-E3FC-4D4A-8150-0B78FC289628}" type="pres">
      <dgm:prSet presAssocID="{53BD2163-F56A-4355-8265-B363221EA057}" presName="parTrans" presStyleLbl="bgSibTrans2D1" presStyleIdx="2" presStyleCnt="4"/>
      <dgm:spPr/>
    </dgm:pt>
    <dgm:pt modelId="{3E65810A-9716-4B96-BABD-7EEFAADDE3E0}" type="pres">
      <dgm:prSet presAssocID="{62FFA7C7-4E5A-4C35-B652-E7E6EF03B1EA}" presName="node" presStyleLbl="node1" presStyleIdx="2" presStyleCnt="4">
        <dgm:presLayoutVars>
          <dgm:bulletEnabled val="1"/>
        </dgm:presLayoutVars>
      </dgm:prSet>
      <dgm:spPr/>
    </dgm:pt>
    <dgm:pt modelId="{D9AF4368-9480-4984-AD74-2B8B0B32FA8E}" type="pres">
      <dgm:prSet presAssocID="{6EEDAE53-5E96-400A-BBBA-CF82E761C83A}" presName="parTrans" presStyleLbl="bgSibTrans2D1" presStyleIdx="3" presStyleCnt="4"/>
      <dgm:spPr/>
    </dgm:pt>
    <dgm:pt modelId="{0915B4CB-106C-4782-827C-F9556B80D2DC}" type="pres">
      <dgm:prSet presAssocID="{B6A461B8-9C84-4294-97B3-F31D9A4327E7}" presName="node" presStyleLbl="node1" presStyleIdx="3" presStyleCnt="4">
        <dgm:presLayoutVars>
          <dgm:bulletEnabled val="1"/>
        </dgm:presLayoutVars>
      </dgm:prSet>
      <dgm:spPr/>
    </dgm:pt>
  </dgm:ptLst>
  <dgm:cxnLst>
    <dgm:cxn modelId="{5446240D-842C-4D21-A89C-5C08B433FC29}" type="presOf" srcId="{56747B33-5EEA-49A9-8A96-02B301F96AC1}" destId="{513BDDDA-D3EE-49BD-AFD6-6A9B7613E978}" srcOrd="0" destOrd="0" presId="urn:microsoft.com/office/officeart/2005/8/layout/radial4"/>
    <dgm:cxn modelId="{5C1B8633-7DB7-4AF3-8066-9FFE8F8D126E}" type="presOf" srcId="{53BD2163-F56A-4355-8265-B363221EA057}" destId="{F328839D-E3FC-4D4A-8150-0B78FC289628}" srcOrd="0" destOrd="0" presId="urn:microsoft.com/office/officeart/2005/8/layout/radial4"/>
    <dgm:cxn modelId="{FBC96B5D-F3FF-4C3D-BCB2-D238EDB5411D}" type="presOf" srcId="{051E8EEA-3066-4CE0-ADD8-98AB7632FD74}" destId="{C7818FA3-6A65-46E4-80C6-E028F500CDFC}" srcOrd="0" destOrd="0" presId="urn:microsoft.com/office/officeart/2005/8/layout/radial4"/>
    <dgm:cxn modelId="{78050454-43ED-4C09-BA61-EEE57061F496}" type="presOf" srcId="{9084C325-3325-4FC9-A94D-F4AD48283B9A}" destId="{C1C204E2-4421-4B52-AB79-858C881074A3}" srcOrd="0" destOrd="0" presId="urn:microsoft.com/office/officeart/2005/8/layout/radial4"/>
    <dgm:cxn modelId="{22B3D055-B68C-4FFA-83B8-6841A0689BCC}" type="presOf" srcId="{969127FF-B77D-4173-8B43-ED9EE14C24BF}" destId="{FC8E2A38-D472-49E0-8823-82AC1B094B66}" srcOrd="0" destOrd="0" presId="urn:microsoft.com/office/officeart/2005/8/layout/radial4"/>
    <dgm:cxn modelId="{66436358-BF0B-4187-BD6A-CD038A394CC3}" srcId="{969127FF-B77D-4173-8B43-ED9EE14C24BF}" destId="{56747B33-5EEA-49A9-8A96-02B301F96AC1}" srcOrd="1" destOrd="0" parTransId="{CE09B8DE-3005-469F-99C6-283D123D2AE4}" sibTransId="{CE76C194-01FE-423E-A2A8-A57EB9F77C68}"/>
    <dgm:cxn modelId="{AEAF0883-DE4D-493E-98EF-581EBB90E5CA}" srcId="{969127FF-B77D-4173-8B43-ED9EE14C24BF}" destId="{B6A461B8-9C84-4294-97B3-F31D9A4327E7}" srcOrd="3" destOrd="0" parTransId="{6EEDAE53-5E96-400A-BBBA-CF82E761C83A}" sibTransId="{702C9FBD-7DFF-47CF-B6E5-AA3C7D51C238}"/>
    <dgm:cxn modelId="{68C5F18F-23AC-45E4-83AB-BF9D8B144663}" srcId="{969127FF-B77D-4173-8B43-ED9EE14C24BF}" destId="{051E8EEA-3066-4CE0-ADD8-98AB7632FD74}" srcOrd="0" destOrd="0" parTransId="{9084C325-3325-4FC9-A94D-F4AD48283B9A}" sibTransId="{EE769EAF-4493-4C08-9F36-F2DD784B2681}"/>
    <dgm:cxn modelId="{FEBC5697-50A3-4ECC-B62E-B27237443880}" type="presOf" srcId="{CE09B8DE-3005-469F-99C6-283D123D2AE4}" destId="{E246D952-97B3-4F83-B14E-1D4E176FDFD7}" srcOrd="0" destOrd="0" presId="urn:microsoft.com/office/officeart/2005/8/layout/radial4"/>
    <dgm:cxn modelId="{659C6FA4-7DC4-4684-9897-5AFAF67E9E45}" type="presOf" srcId="{B6A461B8-9C84-4294-97B3-F31D9A4327E7}" destId="{0915B4CB-106C-4782-827C-F9556B80D2DC}" srcOrd="0" destOrd="0" presId="urn:microsoft.com/office/officeart/2005/8/layout/radial4"/>
    <dgm:cxn modelId="{040086AB-6890-4247-AF23-807CBBE8E57E}" type="presOf" srcId="{6EEDAE53-5E96-400A-BBBA-CF82E761C83A}" destId="{D9AF4368-9480-4984-AD74-2B8B0B32FA8E}" srcOrd="0" destOrd="0" presId="urn:microsoft.com/office/officeart/2005/8/layout/radial4"/>
    <dgm:cxn modelId="{BB2262CA-85C9-433D-A2E4-2258A2EAE03A}" srcId="{969127FF-B77D-4173-8B43-ED9EE14C24BF}" destId="{62FFA7C7-4E5A-4C35-B652-E7E6EF03B1EA}" srcOrd="2" destOrd="0" parTransId="{53BD2163-F56A-4355-8265-B363221EA057}" sibTransId="{276EA6C5-2D49-4D52-94DF-ABF1CD3EAE89}"/>
    <dgm:cxn modelId="{FA8E41E3-E6B0-44F7-BE0A-0538D1D44CDF}" type="presOf" srcId="{13D00791-1040-4977-A043-3EA576D26053}" destId="{9E0818F0-AF44-4C68-862C-C7FC056F644B}" srcOrd="0" destOrd="0" presId="urn:microsoft.com/office/officeart/2005/8/layout/radial4"/>
    <dgm:cxn modelId="{467DB3EE-15D3-45D7-887A-6BEA7A7B04F6}" srcId="{13D00791-1040-4977-A043-3EA576D26053}" destId="{969127FF-B77D-4173-8B43-ED9EE14C24BF}" srcOrd="0" destOrd="0" parTransId="{61AC75AB-F313-43C9-9326-90AA3927437D}" sibTransId="{2A88A583-D517-4DDA-BC5C-9808D1FF0FB3}"/>
    <dgm:cxn modelId="{C2032BFA-9458-47EE-80E7-FC0201B7C801}" type="presOf" srcId="{62FFA7C7-4E5A-4C35-B652-E7E6EF03B1EA}" destId="{3E65810A-9716-4B96-BABD-7EEFAADDE3E0}" srcOrd="0" destOrd="0" presId="urn:microsoft.com/office/officeart/2005/8/layout/radial4"/>
    <dgm:cxn modelId="{B507E6AE-E194-4BB1-A049-C4100D8E2E2B}" type="presParOf" srcId="{9E0818F0-AF44-4C68-862C-C7FC056F644B}" destId="{FC8E2A38-D472-49E0-8823-82AC1B094B66}" srcOrd="0" destOrd="0" presId="urn:microsoft.com/office/officeart/2005/8/layout/radial4"/>
    <dgm:cxn modelId="{A02248B8-02C9-4AB6-97AD-CD52A1482642}" type="presParOf" srcId="{9E0818F0-AF44-4C68-862C-C7FC056F644B}" destId="{C1C204E2-4421-4B52-AB79-858C881074A3}" srcOrd="1" destOrd="0" presId="urn:microsoft.com/office/officeart/2005/8/layout/radial4"/>
    <dgm:cxn modelId="{0A8104F8-FFAD-46F4-AC11-FC0D3BCBD017}" type="presParOf" srcId="{9E0818F0-AF44-4C68-862C-C7FC056F644B}" destId="{C7818FA3-6A65-46E4-80C6-E028F500CDFC}" srcOrd="2" destOrd="0" presId="urn:microsoft.com/office/officeart/2005/8/layout/radial4"/>
    <dgm:cxn modelId="{54B7D247-B741-4E09-BAA3-AFC3A6073E05}" type="presParOf" srcId="{9E0818F0-AF44-4C68-862C-C7FC056F644B}" destId="{E246D952-97B3-4F83-B14E-1D4E176FDFD7}" srcOrd="3" destOrd="0" presId="urn:microsoft.com/office/officeart/2005/8/layout/radial4"/>
    <dgm:cxn modelId="{B4412999-E495-4236-A5A0-E0B800A9226B}" type="presParOf" srcId="{9E0818F0-AF44-4C68-862C-C7FC056F644B}" destId="{513BDDDA-D3EE-49BD-AFD6-6A9B7613E978}" srcOrd="4" destOrd="0" presId="urn:microsoft.com/office/officeart/2005/8/layout/radial4"/>
    <dgm:cxn modelId="{FEE9BDCA-290B-4B8F-A6B2-D268173123C1}" type="presParOf" srcId="{9E0818F0-AF44-4C68-862C-C7FC056F644B}" destId="{F328839D-E3FC-4D4A-8150-0B78FC289628}" srcOrd="5" destOrd="0" presId="urn:microsoft.com/office/officeart/2005/8/layout/radial4"/>
    <dgm:cxn modelId="{E28E2AAC-935B-46FA-A0FA-2C1BDEEEBD73}" type="presParOf" srcId="{9E0818F0-AF44-4C68-862C-C7FC056F644B}" destId="{3E65810A-9716-4B96-BABD-7EEFAADDE3E0}" srcOrd="6" destOrd="0" presId="urn:microsoft.com/office/officeart/2005/8/layout/radial4"/>
    <dgm:cxn modelId="{DF626499-2148-44CE-824F-282D9BAD9F72}" type="presParOf" srcId="{9E0818F0-AF44-4C68-862C-C7FC056F644B}" destId="{D9AF4368-9480-4984-AD74-2B8B0B32FA8E}" srcOrd="7" destOrd="0" presId="urn:microsoft.com/office/officeart/2005/8/layout/radial4"/>
    <dgm:cxn modelId="{298E9CB3-B2F0-49ED-9BEE-C6E1E7A41FEB}" type="presParOf" srcId="{9E0818F0-AF44-4C68-862C-C7FC056F644B}" destId="{0915B4CB-106C-4782-827C-F9556B80D2DC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BA1245-17FD-4722-B843-5783D8E2EA68}">
      <dsp:nvSpPr>
        <dsp:cNvPr id="0" name=""/>
        <dsp:cNvSpPr/>
      </dsp:nvSpPr>
      <dsp:spPr>
        <a:xfrm>
          <a:off x="1392918" y="230912"/>
          <a:ext cx="4582717" cy="1591517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D49F4F-37C0-449D-A757-357FB471059F}">
      <dsp:nvSpPr>
        <dsp:cNvPr id="0" name=""/>
        <dsp:cNvSpPr/>
      </dsp:nvSpPr>
      <dsp:spPr>
        <a:xfrm>
          <a:off x="3334454" y="4069038"/>
          <a:ext cx="888123" cy="568399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08945E1-F8B0-42A8-977D-0F34B50048D9}">
      <dsp:nvSpPr>
        <dsp:cNvPr id="0" name=""/>
        <dsp:cNvSpPr/>
      </dsp:nvSpPr>
      <dsp:spPr>
        <a:xfrm>
          <a:off x="-7" y="4618242"/>
          <a:ext cx="7382779" cy="106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s-CO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Desarrollar estrategias para la intervención y control de malaria en los territorios 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8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 Realizar acciones focalizadas en los territorios de acuerdo con la transmisión de malaria</a:t>
          </a:r>
          <a:endParaRPr lang="es-CO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7" y="4618242"/>
        <a:ext cx="7382779" cy="1065748"/>
      </dsp:txXfrm>
    </dsp:sp>
    <dsp:sp modelId="{2600FC68-DF8A-43DC-AD6D-0D44FAEC06CF}">
      <dsp:nvSpPr>
        <dsp:cNvPr id="0" name=""/>
        <dsp:cNvSpPr/>
      </dsp:nvSpPr>
      <dsp:spPr>
        <a:xfrm>
          <a:off x="3059038" y="1945345"/>
          <a:ext cx="1598622" cy="159862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Divulgación de información de malaria a tomadores de decisiones</a:t>
          </a:r>
        </a:p>
      </dsp:txBody>
      <dsp:txXfrm>
        <a:off x="3293151" y="2179458"/>
        <a:ext cx="1130396" cy="1130396"/>
      </dsp:txXfrm>
    </dsp:sp>
    <dsp:sp modelId="{4B5FDDD2-9F5D-48CB-A9A9-2F025A0125F0}">
      <dsp:nvSpPr>
        <dsp:cNvPr id="0" name=""/>
        <dsp:cNvSpPr/>
      </dsp:nvSpPr>
      <dsp:spPr>
        <a:xfrm>
          <a:off x="2239799" y="324658"/>
          <a:ext cx="1598622" cy="1598622"/>
        </a:xfrm>
        <a:prstGeom prst="ellipse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Recolección continua y sistemática de datos</a:t>
          </a:r>
          <a:endParaRPr lang="es-CO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73912" y="558771"/>
        <a:ext cx="1130396" cy="1130396"/>
      </dsp:txXfrm>
    </dsp:sp>
    <dsp:sp modelId="{BC961595-B844-4EDB-B8C2-ED8757BA4915}">
      <dsp:nvSpPr>
        <dsp:cNvPr id="0" name=""/>
        <dsp:cNvSpPr/>
      </dsp:nvSpPr>
      <dsp:spPr>
        <a:xfrm>
          <a:off x="3952886" y="503900"/>
          <a:ext cx="1598622" cy="1598622"/>
        </a:xfrm>
        <a:prstGeom prst="ellips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Análisis e interpretación de datos</a:t>
          </a:r>
          <a:endParaRPr lang="es-CO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86999" y="738013"/>
        <a:ext cx="1130396" cy="1130396"/>
      </dsp:txXfrm>
    </dsp:sp>
    <dsp:sp modelId="{4C60A45E-0D29-429A-B99F-2675EBCFCE46}">
      <dsp:nvSpPr>
        <dsp:cNvPr id="0" name=""/>
        <dsp:cNvSpPr/>
      </dsp:nvSpPr>
      <dsp:spPr>
        <a:xfrm>
          <a:off x="1011938" y="0"/>
          <a:ext cx="5577025" cy="397879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9B2FB-9E9F-4744-BE89-DF5B469661F5}">
      <dsp:nvSpPr>
        <dsp:cNvPr id="0" name=""/>
        <dsp:cNvSpPr/>
      </dsp:nvSpPr>
      <dsp:spPr>
        <a:xfrm>
          <a:off x="804713" y="0"/>
          <a:ext cx="9120092" cy="4779270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88630D-F8E4-4BC9-915E-F0D6E05A60C6}">
      <dsp:nvSpPr>
        <dsp:cNvPr id="0" name=""/>
        <dsp:cNvSpPr/>
      </dsp:nvSpPr>
      <dsp:spPr>
        <a:xfrm>
          <a:off x="0" y="1433781"/>
          <a:ext cx="3218856" cy="191170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Sistema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Conjunto de elementos interrelacionados</a:t>
          </a:r>
          <a:endParaRPr lang="es-CO" sz="16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93322" y="1527103"/>
        <a:ext cx="3032212" cy="1725064"/>
      </dsp:txXfrm>
    </dsp:sp>
    <dsp:sp modelId="{BD91BA16-D967-4203-8414-6B9AA12A876E}">
      <dsp:nvSpPr>
        <dsp:cNvPr id="0" name=""/>
        <dsp:cNvSpPr/>
      </dsp:nvSpPr>
      <dsp:spPr>
        <a:xfrm>
          <a:off x="3755331" y="1433781"/>
          <a:ext cx="3218856" cy="1911708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Vigilancia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*Observar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*Recolectar-Recoger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*Analizar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*Interpretar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*Evaluar</a:t>
          </a:r>
        </a:p>
      </dsp:txBody>
      <dsp:txXfrm>
        <a:off x="3848653" y="1527103"/>
        <a:ext cx="3032212" cy="1725064"/>
      </dsp:txXfrm>
    </dsp:sp>
    <dsp:sp modelId="{10E2B8CC-5835-4AA9-ACC2-F9999335BB26}">
      <dsp:nvSpPr>
        <dsp:cNvPr id="0" name=""/>
        <dsp:cNvSpPr/>
      </dsp:nvSpPr>
      <dsp:spPr>
        <a:xfrm>
          <a:off x="7510664" y="1433781"/>
          <a:ext cx="3218856" cy="1911708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Epidemiologia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Estudio de la distribución de las enfermedades</a:t>
          </a:r>
          <a:endParaRPr lang="es-CO" sz="16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7603986" y="1527103"/>
        <a:ext cx="3032212" cy="17250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D745C-83D9-4481-B9A1-BF1C1393B059}">
      <dsp:nvSpPr>
        <dsp:cNvPr id="0" name=""/>
        <dsp:cNvSpPr/>
      </dsp:nvSpPr>
      <dsp:spPr>
        <a:xfrm>
          <a:off x="0" y="0"/>
          <a:ext cx="10800181" cy="11451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21DB6A-775C-4834-980C-0FAFD2F777B6}">
      <dsp:nvSpPr>
        <dsp:cNvPr id="0" name=""/>
        <dsp:cNvSpPr/>
      </dsp:nvSpPr>
      <dsp:spPr>
        <a:xfrm>
          <a:off x="327475" y="152692"/>
          <a:ext cx="1878746" cy="839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16C291E-2BCE-4E4B-AAF6-275ACF0F0E13}">
      <dsp:nvSpPr>
        <dsp:cNvPr id="0" name=""/>
        <dsp:cNvSpPr/>
      </dsp:nvSpPr>
      <dsp:spPr>
        <a:xfrm rot="10800000">
          <a:off x="327475" y="1145193"/>
          <a:ext cx="1878746" cy="13996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Protocolo de vigilancia de malaria (465)</a:t>
          </a:r>
        </a:p>
      </dsp:txBody>
      <dsp:txXfrm rot="10800000">
        <a:off x="370520" y="1145193"/>
        <a:ext cx="1792656" cy="1356635"/>
      </dsp:txXfrm>
    </dsp:sp>
    <dsp:sp modelId="{0A5479D0-19E5-4FED-A9A7-51426DBAD396}">
      <dsp:nvSpPr>
        <dsp:cNvPr id="0" name=""/>
        <dsp:cNvSpPr/>
      </dsp:nvSpPr>
      <dsp:spPr>
        <a:xfrm>
          <a:off x="2394171" y="163072"/>
          <a:ext cx="1878746" cy="839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23000" b="-23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7F50E14-2CE4-49C1-BD4C-303C38C4CB30}">
      <dsp:nvSpPr>
        <dsp:cNvPr id="0" name=""/>
        <dsp:cNvSpPr/>
      </dsp:nvSpPr>
      <dsp:spPr>
        <a:xfrm rot="10800000">
          <a:off x="2394096" y="1145193"/>
          <a:ext cx="1878746" cy="13996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Ficha de notificación (465) actualizada</a:t>
          </a:r>
        </a:p>
      </dsp:txBody>
      <dsp:txXfrm rot="10800000">
        <a:off x="2437141" y="1145193"/>
        <a:ext cx="1792656" cy="1356635"/>
      </dsp:txXfrm>
    </dsp:sp>
    <dsp:sp modelId="{46B385CC-4373-49A6-9CC9-647432FFF9B2}">
      <dsp:nvSpPr>
        <dsp:cNvPr id="0" name=""/>
        <dsp:cNvSpPr/>
      </dsp:nvSpPr>
      <dsp:spPr>
        <a:xfrm>
          <a:off x="4460717" y="152692"/>
          <a:ext cx="1878746" cy="839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B759BDD-B174-45C6-A571-23E30C97013E}">
      <dsp:nvSpPr>
        <dsp:cNvPr id="0" name=""/>
        <dsp:cNvSpPr/>
      </dsp:nvSpPr>
      <dsp:spPr>
        <a:xfrm rot="10800000">
          <a:off x="4460717" y="1145193"/>
          <a:ext cx="1878746" cy="13996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Lineamientos nacionales para la vigilancia 2024</a:t>
          </a:r>
        </a:p>
      </dsp:txBody>
      <dsp:txXfrm rot="10800000">
        <a:off x="4503762" y="1145193"/>
        <a:ext cx="1792656" cy="1356635"/>
      </dsp:txXfrm>
    </dsp:sp>
    <dsp:sp modelId="{CB06C42D-793D-40B1-A3CA-A172F27EA092}">
      <dsp:nvSpPr>
        <dsp:cNvPr id="0" name=""/>
        <dsp:cNvSpPr/>
      </dsp:nvSpPr>
      <dsp:spPr>
        <a:xfrm>
          <a:off x="6527338" y="152692"/>
          <a:ext cx="1878746" cy="839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t="-2000" b="-2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F1931A4-B7E2-4777-8A84-1C4012A48920}">
      <dsp:nvSpPr>
        <dsp:cNvPr id="0" name=""/>
        <dsp:cNvSpPr/>
      </dsp:nvSpPr>
      <dsp:spPr>
        <a:xfrm rot="10800000">
          <a:off x="6527338" y="1145193"/>
          <a:ext cx="1878746" cy="13996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Lineamientos de vigilancia en salud pública para la eliminación de la malaria</a:t>
          </a:r>
        </a:p>
      </dsp:txBody>
      <dsp:txXfrm rot="10800000">
        <a:off x="6570383" y="1145193"/>
        <a:ext cx="1792656" cy="1356635"/>
      </dsp:txXfrm>
    </dsp:sp>
    <dsp:sp modelId="{6323DA35-0AC4-4AD4-9181-8174381900E2}">
      <dsp:nvSpPr>
        <dsp:cNvPr id="0" name=""/>
        <dsp:cNvSpPr/>
      </dsp:nvSpPr>
      <dsp:spPr>
        <a:xfrm>
          <a:off x="8593959" y="152692"/>
          <a:ext cx="1878746" cy="839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rcRect/>
          <a:stretch>
            <a:fillRect l="-13000" r="-13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A354A89-57F9-45A1-B3F0-47CE86F971F7}">
      <dsp:nvSpPr>
        <dsp:cNvPr id="0" name=""/>
        <dsp:cNvSpPr/>
      </dsp:nvSpPr>
      <dsp:spPr>
        <a:xfrm rot="10800000">
          <a:off x="8593959" y="1145193"/>
          <a:ext cx="1878746" cy="13996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Manual de Unidad de Análisis</a:t>
          </a:r>
        </a:p>
      </dsp:txBody>
      <dsp:txXfrm rot="10800000">
        <a:off x="8637004" y="1145193"/>
        <a:ext cx="1792656" cy="13566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24684-A488-42A8-9F67-241DA946BF02}">
      <dsp:nvSpPr>
        <dsp:cNvPr id="0" name=""/>
        <dsp:cNvSpPr/>
      </dsp:nvSpPr>
      <dsp:spPr>
        <a:xfrm>
          <a:off x="0" y="429"/>
          <a:ext cx="6882723" cy="89856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Persona con Calentura (fiebre) actual o reciente (hasta de 2 semanas o 15 días previos a la toma de muestra). </a:t>
          </a:r>
          <a:endParaRPr lang="es-CO" sz="1400" kern="1200" dirty="0"/>
        </a:p>
      </dsp:txBody>
      <dsp:txXfrm>
        <a:off x="43864" y="44293"/>
        <a:ext cx="6794995" cy="810832"/>
      </dsp:txXfrm>
    </dsp:sp>
    <dsp:sp modelId="{190C8AF4-3CC9-4B69-B8EE-8ED8B7A67F93}">
      <dsp:nvSpPr>
        <dsp:cNvPr id="0" name=""/>
        <dsp:cNvSpPr/>
      </dsp:nvSpPr>
      <dsp:spPr>
        <a:xfrm>
          <a:off x="0" y="1037229"/>
          <a:ext cx="6882723" cy="89856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Procedente (lugar donde se infectó) de área o región donde se han visto muchos casos de malaria en los últimos 15 días</a:t>
          </a:r>
          <a:endParaRPr lang="es-CO" sz="1400" kern="1200" dirty="0"/>
        </a:p>
      </dsp:txBody>
      <dsp:txXfrm>
        <a:off x="43864" y="1081093"/>
        <a:ext cx="6794995" cy="810832"/>
      </dsp:txXfrm>
    </dsp:sp>
    <dsp:sp modelId="{862A947B-DFFF-4CE1-B523-5DC20FE61C4C}">
      <dsp:nvSpPr>
        <dsp:cNvPr id="0" name=""/>
        <dsp:cNvSpPr/>
      </dsp:nvSpPr>
      <dsp:spPr>
        <a:xfrm>
          <a:off x="0" y="2074029"/>
          <a:ext cx="6882723" cy="89856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Muestra de Malaria Positiva bien sea por (PDR o Gota gruesa)</a:t>
          </a:r>
          <a:endParaRPr lang="es-CO" sz="1400" kern="1200" dirty="0"/>
        </a:p>
      </dsp:txBody>
      <dsp:txXfrm>
        <a:off x="43864" y="2117893"/>
        <a:ext cx="6794995" cy="8108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D15C6-07AC-4589-8CCC-24CF3FC9C6DB}">
      <dsp:nvSpPr>
        <dsp:cNvPr id="0" name=""/>
        <dsp:cNvSpPr/>
      </dsp:nvSpPr>
      <dsp:spPr>
        <a:xfrm rot="5400000">
          <a:off x="522843" y="2062839"/>
          <a:ext cx="1553387" cy="258480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3EF2DD0-17D3-4D27-B4F6-F9D46B57DF85}">
      <dsp:nvSpPr>
        <dsp:cNvPr id="0" name=""/>
        <dsp:cNvSpPr/>
      </dsp:nvSpPr>
      <dsp:spPr>
        <a:xfrm>
          <a:off x="263544" y="2835138"/>
          <a:ext cx="2333574" cy="204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ts val="600"/>
            </a:spcBef>
            <a:spcAft>
              <a:spcPts val="600"/>
            </a:spcAft>
            <a:buNone/>
          </a:pPr>
          <a:r>
            <a:rPr lang="es-ES" sz="1400" kern="1200" dirty="0">
              <a:latin typeface="Helvetica" panose="020B0604020202020204" pitchFamily="34" charset="0"/>
              <a:cs typeface="Helvetica" panose="020B0604020202020204" pitchFamily="34" charset="0"/>
            </a:rPr>
            <a:t>Aumento o aparición de casos positivos de malaria donde no se esperaban casos en un municipio, comunidad, barrio o vereda.</a:t>
          </a:r>
          <a:endParaRPr lang="en-US" sz="14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63544" y="2835138"/>
        <a:ext cx="2333574" cy="2045514"/>
      </dsp:txXfrm>
    </dsp:sp>
    <dsp:sp modelId="{BB165B35-CC80-4076-9101-07C7DE8E269A}">
      <dsp:nvSpPr>
        <dsp:cNvPr id="0" name=""/>
        <dsp:cNvSpPr/>
      </dsp:nvSpPr>
      <dsp:spPr>
        <a:xfrm>
          <a:off x="2156821" y="1872543"/>
          <a:ext cx="440296" cy="44029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1633482"/>
                <a:satOff val="-6796"/>
                <a:lumOff val="16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633482"/>
                <a:satOff val="-6796"/>
                <a:lumOff val="16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633482"/>
                <a:satOff val="-6796"/>
                <a:lumOff val="16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633482"/>
              <a:satOff val="-6796"/>
              <a:lumOff val="160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C3FC654-B3F4-4CBE-AA1B-608264053F6B}">
      <dsp:nvSpPr>
        <dsp:cNvPr id="0" name=""/>
        <dsp:cNvSpPr/>
      </dsp:nvSpPr>
      <dsp:spPr>
        <a:xfrm rot="5400000">
          <a:off x="3379593" y="1355933"/>
          <a:ext cx="1553387" cy="258480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0D207F-6633-4503-95C2-3F109B785740}">
      <dsp:nvSpPr>
        <dsp:cNvPr id="0" name=""/>
        <dsp:cNvSpPr/>
      </dsp:nvSpPr>
      <dsp:spPr>
        <a:xfrm>
          <a:off x="3120294" y="2128232"/>
          <a:ext cx="2333574" cy="204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ts val="600"/>
            </a:spcBef>
            <a:spcAft>
              <a:spcPts val="600"/>
            </a:spcAft>
            <a:buNone/>
          </a:pPr>
          <a:r>
            <a:rPr lang="es-ES" sz="1400" kern="1200" dirty="0">
              <a:latin typeface="Helvetica" panose="020B0604020202020204" pitchFamily="34" charset="0"/>
              <a:cs typeface="Helvetica" panose="020B0604020202020204" pitchFamily="34" charset="0"/>
            </a:rPr>
            <a:t>Para algunos municipios, comunidades, barrios o veredas, sobre todo en donde no hay casos, un solo caso puede ser un brote</a:t>
          </a:r>
          <a:endParaRPr lang="en-US" sz="14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3120294" y="2128232"/>
        <a:ext cx="2333574" cy="2045514"/>
      </dsp:txXfrm>
    </dsp:sp>
    <dsp:sp modelId="{C316683A-655C-45FC-AFF7-0765AEE8E61F}">
      <dsp:nvSpPr>
        <dsp:cNvPr id="0" name=""/>
        <dsp:cNvSpPr/>
      </dsp:nvSpPr>
      <dsp:spPr>
        <a:xfrm>
          <a:off x="5013571" y="1165637"/>
          <a:ext cx="440296" cy="44029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A9F2B5-1B55-4913-9546-59E0E1D0110A}">
      <dsp:nvSpPr>
        <dsp:cNvPr id="0" name=""/>
        <dsp:cNvSpPr/>
      </dsp:nvSpPr>
      <dsp:spPr>
        <a:xfrm rot="5400000">
          <a:off x="6236344" y="649027"/>
          <a:ext cx="1553387" cy="258480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B36B8EF-09FD-4F50-B1B2-2C7A4D27391E}">
      <dsp:nvSpPr>
        <dsp:cNvPr id="0" name=""/>
        <dsp:cNvSpPr/>
      </dsp:nvSpPr>
      <dsp:spPr>
        <a:xfrm>
          <a:off x="5977045" y="1421326"/>
          <a:ext cx="2333574" cy="204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ts val="600"/>
            </a:spcBef>
            <a:spcAft>
              <a:spcPts val="600"/>
            </a:spcAft>
            <a:buNone/>
          </a:pPr>
          <a:r>
            <a:rPr lang="es-ES" sz="1400" kern="1200" dirty="0">
              <a:latin typeface="Helvetica" panose="020B0604020202020204" pitchFamily="34" charset="0"/>
              <a:cs typeface="Helvetica" panose="020B0604020202020204" pitchFamily="34" charset="0"/>
            </a:rPr>
            <a:t>Es una situación de emergencia, que necesita de un trabajo conjunto y de una respuesta de intervención oportuna</a:t>
          </a:r>
          <a:endParaRPr lang="en-US" sz="14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5977045" y="1421326"/>
        <a:ext cx="2333574" cy="2045514"/>
      </dsp:txXfrm>
    </dsp:sp>
    <dsp:sp modelId="{1C955794-C0D3-4843-9D15-76FD669DD9B1}">
      <dsp:nvSpPr>
        <dsp:cNvPr id="0" name=""/>
        <dsp:cNvSpPr/>
      </dsp:nvSpPr>
      <dsp:spPr>
        <a:xfrm>
          <a:off x="7870322" y="458731"/>
          <a:ext cx="440296" cy="44029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8167408"/>
                <a:satOff val="-33981"/>
                <a:lumOff val="80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167408"/>
                <a:satOff val="-33981"/>
                <a:lumOff val="80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167408"/>
                <a:satOff val="-33981"/>
                <a:lumOff val="80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8167408"/>
              <a:satOff val="-33981"/>
              <a:lumOff val="800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0D2D31-959E-4F74-BE42-635C8A784ABE}">
      <dsp:nvSpPr>
        <dsp:cNvPr id="0" name=""/>
        <dsp:cNvSpPr/>
      </dsp:nvSpPr>
      <dsp:spPr>
        <a:xfrm rot="5400000">
          <a:off x="9093094" y="-57877"/>
          <a:ext cx="1553387" cy="258480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3EC714B-C3FE-4641-BC69-7AD59D4978D4}">
      <dsp:nvSpPr>
        <dsp:cNvPr id="0" name=""/>
        <dsp:cNvSpPr/>
      </dsp:nvSpPr>
      <dsp:spPr>
        <a:xfrm>
          <a:off x="8833795" y="714421"/>
          <a:ext cx="2333574" cy="204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ts val="600"/>
            </a:spcBef>
            <a:spcAft>
              <a:spcPts val="600"/>
            </a:spcAft>
            <a:buNone/>
          </a:pPr>
          <a:r>
            <a:rPr lang="es-ES" sz="1400" kern="1200" dirty="0">
              <a:latin typeface="Helvetica" panose="020B0604020202020204" pitchFamily="34" charset="0"/>
              <a:cs typeface="Helvetica" panose="020B0604020202020204" pitchFamily="34" charset="0"/>
            </a:rPr>
            <a:t>En una situación de brote, puede aumentar los casos complicados de malaria y muertes.</a:t>
          </a:r>
          <a:endParaRPr lang="en-US" sz="14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8833795" y="714421"/>
        <a:ext cx="2333574" cy="20455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E2A38-D472-49E0-8823-82AC1B094B66}">
      <dsp:nvSpPr>
        <dsp:cNvPr id="0" name=""/>
        <dsp:cNvSpPr/>
      </dsp:nvSpPr>
      <dsp:spPr>
        <a:xfrm>
          <a:off x="3660069" y="2308437"/>
          <a:ext cx="2201872" cy="2201872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Avisar al Supervisor</a:t>
          </a:r>
          <a:endParaRPr lang="es-CO" sz="2000" b="1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3982526" y="2630894"/>
        <a:ext cx="1556958" cy="1556958"/>
      </dsp:txXfrm>
    </dsp:sp>
    <dsp:sp modelId="{C1C204E2-4421-4B52-AB79-858C881074A3}">
      <dsp:nvSpPr>
        <dsp:cNvPr id="0" name=""/>
        <dsp:cNvSpPr/>
      </dsp:nvSpPr>
      <dsp:spPr>
        <a:xfrm rot="11700000">
          <a:off x="1992142" y="2573562"/>
          <a:ext cx="1641140" cy="62753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818FA3-6A65-46E4-80C6-E028F500CDFC}">
      <dsp:nvSpPr>
        <dsp:cNvPr id="0" name=""/>
        <dsp:cNvSpPr/>
      </dsp:nvSpPr>
      <dsp:spPr>
        <a:xfrm>
          <a:off x="974212" y="1838238"/>
          <a:ext cx="2091778" cy="16734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Ante el aumento de casos positivos de malaria</a:t>
          </a:r>
          <a:endParaRPr lang="es-CO" sz="16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023225" y="1887251"/>
        <a:ext cx="1993752" cy="1575396"/>
      </dsp:txXfrm>
    </dsp:sp>
    <dsp:sp modelId="{E246D952-97B3-4F83-B14E-1D4E176FDFD7}">
      <dsp:nvSpPr>
        <dsp:cNvPr id="0" name=""/>
        <dsp:cNvSpPr/>
      </dsp:nvSpPr>
      <dsp:spPr>
        <a:xfrm rot="14700000">
          <a:off x="3088005" y="1267563"/>
          <a:ext cx="1641140" cy="62753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BDDDA-D3EE-49BD-AFD6-6A9B7613E978}">
      <dsp:nvSpPr>
        <dsp:cNvPr id="0" name=""/>
        <dsp:cNvSpPr/>
      </dsp:nvSpPr>
      <dsp:spPr>
        <a:xfrm>
          <a:off x="2515898" y="929"/>
          <a:ext cx="2091778" cy="1673422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Ubicación de los casos (Barrio, Vereda, Comunidad, Localidad)</a:t>
          </a:r>
          <a:endParaRPr lang="es-CO" sz="16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564911" y="49942"/>
        <a:ext cx="1993752" cy="1575396"/>
      </dsp:txXfrm>
    </dsp:sp>
    <dsp:sp modelId="{F328839D-E3FC-4D4A-8150-0B78FC289628}">
      <dsp:nvSpPr>
        <dsp:cNvPr id="0" name=""/>
        <dsp:cNvSpPr/>
      </dsp:nvSpPr>
      <dsp:spPr>
        <a:xfrm rot="17700000">
          <a:off x="4792866" y="1267563"/>
          <a:ext cx="1641140" cy="62753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5810A-9716-4B96-BABD-7EEFAADDE3E0}">
      <dsp:nvSpPr>
        <dsp:cNvPr id="0" name=""/>
        <dsp:cNvSpPr/>
      </dsp:nvSpPr>
      <dsp:spPr>
        <a:xfrm>
          <a:off x="4914335" y="929"/>
          <a:ext cx="2091778" cy="1673422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Cantidad de muestras de PDR que se tiene </a:t>
          </a:r>
          <a:endParaRPr lang="es-CO" sz="16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963348" y="49942"/>
        <a:ext cx="1993752" cy="1575396"/>
      </dsp:txXfrm>
    </dsp:sp>
    <dsp:sp modelId="{D9AF4368-9480-4984-AD74-2B8B0B32FA8E}">
      <dsp:nvSpPr>
        <dsp:cNvPr id="0" name=""/>
        <dsp:cNvSpPr/>
      </dsp:nvSpPr>
      <dsp:spPr>
        <a:xfrm rot="20700000">
          <a:off x="5888729" y="2573562"/>
          <a:ext cx="1641140" cy="62753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5B4CB-106C-4782-827C-F9556B80D2DC}">
      <dsp:nvSpPr>
        <dsp:cNvPr id="0" name=""/>
        <dsp:cNvSpPr/>
      </dsp:nvSpPr>
      <dsp:spPr>
        <a:xfrm>
          <a:off x="6456020" y="1838238"/>
          <a:ext cx="2091778" cy="167342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Cantidad de Tratamiento de malaria</a:t>
          </a:r>
          <a:endParaRPr lang="es-CO" sz="16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6505033" y="1887251"/>
        <a:ext cx="1993752" cy="1575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D2308-3654-4CA9-881F-7FBF20F42C5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3BF47-7B62-4049-B4E5-AB90587115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391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 de casos muertes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37B776-AE64-4435-9003-3D697A48FE0F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6291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 de casos muertes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37B776-AE64-4435-9003-3D697A48FE0F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3655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 de casos muertes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37B776-AE64-4435-9003-3D697A48FE0F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9342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 los cuadernillos que se tienen en las entidades territoriales y en terreno se encuentra definido las en qué caso se debe sospechar por malaria que tienen síntomas como (los que aparecen arriba en las graficas) y también existe acompañado de al menos uno o varios de los siguientes criterios ( los que aparecen abajo)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C200F1-9FFB-43A5-B643-986D370EA391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4696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vigilancia en salud pública de malaria es de recalcar que existe una definición de caso de malaria que está disponible en el protocolo de vigilancia a continuación vamos a dar como unas ideas claras de la definición de caso de malaria cómo se encuentran el protocolo entonces primero persona con fiebre actual o residente o hasta de dos semanas 15 días previos a la muestra que procedan de zonas endémicas para malaria resultó que hayan estado en estas zonas en los últimos 15 días y que tengan una muestra positiva para malaria bien sea PDR prueba rápida o gota gruesa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37B776-AE64-4435-9003-3D697A48FE0F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5806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Recordemos que para malaria existe una clasificación de casos de malaria el primero es malaria no complicada y el segundo </a:t>
            </a:r>
            <a:r>
              <a:rPr lang="es-ES" dirty="0" err="1"/>
              <a:t>ma</a:t>
            </a:r>
            <a:r>
              <a:rPr lang="es-ES" dirty="0"/>
              <a:t> el área complicada la malaria la malaria no complicada tiene síntomas como fiebre escalofrío y sudoración debilidad o fatiga dolor de cabeza dolor muscular o articular, malestar estomacal bien sea diarrea vómitos náuseas o dolor abdominal. Y los síntomas de malaria complicada son pérdida del conocimiento convulsiones vómito que no para sensación de asfixia o ahogamiento y que se pueden ver los ojos o piel amarilla. Recordemos que el colaborador voluntario debe tomar la muestra registrar el paciente en el registro diario si la </a:t>
            </a:r>
            <a:r>
              <a:rPr lang="es-ES" dirty="0" err="1"/>
              <a:t>pdr</a:t>
            </a:r>
            <a:r>
              <a:rPr lang="es-ES" dirty="0"/>
              <a:t> es positiva no debe llenar ficha de notificación sino debe dirigir a la persona que consulta a un centro de salud más cercano esto esta descrito en el cuadernillo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37B776-AE64-4435-9003-3D697A48FE0F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9354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 de casos muertes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37B776-AE64-4435-9003-3D697A48FE0F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497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3224A4-FEA1-42D2-AA63-DEEC75825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9E4C4E-222B-4D50-BCF7-1AA55329DB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083286-7EAD-4869-A43F-6DA89D3D0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759966-80AC-4A2F-92BE-838CF3647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80AE60-5AA5-428A-A76A-4775E0946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9741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7B6CAF-37B2-4C92-9EDC-0D9189AC3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4266497-DE5B-409D-A780-F1AB9AED9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5A8C4F-4139-4B79-B21A-887B418C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C6862B-BCB2-417D-BB52-47498AF7E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3DC29C-3C04-415A-9BA5-C50201AA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520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EBE5459-8261-4277-BA71-C8DE5449D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612094E-CD34-44B1-BC6F-62E4BD949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9F9368-6846-4D9E-AF3C-244F0BD9F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2D50A4-67A2-48F3-9965-44809746B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132423-084A-4B04-A8EB-AF8969CF3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9209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general bl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DE95A58-455A-F231-A291-DBDB72D495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2"/>
          <a:stretch/>
        </p:blipFill>
        <p:spPr>
          <a:xfrm>
            <a:off x="8691953" y="0"/>
            <a:ext cx="3500048" cy="685800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0BE0FB81-E98B-5F69-E896-39B27AAAEAE2}"/>
              </a:ext>
            </a:extLst>
          </p:cNvPr>
          <p:cNvSpPr/>
          <p:nvPr/>
        </p:nvSpPr>
        <p:spPr>
          <a:xfrm>
            <a:off x="4144519" y="6326816"/>
            <a:ext cx="8047481" cy="4508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397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1058276-5D67-AB3F-56B6-D1D6F94A8D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7232" y="227626"/>
            <a:ext cx="1068368" cy="63064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B7AAA66-2C39-BD2E-0358-142F09B84A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95"/>
          <a:stretch/>
        </p:blipFill>
        <p:spPr>
          <a:xfrm>
            <a:off x="329870" y="295239"/>
            <a:ext cx="1270245" cy="495418"/>
          </a:xfrm>
          <a:prstGeom prst="rect">
            <a:avLst/>
          </a:prstGeom>
        </p:spPr>
      </p:pic>
      <p:sp>
        <p:nvSpPr>
          <p:cNvPr id="19" name="Rectángulo 25">
            <a:extLst>
              <a:ext uri="{FF2B5EF4-FFF2-40B4-BE49-F238E27FC236}">
                <a16:creationId xmlns:a16="http://schemas.microsoft.com/office/drawing/2014/main" id="{12DCF5C4-6C33-3CEC-9AD9-68D4EE4C61E3}"/>
              </a:ext>
            </a:extLst>
          </p:cNvPr>
          <p:cNvSpPr/>
          <p:nvPr/>
        </p:nvSpPr>
        <p:spPr>
          <a:xfrm>
            <a:off x="0" y="6198671"/>
            <a:ext cx="7213600" cy="578996"/>
          </a:xfrm>
          <a:custGeom>
            <a:avLst/>
            <a:gdLst>
              <a:gd name="connsiteX0" fmla="*/ 0 w 12192473"/>
              <a:gd name="connsiteY0" fmla="*/ 0 h 719209"/>
              <a:gd name="connsiteX1" fmla="*/ 12192473 w 12192473"/>
              <a:gd name="connsiteY1" fmla="*/ 0 h 719209"/>
              <a:gd name="connsiteX2" fmla="*/ 12192473 w 12192473"/>
              <a:gd name="connsiteY2" fmla="*/ 719209 h 719209"/>
              <a:gd name="connsiteX3" fmla="*/ 0 w 12192473"/>
              <a:gd name="connsiteY3" fmla="*/ 719209 h 719209"/>
              <a:gd name="connsiteX4" fmla="*/ 0 w 12192473"/>
              <a:gd name="connsiteY4" fmla="*/ 0 h 719209"/>
              <a:gd name="connsiteX0" fmla="*/ 0 w 12192473"/>
              <a:gd name="connsiteY0" fmla="*/ 0 h 719209"/>
              <a:gd name="connsiteX1" fmla="*/ 10991635 w 12192473"/>
              <a:gd name="connsiteY1" fmla="*/ 11017 h 719209"/>
              <a:gd name="connsiteX2" fmla="*/ 12192473 w 12192473"/>
              <a:gd name="connsiteY2" fmla="*/ 719209 h 719209"/>
              <a:gd name="connsiteX3" fmla="*/ 0 w 12192473"/>
              <a:gd name="connsiteY3" fmla="*/ 719209 h 719209"/>
              <a:gd name="connsiteX4" fmla="*/ 0 w 12192473"/>
              <a:gd name="connsiteY4" fmla="*/ 0 h 719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73" h="719209">
                <a:moveTo>
                  <a:pt x="0" y="0"/>
                </a:moveTo>
                <a:lnTo>
                  <a:pt x="10991635" y="11017"/>
                </a:lnTo>
                <a:lnTo>
                  <a:pt x="12192473" y="719209"/>
                </a:lnTo>
                <a:lnTo>
                  <a:pt x="0" y="719209"/>
                </a:lnTo>
                <a:lnTo>
                  <a:pt x="0" y="0"/>
                </a:lnTo>
                <a:close/>
              </a:path>
            </a:pathLst>
          </a:custGeom>
          <a:solidFill>
            <a:srgbClr val="74B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397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1BD5BAD-089C-59FC-E390-F66F2A664E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75712"/>
            <a:ext cx="12192000" cy="8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55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593A18-5FAE-4F15-AF5F-E9289DA93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507908-4B65-4109-A1AB-E09E5B9AD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3541DA-A91B-48CA-AEF2-99226E1E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7142AB-B170-4FA2-86E3-EB8A7BD0C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15AB30-A8A3-48C7-A301-8CECAAE06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7222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CA23D-CCAC-44D9-B5D7-ED51586B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F8FB57-6991-44D8-BD88-46A289FA5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66344B-1E36-44D7-BCC3-7EDC1AED3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3B8855-3590-453A-B738-961083D34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3F55A0-BE8F-411B-AF5B-30ACEEFC9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313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655BA-D93A-4DC9-823E-EB6E7AEA7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4AB2A3-508C-44E6-8A5C-6F72AFD3E2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A80CC7E-2BF7-446C-B442-1FE0B294C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66C504-4E8C-4760-81A2-2B6C86AC2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BE5B71-06DA-41B2-8A1D-7BB4CD841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48F218-CAA6-4B23-9D5A-A294815AB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959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B07E7E-50FC-4F0A-BE82-77B6BB952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99B106-011F-47E5-920E-0842E20F5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45F5A6-E267-4BFC-A7AB-D77DC5587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E2E722A-D9FF-43D3-8548-A98D26B8F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3517F6-99D0-4D60-8747-A12A375F50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658A39A-53AD-4C04-B008-D25C77576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799C23D-7620-405B-9487-E5A6DF34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D80337-4CC6-4678-AE13-7A73DBE6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7067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4B2B0F-E654-4C05-9AA1-130353AEA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9A188E-9450-49A3-8CEC-03E7F401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6ECD93-DE56-4F1B-BC28-7C9CF37DE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0A6CCD9-070F-423C-8041-06A52C9C8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3222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C8F083C-EA79-4E7A-A9E2-46ACC3D6B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55B4B3D-A231-4E23-B67C-12AAD495E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2A51FE-92E1-40CD-A7F6-023989C7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193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614F0-F24D-43B5-B1FF-6DEE4771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CDC8D2-47AF-4266-8E32-FE4B92333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A83661-C5F6-48DF-BC84-9A59921B0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D19710-A155-4A71-968F-3E67B6960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E4343B-901E-4775-89BC-B3F403617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0BF175-48C1-4C6A-BBA8-7E9BF719E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795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CDD42B-F9C5-43DA-B227-8A95195BE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EBF6DA-C78D-4314-95E0-FF28703543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4194FF-A91F-4615-82DC-27F3F455E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02BDD5F-1518-401C-B1FD-C03729358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4B26FB-08D2-4AAC-8A30-CE9111AA0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69B840-F140-412C-8AA6-0FDCA2CD1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0227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73531B-50CE-46C1-9229-164567BF1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6D01276-DDCA-4E62-8727-F23440D63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287C63-0F20-4582-BFEE-0C27CDA81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F3944-4526-4BE7-9750-E81C24FC8444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7EE414-19B8-4A90-BE55-30AB465BFA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3B16EE-0EBF-4568-8B87-C6386CD9B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2CB16-D494-4B74-9DD9-4AC772065F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224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42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image" Target="../media/image40.png"/><Relationship Id="rId7" Type="http://schemas.openxmlformats.org/officeDocument/2006/relationships/diagramData" Target="../diagrams/data6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microsoft.com/office/2007/relationships/diagramDrawing" Target="../diagrams/drawing6.xml"/><Relationship Id="rId5" Type="http://schemas.openxmlformats.org/officeDocument/2006/relationships/image" Target="../media/image42.png"/><Relationship Id="rId10" Type="http://schemas.openxmlformats.org/officeDocument/2006/relationships/diagramColors" Target="../diagrams/colors6.xml"/><Relationship Id="rId4" Type="http://schemas.openxmlformats.org/officeDocument/2006/relationships/image" Target="../media/image28.png"/><Relationship Id="rId9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openxmlformats.org/officeDocument/2006/relationships/image" Target="../media/image29.png"/><Relationship Id="rId4" Type="http://schemas.openxmlformats.org/officeDocument/2006/relationships/diagramData" Target="../diagrams/data4.xml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17.jpeg"/><Relationship Id="rId3" Type="http://schemas.openxmlformats.org/officeDocument/2006/relationships/image" Target="../media/image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5" Type="http://schemas.openxmlformats.org/officeDocument/2006/relationships/image" Target="../media/image18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8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E88D1B3-F22D-C831-76E3-DE133B016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5666" y="-298"/>
            <a:ext cx="12192000" cy="685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199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176F7-5E06-FB5A-0ABF-E687F0677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B1CAEA13-9485-AB80-0DB1-2762D4CA8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100"/>
            <a:ext cx="12191733" cy="6858149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7914BF48-F135-9D8B-702C-3FE3033BF553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69B5ECB-3CEB-6185-92E9-42A60C1701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88" b="11944"/>
          <a:stretch/>
        </p:blipFill>
        <p:spPr>
          <a:xfrm>
            <a:off x="3406371" y="5623487"/>
            <a:ext cx="8782582" cy="12265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17961FD-5B57-996A-185E-177D243FB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5742" y="6101198"/>
            <a:ext cx="975875" cy="57675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BB9DC89-0A44-9A5E-904F-EC2F7516BFE8}"/>
              </a:ext>
            </a:extLst>
          </p:cNvPr>
          <p:cNvSpPr txBox="1"/>
          <p:nvPr/>
        </p:nvSpPr>
        <p:spPr>
          <a:xfrm>
            <a:off x="976640" y="6152925"/>
            <a:ext cx="30325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i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2024 - Bogotá</a:t>
            </a:r>
            <a:endParaRPr lang="es-CO" sz="1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BD153EBF-A27A-42CB-29E5-1AF450D7392D}"/>
              </a:ext>
            </a:extLst>
          </p:cNvPr>
          <p:cNvCxnSpPr>
            <a:cxnSpLocks/>
          </p:cNvCxnSpPr>
          <p:nvPr/>
        </p:nvCxnSpPr>
        <p:spPr>
          <a:xfrm>
            <a:off x="1034615" y="6152925"/>
            <a:ext cx="2974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BB2AD51-000F-EE8E-1144-C99800747529}"/>
              </a:ext>
            </a:extLst>
          </p:cNvPr>
          <p:cNvSpPr txBox="1"/>
          <p:nvPr/>
        </p:nvSpPr>
        <p:spPr>
          <a:xfrm>
            <a:off x="46014" y="1599673"/>
            <a:ext cx="819101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Ficha de Notificación y </a:t>
            </a:r>
            <a:r>
              <a:rPr lang="es-ES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Calidad del dato ficha de notificación malaria (465) </a:t>
            </a:r>
            <a:r>
              <a:rPr lang="es-ES" sz="4400" b="1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ColVol</a:t>
            </a:r>
            <a:r>
              <a:rPr lang="es-ES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endParaRPr lang="es-CO" sz="44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47C6FAF7-BA9B-2740-3F97-B104BF1507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85002"/>
            <a:ext cx="12188952" cy="823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29C6EBF-62AC-CF60-BDAA-78F80A7960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9691" y="5064602"/>
            <a:ext cx="1461051" cy="140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65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C829D18-8225-4990-B469-98DFCB5E5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723" y="347143"/>
            <a:ext cx="5898002" cy="6373551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4178D735-4A8C-53DD-08A0-3BF034344369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4820624-E6DA-1C71-5BA1-42FE69546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4B4C650-4154-6AE7-0694-B35E9F4DFD14}"/>
              </a:ext>
            </a:extLst>
          </p:cNvPr>
          <p:cNvSpPr txBox="1"/>
          <p:nvPr/>
        </p:nvSpPr>
        <p:spPr>
          <a:xfrm>
            <a:off x="3036405" y="-22189"/>
            <a:ext cx="6116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CO" sz="1800" dirty="0"/>
              <a:t>Ficha de notificación para </a:t>
            </a:r>
            <a:r>
              <a:rPr lang="es-CO" sz="1800" dirty="0" err="1"/>
              <a:t>ColVol</a:t>
            </a:r>
            <a:endParaRPr lang="es-CO" sz="180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B2F8FB7-764D-4BE2-B5F8-EA22AF133F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473" y="2278492"/>
            <a:ext cx="3489402" cy="348940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78C1D49A-7ECE-4085-AD8B-7128D58615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9FC5DE1A-0D2E-41DC-81A1-FFB7E23C3B8C}"/>
              </a:ext>
            </a:extLst>
          </p:cNvPr>
          <p:cNvGrpSpPr/>
          <p:nvPr/>
        </p:nvGrpSpPr>
        <p:grpSpPr>
          <a:xfrm>
            <a:off x="167077" y="47410"/>
            <a:ext cx="11899604" cy="556956"/>
            <a:chOff x="102856" y="146955"/>
            <a:chExt cx="11899604" cy="556956"/>
          </a:xfrm>
        </p:grpSpPr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3784E7B1-B9C8-4246-BB79-6F9AC1AE58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95"/>
            <a:stretch/>
          </p:blipFill>
          <p:spPr>
            <a:xfrm>
              <a:off x="102856" y="146955"/>
              <a:ext cx="1426268" cy="556956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EEDB63D4-7D83-4286-BC4C-F9EDD700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24" t="15420" r="-2026" b="13450"/>
            <a:stretch/>
          </p:blipFill>
          <p:spPr>
            <a:xfrm>
              <a:off x="10930556" y="165965"/>
              <a:ext cx="1071904" cy="518937"/>
            </a:xfrm>
            <a:prstGeom prst="rect">
              <a:avLst/>
            </a:prstGeom>
          </p:spPr>
        </p:pic>
      </p:grp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16CD21F-2820-42FF-AF13-FF0768A3D233}"/>
              </a:ext>
            </a:extLst>
          </p:cNvPr>
          <p:cNvCxnSpPr>
            <a:cxnSpLocks/>
          </p:cNvCxnSpPr>
          <p:nvPr/>
        </p:nvCxnSpPr>
        <p:spPr>
          <a:xfrm>
            <a:off x="6204881" y="5581427"/>
            <a:ext cx="601200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C9C0FDE3-5F97-4EBD-B67F-58D1B3B61E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55" y="298994"/>
            <a:ext cx="6116141" cy="649749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C765946-0F37-4D81-87C6-49E46A63422C}"/>
              </a:ext>
            </a:extLst>
          </p:cNvPr>
          <p:cNvSpPr txBox="1"/>
          <p:nvPr/>
        </p:nvSpPr>
        <p:spPr>
          <a:xfrm>
            <a:off x="2164976" y="1264024"/>
            <a:ext cx="2514600" cy="505682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49088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A48549-7B0A-47C9-86BC-5570554BA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151" y="835919"/>
            <a:ext cx="9332384" cy="528521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5409815E-FD6F-3153-AE52-FDD597C9B3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130BED3-02F4-4C6D-B7B3-C891B78B2EF8}"/>
              </a:ext>
            </a:extLst>
          </p:cNvPr>
          <p:cNvSpPr txBox="1"/>
          <p:nvPr/>
        </p:nvSpPr>
        <p:spPr>
          <a:xfrm>
            <a:off x="1908259" y="0"/>
            <a:ext cx="89104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Variables Claves- Calidad del Dato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D2FC14C-4F0C-421B-8B1C-2E955BD4F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759" y="1450801"/>
            <a:ext cx="3489402" cy="3489402"/>
          </a:xfrm>
          <a:prstGeom prst="rect">
            <a:avLst/>
          </a:prstGeom>
        </p:spPr>
      </p:pic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B312BC56-8D7C-44D6-82AC-ACC064351CFD}"/>
              </a:ext>
            </a:extLst>
          </p:cNvPr>
          <p:cNvSpPr/>
          <p:nvPr/>
        </p:nvSpPr>
        <p:spPr>
          <a:xfrm>
            <a:off x="8735529" y="3087102"/>
            <a:ext cx="2484000" cy="648000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                               </a:t>
            </a:r>
            <a:endParaRPr lang="es-CO" dirty="0"/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93182136-C082-4457-B009-E4558BB255ED}"/>
              </a:ext>
            </a:extLst>
          </p:cNvPr>
          <p:cNvSpPr/>
          <p:nvPr/>
        </p:nvSpPr>
        <p:spPr>
          <a:xfrm>
            <a:off x="4214853" y="3738282"/>
            <a:ext cx="7015681" cy="533401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                                  </a:t>
            </a:r>
            <a:endParaRPr lang="es-CO"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099C651E-0507-41A1-8B9D-74FB5889A7CD}"/>
              </a:ext>
            </a:extLst>
          </p:cNvPr>
          <p:cNvSpPr/>
          <p:nvPr/>
        </p:nvSpPr>
        <p:spPr>
          <a:xfrm>
            <a:off x="1923311" y="1068177"/>
            <a:ext cx="9307223" cy="2015745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          </a:t>
            </a:r>
            <a:endParaRPr lang="es-CO" dirty="0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1BFA02F1-836A-47B8-827E-2166F71780B1}"/>
              </a:ext>
            </a:extLst>
          </p:cNvPr>
          <p:cNvSpPr/>
          <p:nvPr/>
        </p:nvSpPr>
        <p:spPr>
          <a:xfrm>
            <a:off x="1898151" y="4285130"/>
            <a:ext cx="9307223" cy="1836000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9757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3E04A0BD-9F9A-4FC8-82C0-691C4B4F2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161" y="1249757"/>
            <a:ext cx="10087581" cy="339356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B2F8FB7-764D-4BE2-B5F8-EA22AF133F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38" y="1684299"/>
            <a:ext cx="3489402" cy="3489402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D0EE4EA8-5567-4678-B43B-4A8DEDAA406C}"/>
              </a:ext>
            </a:extLst>
          </p:cNvPr>
          <p:cNvSpPr/>
          <p:nvPr/>
        </p:nvSpPr>
        <p:spPr>
          <a:xfrm>
            <a:off x="2167917" y="41617"/>
            <a:ext cx="84350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rPr>
              <a:t>Variables Claves- Calidad del Dato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6863BB5D-8FAA-45E1-8E16-B5BE80F762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39CB112-C8FB-4B3A-BA13-B459935F60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-1" b="3739"/>
          <a:stretch/>
        </p:blipFill>
        <p:spPr>
          <a:xfrm>
            <a:off x="0" y="5581870"/>
            <a:ext cx="12193524" cy="1234513"/>
          </a:xfrm>
          <a:prstGeom prst="rect">
            <a:avLst/>
          </a:prstGeom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060D09E0-75CA-41FE-8082-01AC2A5D063C}"/>
              </a:ext>
            </a:extLst>
          </p:cNvPr>
          <p:cNvGrpSpPr/>
          <p:nvPr/>
        </p:nvGrpSpPr>
        <p:grpSpPr>
          <a:xfrm>
            <a:off x="144674" y="253528"/>
            <a:ext cx="11899604" cy="556956"/>
            <a:chOff x="102856" y="146955"/>
            <a:chExt cx="11899604" cy="556956"/>
          </a:xfrm>
        </p:grpSpPr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E2043121-8DCA-4520-A833-7D71D67A42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95"/>
            <a:stretch/>
          </p:blipFill>
          <p:spPr>
            <a:xfrm>
              <a:off x="102856" y="146955"/>
              <a:ext cx="1426268" cy="556956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98C26F80-5697-4458-BF2D-22A2A51D91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24" t="15420" r="-2026" b="13450"/>
            <a:stretch/>
          </p:blipFill>
          <p:spPr>
            <a:xfrm>
              <a:off x="10930556" y="165965"/>
              <a:ext cx="1071904" cy="518937"/>
            </a:xfrm>
            <a:prstGeom prst="rect">
              <a:avLst/>
            </a:prstGeom>
          </p:spPr>
        </p:pic>
      </p:grpSp>
      <p:pic>
        <p:nvPicPr>
          <p:cNvPr id="33" name="Imagen 32">
            <a:extLst>
              <a:ext uri="{FF2B5EF4-FFF2-40B4-BE49-F238E27FC236}">
                <a16:creationId xmlns:a16="http://schemas.microsoft.com/office/drawing/2014/main" id="{EB3491FC-7CFE-4EC1-A740-468940418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5742" y="6101198"/>
            <a:ext cx="975875" cy="576758"/>
          </a:xfrm>
          <a:prstGeom prst="rect">
            <a:avLst/>
          </a:prstGeom>
        </p:spPr>
      </p:pic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55C454DB-A721-B948-9214-B594554ED966}"/>
              </a:ext>
            </a:extLst>
          </p:cNvPr>
          <p:cNvSpPr txBox="1">
            <a:spLocks/>
          </p:cNvSpPr>
          <p:nvPr/>
        </p:nvSpPr>
        <p:spPr>
          <a:xfrm>
            <a:off x="4843539" y="4875832"/>
            <a:ext cx="6056851" cy="538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dirty="0"/>
              <a:t>Nombre persona que diligencio la ficha, antes poniendo </a:t>
            </a:r>
            <a:r>
              <a:rPr lang="es-MX" sz="2000" dirty="0" err="1"/>
              <a:t>Colvol</a:t>
            </a:r>
            <a:endParaRPr lang="es-CO" sz="2000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327F878E-CC69-56DD-BC04-197C76E6A604}"/>
              </a:ext>
            </a:extLst>
          </p:cNvPr>
          <p:cNvGrpSpPr/>
          <p:nvPr/>
        </p:nvGrpSpPr>
        <p:grpSpPr>
          <a:xfrm>
            <a:off x="1130347" y="1525983"/>
            <a:ext cx="9940042" cy="3097535"/>
            <a:chOff x="2919000" y="2063364"/>
            <a:chExt cx="9242677" cy="2815623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44CF1C11-65FC-CAF7-04A3-82D4DB48FC31}"/>
                </a:ext>
              </a:extLst>
            </p:cNvPr>
            <p:cNvGrpSpPr/>
            <p:nvPr/>
          </p:nvGrpSpPr>
          <p:grpSpPr>
            <a:xfrm>
              <a:off x="2919000" y="2063364"/>
              <a:ext cx="9135839" cy="1652128"/>
              <a:chOff x="2919000" y="2063364"/>
              <a:chExt cx="9135839" cy="1652128"/>
            </a:xfrm>
          </p:grpSpPr>
          <p:sp>
            <p:nvSpPr>
              <p:cNvPr id="19" name="Rectángulo: esquinas redondeadas 18">
                <a:extLst>
                  <a:ext uri="{FF2B5EF4-FFF2-40B4-BE49-F238E27FC236}">
                    <a16:creationId xmlns:a16="http://schemas.microsoft.com/office/drawing/2014/main" id="{57CBC8E3-0BDB-435F-8D5D-B52D1CE27D36}"/>
                  </a:ext>
                </a:extLst>
              </p:cNvPr>
              <p:cNvSpPr/>
              <p:nvPr/>
            </p:nvSpPr>
            <p:spPr>
              <a:xfrm>
                <a:off x="5729681" y="2063364"/>
                <a:ext cx="3959603" cy="691521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" name="Rectángulo: esquinas redondeadas 1">
                <a:extLst>
                  <a:ext uri="{FF2B5EF4-FFF2-40B4-BE49-F238E27FC236}">
                    <a16:creationId xmlns:a16="http://schemas.microsoft.com/office/drawing/2014/main" id="{BEDA8B24-291A-058F-AC2D-F6ABBD840D26}"/>
                  </a:ext>
                </a:extLst>
              </p:cNvPr>
              <p:cNvSpPr/>
              <p:nvPr/>
            </p:nvSpPr>
            <p:spPr>
              <a:xfrm>
                <a:off x="8434499" y="3023971"/>
                <a:ext cx="2577353" cy="691521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" name="Rectángulo: esquinas redondeadas 2">
                <a:extLst>
                  <a:ext uri="{FF2B5EF4-FFF2-40B4-BE49-F238E27FC236}">
                    <a16:creationId xmlns:a16="http://schemas.microsoft.com/office/drawing/2014/main" id="{F67F41D7-1E78-DE2B-0BF9-D80D6A18D4D5}"/>
                  </a:ext>
                </a:extLst>
              </p:cNvPr>
              <p:cNvSpPr/>
              <p:nvPr/>
            </p:nvSpPr>
            <p:spPr>
              <a:xfrm>
                <a:off x="5587069" y="3007675"/>
                <a:ext cx="2827089" cy="691521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5" name="Rectángulo: esquinas redondeadas 4">
                <a:extLst>
                  <a:ext uri="{FF2B5EF4-FFF2-40B4-BE49-F238E27FC236}">
                    <a16:creationId xmlns:a16="http://schemas.microsoft.com/office/drawing/2014/main" id="{86A7FD1F-8CD7-60C5-5C9D-8FD79ED14E9F}"/>
                  </a:ext>
                </a:extLst>
              </p:cNvPr>
              <p:cNvSpPr/>
              <p:nvPr/>
            </p:nvSpPr>
            <p:spPr>
              <a:xfrm>
                <a:off x="2927389" y="2978941"/>
                <a:ext cx="2593309" cy="691521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6" name="Rectángulo: esquinas redondeadas 5">
                <a:extLst>
                  <a:ext uri="{FF2B5EF4-FFF2-40B4-BE49-F238E27FC236}">
                    <a16:creationId xmlns:a16="http://schemas.microsoft.com/office/drawing/2014/main" id="{13F74CA4-B820-584C-EF7A-1830CB973C56}"/>
                  </a:ext>
                </a:extLst>
              </p:cNvPr>
              <p:cNvSpPr/>
              <p:nvPr/>
            </p:nvSpPr>
            <p:spPr>
              <a:xfrm>
                <a:off x="2919000" y="2708661"/>
                <a:ext cx="9135839" cy="286034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E8B1FA2E-587C-4046-813E-159C566C0645}"/>
                </a:ext>
              </a:extLst>
            </p:cNvPr>
            <p:cNvSpPr/>
            <p:nvPr/>
          </p:nvSpPr>
          <p:spPr>
            <a:xfrm>
              <a:off x="6365677" y="4446987"/>
              <a:ext cx="5796000" cy="432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8BCEAD77-8789-29C1-34A1-278E95055417}"/>
              </a:ext>
            </a:extLst>
          </p:cNvPr>
          <p:cNvSpPr/>
          <p:nvPr/>
        </p:nvSpPr>
        <p:spPr>
          <a:xfrm>
            <a:off x="7164199" y="4574090"/>
            <a:ext cx="234892" cy="274378"/>
          </a:xfrm>
          <a:prstGeom prst="down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5420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08E801C-B450-43D2-A987-09F7D772D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831" y="611449"/>
            <a:ext cx="9497019" cy="599301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B2F8FB7-764D-4BE2-B5F8-EA22AF133F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155" y="1543424"/>
            <a:ext cx="3489402" cy="3489402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D0EE4EA8-5567-4678-B43B-4A8DEDAA406C}"/>
              </a:ext>
            </a:extLst>
          </p:cNvPr>
          <p:cNvSpPr/>
          <p:nvPr/>
        </p:nvSpPr>
        <p:spPr>
          <a:xfrm>
            <a:off x="2167917" y="41617"/>
            <a:ext cx="84350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rPr>
              <a:t>Variables Claves- Calidad del Dato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6863BB5D-8FAA-45E1-8E16-B5BE80F762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39CB112-C8FB-4B3A-BA13-B459935F60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-1" b="3739"/>
          <a:stretch/>
        </p:blipFill>
        <p:spPr>
          <a:xfrm>
            <a:off x="0" y="5998518"/>
            <a:ext cx="12193524" cy="817865"/>
          </a:xfrm>
          <a:prstGeom prst="rect">
            <a:avLst/>
          </a:prstGeom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060D09E0-75CA-41FE-8082-01AC2A5D063C}"/>
              </a:ext>
            </a:extLst>
          </p:cNvPr>
          <p:cNvGrpSpPr/>
          <p:nvPr/>
        </p:nvGrpSpPr>
        <p:grpSpPr>
          <a:xfrm>
            <a:off x="144674" y="253528"/>
            <a:ext cx="11899604" cy="556956"/>
            <a:chOff x="102856" y="146955"/>
            <a:chExt cx="11899604" cy="556956"/>
          </a:xfrm>
        </p:grpSpPr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E2043121-8DCA-4520-A833-7D71D67A42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95"/>
            <a:stretch/>
          </p:blipFill>
          <p:spPr>
            <a:xfrm>
              <a:off x="102856" y="146955"/>
              <a:ext cx="1426268" cy="556956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98C26F80-5697-4458-BF2D-22A2A51D91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24" t="15420" r="-2026" b="13450"/>
            <a:stretch/>
          </p:blipFill>
          <p:spPr>
            <a:xfrm>
              <a:off x="10930556" y="165965"/>
              <a:ext cx="1071904" cy="518937"/>
            </a:xfrm>
            <a:prstGeom prst="rect">
              <a:avLst/>
            </a:prstGeom>
          </p:spPr>
        </p:pic>
      </p:grpSp>
      <p:pic>
        <p:nvPicPr>
          <p:cNvPr id="33" name="Imagen 32">
            <a:extLst>
              <a:ext uri="{FF2B5EF4-FFF2-40B4-BE49-F238E27FC236}">
                <a16:creationId xmlns:a16="http://schemas.microsoft.com/office/drawing/2014/main" id="{EB3491FC-7CFE-4EC1-A740-468940418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6125" y="6302746"/>
            <a:ext cx="975875" cy="576758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73A53D9C-D669-528D-70A7-A538A3BBD615}"/>
              </a:ext>
            </a:extLst>
          </p:cNvPr>
          <p:cNvGrpSpPr/>
          <p:nvPr/>
        </p:nvGrpSpPr>
        <p:grpSpPr>
          <a:xfrm>
            <a:off x="1425498" y="925098"/>
            <a:ext cx="9545352" cy="3888950"/>
            <a:chOff x="2845941" y="925097"/>
            <a:chExt cx="9545352" cy="3888950"/>
          </a:xfrm>
        </p:grpSpPr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1A45DEC6-B2EF-410B-B582-5A7D6AB87B40}"/>
                </a:ext>
              </a:extLst>
            </p:cNvPr>
            <p:cNvCxnSpPr/>
            <p:nvPr/>
          </p:nvCxnSpPr>
          <p:spPr>
            <a:xfrm>
              <a:off x="2845941" y="4814047"/>
              <a:ext cx="9337956" cy="0"/>
            </a:xfrm>
            <a:prstGeom prst="line">
              <a:avLst/>
            </a:prstGeom>
            <a:ln w="38100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1276DAFB-9772-4684-EB94-B21D769061C1}"/>
                </a:ext>
              </a:extLst>
            </p:cNvPr>
            <p:cNvSpPr/>
            <p:nvPr/>
          </p:nvSpPr>
          <p:spPr>
            <a:xfrm>
              <a:off x="4393062" y="925097"/>
              <a:ext cx="1093337" cy="691521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63CCA3A8-5C19-2AAB-8F28-86EFCF9DA50E}"/>
                </a:ext>
              </a:extLst>
            </p:cNvPr>
            <p:cNvSpPr/>
            <p:nvPr/>
          </p:nvSpPr>
          <p:spPr>
            <a:xfrm>
              <a:off x="2919000" y="2953774"/>
              <a:ext cx="6857012" cy="996594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D57EE346-CBE6-4D55-A598-93BDDD6EABF9}"/>
                </a:ext>
              </a:extLst>
            </p:cNvPr>
            <p:cNvSpPr/>
            <p:nvPr/>
          </p:nvSpPr>
          <p:spPr>
            <a:xfrm>
              <a:off x="9776012" y="2941640"/>
              <a:ext cx="2615281" cy="996594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EB7A7447-F1D1-40C6-85DC-0A77FD246B11}"/>
                </a:ext>
              </a:extLst>
            </p:cNvPr>
            <p:cNvSpPr/>
            <p:nvPr/>
          </p:nvSpPr>
          <p:spPr>
            <a:xfrm>
              <a:off x="9768567" y="3982218"/>
              <a:ext cx="2622726" cy="740193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8" name="Rectángulo: esquinas redondeadas 17">
              <a:extLst>
                <a:ext uri="{FF2B5EF4-FFF2-40B4-BE49-F238E27FC236}">
                  <a16:creationId xmlns:a16="http://schemas.microsoft.com/office/drawing/2014/main" id="{1B8ABD60-0338-45E3-9F48-44464E5C26DB}"/>
                </a:ext>
              </a:extLst>
            </p:cNvPr>
            <p:cNvSpPr/>
            <p:nvPr/>
          </p:nvSpPr>
          <p:spPr>
            <a:xfrm>
              <a:off x="5683155" y="1625432"/>
              <a:ext cx="6708138" cy="864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7D072436-2EA2-4AB4-B688-0A552FF3670B}"/>
                </a:ext>
              </a:extLst>
            </p:cNvPr>
            <p:cNvSpPr/>
            <p:nvPr/>
          </p:nvSpPr>
          <p:spPr>
            <a:xfrm>
              <a:off x="2919000" y="3982218"/>
              <a:ext cx="2088000" cy="691522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26A3017D-DAB5-4978-B9A2-25923DF720FF}"/>
                </a:ext>
              </a:extLst>
            </p:cNvPr>
            <p:cNvSpPr/>
            <p:nvPr/>
          </p:nvSpPr>
          <p:spPr>
            <a:xfrm>
              <a:off x="10956146" y="929116"/>
              <a:ext cx="1364517" cy="691522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30178151-B1B7-4058-B253-6D32185A459E}"/>
                </a:ext>
              </a:extLst>
            </p:cNvPr>
            <p:cNvSpPr/>
            <p:nvPr/>
          </p:nvSpPr>
          <p:spPr>
            <a:xfrm>
              <a:off x="5540238" y="943826"/>
              <a:ext cx="2041576" cy="691522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2" name="Rectángulo: esquinas redondeadas 21">
              <a:extLst>
                <a:ext uri="{FF2B5EF4-FFF2-40B4-BE49-F238E27FC236}">
                  <a16:creationId xmlns:a16="http://schemas.microsoft.com/office/drawing/2014/main" id="{D5A4FC0D-031C-4246-8B5C-474DAD637259}"/>
                </a:ext>
              </a:extLst>
            </p:cNvPr>
            <p:cNvSpPr/>
            <p:nvPr/>
          </p:nvSpPr>
          <p:spPr>
            <a:xfrm>
              <a:off x="5020447" y="4003996"/>
              <a:ext cx="4716000" cy="691522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1715392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4178D735-4A8C-53DD-08A0-3BF034344369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4820624-E6DA-1C71-5BA1-42FE69546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4B4C650-4154-6AE7-0694-B35E9F4DFD14}"/>
              </a:ext>
            </a:extLst>
          </p:cNvPr>
          <p:cNvSpPr txBox="1"/>
          <p:nvPr/>
        </p:nvSpPr>
        <p:spPr>
          <a:xfrm>
            <a:off x="3879513" y="280935"/>
            <a:ext cx="41635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¿Qué es un brote? </a:t>
            </a:r>
          </a:p>
          <a:p>
            <a:endParaRPr lang="es-CO" dirty="0"/>
          </a:p>
        </p:txBody>
      </p:sp>
      <p:graphicFrame>
        <p:nvGraphicFramePr>
          <p:cNvPr id="11" name="Diagram 5">
            <a:extLst>
              <a:ext uri="{FF2B5EF4-FFF2-40B4-BE49-F238E27FC236}">
                <a16:creationId xmlns:a16="http://schemas.microsoft.com/office/drawing/2014/main" id="{3B325798-2314-4F4C-93CE-4A92B74962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0774612"/>
              </p:ext>
            </p:extLst>
          </p:nvPr>
        </p:nvGraphicFramePr>
        <p:xfrm>
          <a:off x="508747" y="1358153"/>
          <a:ext cx="11174506" cy="5338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AE763D60-B40C-42B1-BB4A-CE1CE0C0B1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299" y="1684299"/>
            <a:ext cx="3489402" cy="348940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794A489-F2D6-4B29-9736-6F10F7C0F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6C6245F-DA33-4AE6-9A2B-B04464C6B6D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-1" b="3739"/>
          <a:stretch/>
        </p:blipFill>
        <p:spPr>
          <a:xfrm>
            <a:off x="0" y="5581870"/>
            <a:ext cx="12193524" cy="1234513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8109421D-5D1A-4914-8B7B-D4F875FEB21D}"/>
              </a:ext>
            </a:extLst>
          </p:cNvPr>
          <p:cNvGrpSpPr/>
          <p:nvPr/>
        </p:nvGrpSpPr>
        <p:grpSpPr>
          <a:xfrm>
            <a:off x="144674" y="253528"/>
            <a:ext cx="11899604" cy="556956"/>
            <a:chOff x="102856" y="146955"/>
            <a:chExt cx="11899604" cy="556956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9A7F2597-E3EC-483E-8B6D-917C87B20E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95"/>
            <a:stretch/>
          </p:blipFill>
          <p:spPr>
            <a:xfrm>
              <a:off x="102856" y="146955"/>
              <a:ext cx="1426268" cy="556956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0116829A-3406-40E1-A944-5E1AEAD7F7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24" t="15420" r="-2026" b="13450"/>
            <a:stretch/>
          </p:blipFill>
          <p:spPr>
            <a:xfrm>
              <a:off x="10930556" y="165965"/>
              <a:ext cx="1071904" cy="518937"/>
            </a:xfrm>
            <a:prstGeom prst="rect">
              <a:avLst/>
            </a:prstGeom>
          </p:spPr>
        </p:pic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FF51F2EB-B33C-4FCD-9A24-F95EEF50669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5742" y="6101198"/>
            <a:ext cx="975875" cy="57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3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86"/>
    </mc:Choice>
    <mc:Fallback xmlns="">
      <p:transition spd="slow" advTm="32186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5C8CAC55-4CC5-4A99-881E-F69DD763A6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-1" b="3739"/>
          <a:stretch/>
        </p:blipFill>
        <p:spPr>
          <a:xfrm>
            <a:off x="0" y="5581870"/>
            <a:ext cx="12193524" cy="1234513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4178D735-4A8C-53DD-08A0-3BF034344369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4820624-E6DA-1C71-5BA1-42FE69546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4B4C650-4154-6AE7-0694-B35E9F4DFD14}"/>
              </a:ext>
            </a:extLst>
          </p:cNvPr>
          <p:cNvSpPr txBox="1"/>
          <p:nvPr/>
        </p:nvSpPr>
        <p:spPr>
          <a:xfrm>
            <a:off x="1599042" y="202895"/>
            <a:ext cx="91776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¿Qué se debe hacer en caso de identificar un brote?</a:t>
            </a:r>
            <a:endParaRPr lang="es-CO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8622E4D-93C0-467C-8873-49FE91DB61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299" y="1684299"/>
            <a:ext cx="3489402" cy="348940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6B8804B-9281-469B-91A7-FB1BAA92CE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grpSp>
        <p:nvGrpSpPr>
          <p:cNvPr id="24" name="Grupo 23">
            <a:extLst>
              <a:ext uri="{FF2B5EF4-FFF2-40B4-BE49-F238E27FC236}">
                <a16:creationId xmlns:a16="http://schemas.microsoft.com/office/drawing/2014/main" id="{76C49C00-D737-4858-A145-E5B3A622351F}"/>
              </a:ext>
            </a:extLst>
          </p:cNvPr>
          <p:cNvGrpSpPr/>
          <p:nvPr/>
        </p:nvGrpSpPr>
        <p:grpSpPr>
          <a:xfrm>
            <a:off x="144674" y="253528"/>
            <a:ext cx="11899604" cy="556956"/>
            <a:chOff x="102856" y="146955"/>
            <a:chExt cx="11899604" cy="556956"/>
          </a:xfrm>
        </p:grpSpPr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D432BCD4-11FE-47AF-A715-F54F5BF330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95"/>
            <a:stretch/>
          </p:blipFill>
          <p:spPr>
            <a:xfrm>
              <a:off x="102856" y="146955"/>
              <a:ext cx="1426268" cy="556956"/>
            </a:xfrm>
            <a:prstGeom prst="rect">
              <a:avLst/>
            </a:prstGeom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6459E6D6-705C-4A94-9A7E-21D8C998E6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24" t="15420" r="-2026" b="13450"/>
            <a:stretch/>
          </p:blipFill>
          <p:spPr>
            <a:xfrm>
              <a:off x="10930556" y="165965"/>
              <a:ext cx="1071904" cy="518937"/>
            </a:xfrm>
            <a:prstGeom prst="rect">
              <a:avLst/>
            </a:prstGeom>
          </p:spPr>
        </p:pic>
      </p:grpSp>
      <p:pic>
        <p:nvPicPr>
          <p:cNvPr id="27" name="Imagen 26">
            <a:extLst>
              <a:ext uri="{FF2B5EF4-FFF2-40B4-BE49-F238E27FC236}">
                <a16:creationId xmlns:a16="http://schemas.microsoft.com/office/drawing/2014/main" id="{ECE2B5BA-F163-4DF1-A682-F2CAAE1F60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5742" y="6101198"/>
            <a:ext cx="975875" cy="576758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E3E8ECD-2CE8-4B7C-A3A9-E2CD6B0B77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8834473"/>
              </p:ext>
            </p:extLst>
          </p:nvPr>
        </p:nvGraphicFramePr>
        <p:xfrm>
          <a:off x="1333470" y="1344706"/>
          <a:ext cx="9522012" cy="4511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1846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774"/>
    </mc:Choice>
    <mc:Fallback xmlns="">
      <p:transition spd="slow" advTm="8277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176F7-5E06-FB5A-0ABF-E687F0677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B1CAEA13-9485-AB80-0DB1-2762D4CA8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100"/>
            <a:ext cx="12191733" cy="6858149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7914BF48-F135-9D8B-702C-3FE3033BF553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69B5ECB-3CEB-6185-92E9-42A60C1701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88" b="11944"/>
          <a:stretch/>
        </p:blipFill>
        <p:spPr>
          <a:xfrm>
            <a:off x="3406371" y="5623487"/>
            <a:ext cx="8782582" cy="12265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17961FD-5B57-996A-185E-177D243FB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5742" y="6101198"/>
            <a:ext cx="975875" cy="57675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BB9DC89-0A44-9A5E-904F-EC2F7516BFE8}"/>
              </a:ext>
            </a:extLst>
          </p:cNvPr>
          <p:cNvSpPr txBox="1"/>
          <p:nvPr/>
        </p:nvSpPr>
        <p:spPr>
          <a:xfrm>
            <a:off x="976640" y="6152925"/>
            <a:ext cx="30325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i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2025- Bogotá</a:t>
            </a:r>
            <a:endParaRPr lang="es-CO" sz="1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BD153EBF-A27A-42CB-29E5-1AF450D7392D}"/>
              </a:ext>
            </a:extLst>
          </p:cNvPr>
          <p:cNvCxnSpPr>
            <a:cxnSpLocks/>
          </p:cNvCxnSpPr>
          <p:nvPr/>
        </p:nvCxnSpPr>
        <p:spPr>
          <a:xfrm>
            <a:off x="1034615" y="6152925"/>
            <a:ext cx="2974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BB2AD51-000F-EE8E-1144-C99800747529}"/>
              </a:ext>
            </a:extLst>
          </p:cNvPr>
          <p:cNvSpPr txBox="1"/>
          <p:nvPr/>
        </p:nvSpPr>
        <p:spPr>
          <a:xfrm>
            <a:off x="582910" y="2250032"/>
            <a:ext cx="663162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Taller diligenciamiento ficha de notificación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47C6FAF7-BA9B-2740-3F97-B104BF1507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85002"/>
            <a:ext cx="12188952" cy="823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29C6EBF-62AC-CF60-BDAA-78F80A7960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9691" y="5064602"/>
            <a:ext cx="1461051" cy="140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33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FD80EAD1-FE52-4ED1-8741-EE05A73625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-1" b="3739"/>
          <a:stretch/>
        </p:blipFill>
        <p:spPr>
          <a:xfrm>
            <a:off x="0" y="5581870"/>
            <a:ext cx="12193524" cy="1234513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4178D735-4A8C-53DD-08A0-3BF034344369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4820624-E6DA-1C71-5BA1-42FE69546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4B4C650-4154-6AE7-0694-B35E9F4DFD14}"/>
              </a:ext>
            </a:extLst>
          </p:cNvPr>
          <p:cNvSpPr txBox="1"/>
          <p:nvPr/>
        </p:nvSpPr>
        <p:spPr>
          <a:xfrm>
            <a:off x="3412591" y="90345"/>
            <a:ext cx="57181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CO" dirty="0"/>
              <a:t>Estudios de caso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F7170E2-3E5F-4604-AFC6-5487023415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299" y="1684299"/>
            <a:ext cx="3489402" cy="348940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B529D95-CC38-442F-B481-465BB358CA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B1D1A3AA-D0ED-4EFF-907D-A432FE556E41}"/>
              </a:ext>
            </a:extLst>
          </p:cNvPr>
          <p:cNvGrpSpPr/>
          <p:nvPr/>
        </p:nvGrpSpPr>
        <p:grpSpPr>
          <a:xfrm>
            <a:off x="144674" y="253528"/>
            <a:ext cx="11899604" cy="556956"/>
            <a:chOff x="102856" y="146955"/>
            <a:chExt cx="11899604" cy="556956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FA23DD59-DB00-440C-82D3-625428572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95"/>
            <a:stretch/>
          </p:blipFill>
          <p:spPr>
            <a:xfrm>
              <a:off x="102856" y="146955"/>
              <a:ext cx="1426268" cy="556956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C65A2095-DA4C-4090-917E-B2B64F9675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24" t="15420" r="-2026" b="13450"/>
            <a:stretch/>
          </p:blipFill>
          <p:spPr>
            <a:xfrm>
              <a:off x="10930556" y="165965"/>
              <a:ext cx="1071904" cy="518937"/>
            </a:xfrm>
            <a:prstGeom prst="rect">
              <a:avLst/>
            </a:prstGeom>
          </p:spPr>
        </p:pic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E12D1E45-21B3-4832-B597-3A6B027185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5742" y="6101198"/>
            <a:ext cx="975875" cy="57675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483D0030-73B0-4025-B6A2-82EADD751E61}"/>
              </a:ext>
            </a:extLst>
          </p:cNvPr>
          <p:cNvSpPr txBox="1"/>
          <p:nvPr/>
        </p:nvSpPr>
        <p:spPr>
          <a:xfrm>
            <a:off x="289074" y="929012"/>
            <a:ext cx="11294605" cy="4334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 clínico 1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30 de abril, Hombre de 25 años llega a su casa por tener calentura, dolor de cuerpo, se empezó a sentir así desde el  20 de </a:t>
            </a:r>
            <a:r>
              <a:rPr lang="es-CO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marzo de 2024</a:t>
            </a:r>
            <a:r>
              <a:rPr lang="es-C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usted le toma PDR y sale positiva para infección mixta, persona vive en </a:t>
            </a:r>
            <a:r>
              <a:rPr lang="es-CO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municipio de Novita-Chocó, pero viajo a Bogotá a visitar a un familiar el 5 de abril . Llene la ficha de notificación.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CO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 clínico 2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Hombre de 43 años, consulta en la ciudad de Quibdó, por tener calentura, dolor de cuerpo y dolor de cabeza. Su trabajo es viajar constantemente a Medio Atrato (Chocó), a las minas de oro. Se confirma diagnóstico por </a:t>
            </a:r>
            <a:r>
              <a:rPr lang="es-CO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falciparum </a:t>
            </a:r>
            <a:r>
              <a:rPr lang="es-C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se le da tratamiento según la infección que tiene. </a:t>
            </a:r>
            <a:r>
              <a:rPr lang="es-CO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Llene la ficha de notificación.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99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536"/>
    </mc:Choice>
    <mc:Fallback xmlns="">
      <p:transition spd="slow" advTm="68536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FD80EAD1-FE52-4ED1-8741-EE05A73625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-1" b="3739"/>
          <a:stretch/>
        </p:blipFill>
        <p:spPr>
          <a:xfrm>
            <a:off x="0" y="5581870"/>
            <a:ext cx="12193524" cy="1234513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4178D735-4A8C-53DD-08A0-3BF034344369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4820624-E6DA-1C71-5BA1-42FE69546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4B4C650-4154-6AE7-0694-B35E9F4DFD14}"/>
              </a:ext>
            </a:extLst>
          </p:cNvPr>
          <p:cNvSpPr txBox="1"/>
          <p:nvPr/>
        </p:nvSpPr>
        <p:spPr>
          <a:xfrm>
            <a:off x="3412591" y="90345"/>
            <a:ext cx="57181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CO" dirty="0"/>
              <a:t>Estudios de caso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F7170E2-3E5F-4604-AFC6-5487023415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299" y="1684299"/>
            <a:ext cx="3489402" cy="348940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B529D95-CC38-442F-B481-465BB358CA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B1D1A3AA-D0ED-4EFF-907D-A432FE556E41}"/>
              </a:ext>
            </a:extLst>
          </p:cNvPr>
          <p:cNvGrpSpPr/>
          <p:nvPr/>
        </p:nvGrpSpPr>
        <p:grpSpPr>
          <a:xfrm>
            <a:off x="144674" y="253528"/>
            <a:ext cx="11899604" cy="556956"/>
            <a:chOff x="102856" y="146955"/>
            <a:chExt cx="11899604" cy="556956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FA23DD59-DB00-440C-82D3-625428572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95"/>
            <a:stretch/>
          </p:blipFill>
          <p:spPr>
            <a:xfrm>
              <a:off x="102856" y="146955"/>
              <a:ext cx="1426268" cy="556956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C65A2095-DA4C-4090-917E-B2B64F9675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24" t="15420" r="-2026" b="13450"/>
            <a:stretch/>
          </p:blipFill>
          <p:spPr>
            <a:xfrm>
              <a:off x="10930556" y="165965"/>
              <a:ext cx="1071904" cy="518937"/>
            </a:xfrm>
            <a:prstGeom prst="rect">
              <a:avLst/>
            </a:prstGeom>
          </p:spPr>
        </p:pic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E12D1E45-21B3-4832-B597-3A6B027185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5742" y="6101198"/>
            <a:ext cx="975875" cy="57675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483D0030-73B0-4025-B6A2-82EADD751E61}"/>
              </a:ext>
            </a:extLst>
          </p:cNvPr>
          <p:cNvSpPr txBox="1"/>
          <p:nvPr/>
        </p:nvSpPr>
        <p:spPr>
          <a:xfrm>
            <a:off x="144674" y="675120"/>
            <a:ext cx="11755204" cy="4414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9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Caso clínico 3 </a:t>
            </a:r>
            <a:endParaRPr lang="es-CO" sz="1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sz="19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Usted se encuentra en su casa en la comunidad indígena Emberá de Villa </a:t>
            </a:r>
            <a:r>
              <a:rPr lang="es-CO" sz="19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herminas</a:t>
            </a:r>
            <a:r>
              <a:rPr lang="es-CO" sz="19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Ubicada en </a:t>
            </a:r>
            <a:r>
              <a:rPr lang="es-CO" sz="1900" dirty="0">
                <a:solidFill>
                  <a:srgbClr val="20212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Boca de </a:t>
            </a:r>
            <a:r>
              <a:rPr lang="es-CO" sz="1900" dirty="0" err="1">
                <a:solidFill>
                  <a:srgbClr val="20212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Opogadó</a:t>
            </a:r>
            <a:r>
              <a:rPr lang="es-CO" sz="1900" dirty="0">
                <a:solidFill>
                  <a:srgbClr val="20212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Bojayá-Chocó</a:t>
            </a:r>
            <a:r>
              <a:rPr lang="es-CO" sz="19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se encuentra niña de 5 años que no tiene registro civil, ni certificado de nacido vivo </a:t>
            </a:r>
            <a:r>
              <a:rPr lang="es-CO" sz="19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y mamá la lleva por tener calentura, soroche y churrias, usted le toma la PDR, sale con positiva para P. vivax. </a:t>
            </a:r>
          </a:p>
          <a:p>
            <a:pPr algn="just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es-CO" sz="19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Caso clínico 4</a:t>
            </a:r>
          </a:p>
          <a:p>
            <a:pPr algn="just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endParaRPr lang="es-CO" sz="19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12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Usted está en su casa ubicado en Pueblo Rico Risaralda, vereda Santa Cecilia en la comunidad </a:t>
            </a:r>
            <a:r>
              <a:rPr lang="es-CO" sz="19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Embera</a:t>
            </a:r>
            <a:r>
              <a:rPr lang="es-C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9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Katio</a:t>
            </a:r>
            <a:r>
              <a:rPr lang="es-CO" sz="1900" dirty="0">
                <a:ea typeface="Calibri" panose="020F0502020204030204" pitchFamily="34" charset="0"/>
                <a:cs typeface="Times New Roman" panose="02020603050405020304" pitchFamily="18" charset="0"/>
              </a:rPr>
              <a:t>, llega una señora con un niño de 2 meses que ha tenido lloradera todo el día, calentura y vomito que no para dice la mamá, ¿usted que hace?. </a:t>
            </a:r>
            <a:endParaRPr lang="es-CO" sz="1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es-C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19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Caso clínico 5</a:t>
            </a:r>
            <a:endParaRPr lang="es-CO" sz="1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Llega a su casa una mujer de 20 años embarazada, dice que no sabe cuantos meses tiene y ha tenido síntomas de dolor de cabeza, ve luces, calentura y dice que le da el </a:t>
            </a:r>
            <a:r>
              <a:rPr lang="es-CO" sz="19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patatus</a:t>
            </a:r>
            <a:r>
              <a:rPr lang="es-CO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desmayos desde hace dos días, usted que hace?.</a:t>
            </a:r>
          </a:p>
        </p:txBody>
      </p:sp>
    </p:spTree>
    <p:extLst>
      <p:ext uri="{BB962C8B-B14F-4D97-AF65-F5344CB8AC3E}">
        <p14:creationId xmlns:p14="http://schemas.microsoft.com/office/powerpoint/2010/main" val="253862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536"/>
    </mc:Choice>
    <mc:Fallback xmlns="">
      <p:transition spd="slow" advTm="6853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98592F14-E2E9-1497-A65B-5338DD994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100"/>
            <a:ext cx="12191733" cy="6858149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4178D735-4A8C-53DD-08A0-3BF034344369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722F78-44FE-C0F5-9438-3F4496D885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88" b="11944"/>
          <a:stretch/>
        </p:blipFill>
        <p:spPr>
          <a:xfrm>
            <a:off x="3406371" y="5623487"/>
            <a:ext cx="8782582" cy="12265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E573927-F8F1-1FE8-DEF9-0332517FD6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5742" y="6101198"/>
            <a:ext cx="975875" cy="57675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CD089C7-B013-C5DE-ED8C-577EF54756AD}"/>
              </a:ext>
            </a:extLst>
          </p:cNvPr>
          <p:cNvSpPr txBox="1"/>
          <p:nvPr/>
        </p:nvSpPr>
        <p:spPr>
          <a:xfrm>
            <a:off x="976640" y="6152925"/>
            <a:ext cx="30325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i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</a:rPr>
              <a:t>2025 - Bogotá</a:t>
            </a:r>
            <a:endParaRPr lang="es-CO" sz="1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995A1796-F860-C8B8-85FE-4DDF9E34D989}"/>
              </a:ext>
            </a:extLst>
          </p:cNvPr>
          <p:cNvCxnSpPr>
            <a:cxnSpLocks/>
          </p:cNvCxnSpPr>
          <p:nvPr/>
        </p:nvCxnSpPr>
        <p:spPr>
          <a:xfrm>
            <a:off x="1034615" y="6152925"/>
            <a:ext cx="2974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21B7040-FF5F-E527-9CA1-12B06EF86909}"/>
              </a:ext>
            </a:extLst>
          </p:cNvPr>
          <p:cNvSpPr txBox="1"/>
          <p:nvPr/>
        </p:nvSpPr>
        <p:spPr>
          <a:xfrm>
            <a:off x="554118" y="1000284"/>
            <a:ext cx="660169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Generalidades de la vigilancia </a:t>
            </a:r>
            <a:r>
              <a:rPr lang="es-MX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epidemiológica de la malaria en Colombia.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1DF8DB25-2B08-F0E0-A42F-9D8794AEB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85002"/>
            <a:ext cx="12188952" cy="823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B0EB5BA-D4A7-4815-9849-878D9BFC15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5543" y="4903985"/>
            <a:ext cx="1461051" cy="140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43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5E0CA73-6AEB-6A84-8D5B-4A3C3C2BD35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" b="354"/>
          <a:stretch/>
        </p:blipFill>
        <p:spPr>
          <a:xfrm>
            <a:off x="3048" y="-9369"/>
            <a:ext cx="12188951" cy="6862685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B0E039E5-8C9A-839B-2321-9C956BCC0773}"/>
              </a:ext>
            </a:extLst>
          </p:cNvPr>
          <p:cNvSpPr/>
          <p:nvPr/>
        </p:nvSpPr>
        <p:spPr>
          <a:xfrm>
            <a:off x="-1527" y="0"/>
            <a:ext cx="12190479" cy="6876738"/>
          </a:xfrm>
          <a:prstGeom prst="rect">
            <a:avLst/>
          </a:prstGeom>
          <a:solidFill>
            <a:srgbClr val="14A995">
              <a:alpha val="7878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78279BA1-2CEE-B073-7F26-D048D6AD5E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83" t="2731" r="2142" b="-205"/>
          <a:stretch/>
        </p:blipFill>
        <p:spPr>
          <a:xfrm>
            <a:off x="3048" y="4556632"/>
            <a:ext cx="12188952" cy="222837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4178D735-4A8C-53DD-08A0-3BF034344369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66CBD10-4ED8-A3AD-E5FB-90E42DA62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85002"/>
            <a:ext cx="12188952" cy="8236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959C68B-722E-FCD0-2243-4D428B8120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9740"/>
          <a:stretch/>
        </p:blipFill>
        <p:spPr>
          <a:xfrm>
            <a:off x="303697" y="307086"/>
            <a:ext cx="2153057" cy="73016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C042BB8-EF0B-F112-50E6-CED7A7404E9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8559" t="8941" r="-1063" b="10012"/>
          <a:stretch/>
        </p:blipFill>
        <p:spPr>
          <a:xfrm>
            <a:off x="10335072" y="276442"/>
            <a:ext cx="1553231" cy="79145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B5F5084-5AFC-FA51-832A-9D78C3AF95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8581" y="5543374"/>
            <a:ext cx="1733143" cy="102431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1C07375-DB82-670C-2DFC-8FEE56E830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612" y="2887041"/>
            <a:ext cx="71882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6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5409815E-FD6F-3153-AE52-FDD597C9B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B1993EA-AC55-4419-8838-1754A8CA8E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774609"/>
              </p:ext>
            </p:extLst>
          </p:nvPr>
        </p:nvGraphicFramePr>
        <p:xfrm>
          <a:off x="658575" y="787078"/>
          <a:ext cx="7382765" cy="5683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B883C1C-94A5-4CAE-8F32-B02290B55429}"/>
              </a:ext>
            </a:extLst>
          </p:cNvPr>
          <p:cNvSpPr/>
          <p:nvPr/>
        </p:nvSpPr>
        <p:spPr>
          <a:xfrm>
            <a:off x="7940037" y="2142252"/>
            <a:ext cx="3593388" cy="123451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Conjunto de acciones y procesos sistémicas que permiten:</a:t>
            </a:r>
          </a:p>
        </p:txBody>
      </p:sp>
      <p:sp>
        <p:nvSpPr>
          <p:cNvPr id="6" name="Flecha: hacia la izquierda 5">
            <a:extLst>
              <a:ext uri="{FF2B5EF4-FFF2-40B4-BE49-F238E27FC236}">
                <a16:creationId xmlns:a16="http://schemas.microsoft.com/office/drawing/2014/main" id="{D78A1535-C8D7-4AFE-BF0D-B92F73FEF58C}"/>
              </a:ext>
            </a:extLst>
          </p:cNvPr>
          <p:cNvSpPr/>
          <p:nvPr/>
        </p:nvSpPr>
        <p:spPr>
          <a:xfrm>
            <a:off x="6837378" y="2422333"/>
            <a:ext cx="948469" cy="674349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E0437C5-0301-4E4B-BBC2-CBA58093FB47}"/>
              </a:ext>
            </a:extLst>
          </p:cNvPr>
          <p:cNvSpPr txBox="1"/>
          <p:nvPr/>
        </p:nvSpPr>
        <p:spPr>
          <a:xfrm>
            <a:off x="1224601" y="135000"/>
            <a:ext cx="100941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Sistema de vigilancia en salud pública</a:t>
            </a:r>
          </a:p>
        </p:txBody>
      </p:sp>
    </p:spTree>
    <p:extLst>
      <p:ext uri="{BB962C8B-B14F-4D97-AF65-F5344CB8AC3E}">
        <p14:creationId xmlns:p14="http://schemas.microsoft.com/office/powerpoint/2010/main" val="117741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5409815E-FD6F-3153-AE52-FDD597C9B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E0437C5-0301-4E4B-BBC2-CBA58093FB47}"/>
              </a:ext>
            </a:extLst>
          </p:cNvPr>
          <p:cNvSpPr txBox="1"/>
          <p:nvPr/>
        </p:nvSpPr>
        <p:spPr>
          <a:xfrm>
            <a:off x="1224601" y="135000"/>
            <a:ext cx="100941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Sistema de vigilancia en salud pública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6D6C3D9-B9E9-7E31-2E3D-95D2C424FE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229587"/>
              </p:ext>
            </p:extLst>
          </p:nvPr>
        </p:nvGraphicFramePr>
        <p:xfrm>
          <a:off x="647919" y="719775"/>
          <a:ext cx="10729520" cy="4779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SIVIGILA 4.0 - Iconoi">
            <a:extLst>
              <a:ext uri="{FF2B5EF4-FFF2-40B4-BE49-F238E27FC236}">
                <a16:creationId xmlns:a16="http://schemas.microsoft.com/office/drawing/2014/main" id="{64B2CA11-8963-380E-9701-0021F8AE7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900" y="4665169"/>
            <a:ext cx="2420909" cy="141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440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5409815E-FD6F-3153-AE52-FDD597C9B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BB67072-F19C-4181-8FC2-D652C72D6284}"/>
              </a:ext>
            </a:extLst>
          </p:cNvPr>
          <p:cNvSpPr txBox="1"/>
          <p:nvPr/>
        </p:nvSpPr>
        <p:spPr>
          <a:xfrm>
            <a:off x="1641378" y="91349"/>
            <a:ext cx="89057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lineamientos de vigilancia en salud pública de malaria</a:t>
            </a:r>
            <a:endParaRPr lang="es-CO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90D153B-E092-4D04-94B2-6428EBE23B3A}"/>
              </a:ext>
            </a:extLst>
          </p:cNvPr>
          <p:cNvSpPr/>
          <p:nvPr/>
        </p:nvSpPr>
        <p:spPr>
          <a:xfrm>
            <a:off x="543353" y="1496917"/>
            <a:ext cx="11101767" cy="646331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es-MX" b="1" dirty="0">
                <a:latin typeface="Helvetica" panose="020B0604020202020204" pitchFamily="34" charset="0"/>
                <a:cs typeface="Helvetica" panose="020B0604020202020204" pitchFamily="34" charset="0"/>
              </a:rPr>
              <a:t>Desde el Instituto Nacional de salud existen documentos que orientan las acciones para la Vigilancia de la malaria.</a:t>
            </a:r>
            <a:endParaRPr lang="es-CO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9F92DF0-9D91-41DA-B243-BF247C18B0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4602955"/>
              </p:ext>
            </p:extLst>
          </p:nvPr>
        </p:nvGraphicFramePr>
        <p:xfrm>
          <a:off x="485835" y="2598851"/>
          <a:ext cx="10800181" cy="2544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2493A64B-2A49-44BB-A45D-A752DA1307C1}"/>
              </a:ext>
            </a:extLst>
          </p:cNvPr>
          <p:cNvSpPr txBox="1">
            <a:spLocks/>
          </p:cNvSpPr>
          <p:nvPr/>
        </p:nvSpPr>
        <p:spPr>
          <a:xfrm>
            <a:off x="-230251" y="5922493"/>
            <a:ext cx="6266969" cy="276633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A42A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200" b="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Fuente: lineamientos nacionales de vigilancia y control en salud pública 2024 </a:t>
            </a:r>
          </a:p>
        </p:txBody>
      </p:sp>
    </p:spTree>
    <p:extLst>
      <p:ext uri="{BB962C8B-B14F-4D97-AF65-F5344CB8AC3E}">
        <p14:creationId xmlns:p14="http://schemas.microsoft.com/office/powerpoint/2010/main" val="1703688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upo 58">
            <a:extLst>
              <a:ext uri="{FF2B5EF4-FFF2-40B4-BE49-F238E27FC236}">
                <a16:creationId xmlns:a16="http://schemas.microsoft.com/office/drawing/2014/main" id="{ED7E6BF5-BAF9-4EC0-B59C-59C2743D5008}"/>
              </a:ext>
            </a:extLst>
          </p:cNvPr>
          <p:cNvGrpSpPr/>
          <p:nvPr/>
        </p:nvGrpSpPr>
        <p:grpSpPr>
          <a:xfrm>
            <a:off x="375041" y="1480152"/>
            <a:ext cx="11458370" cy="1974192"/>
            <a:chOff x="375041" y="1480152"/>
            <a:chExt cx="11458370" cy="1974192"/>
          </a:xfrm>
        </p:grpSpPr>
        <p:grpSp>
          <p:nvGrpSpPr>
            <p:cNvPr id="2" name="Group 7">
              <a:extLst>
                <a:ext uri="{FF2B5EF4-FFF2-40B4-BE49-F238E27FC236}">
                  <a16:creationId xmlns:a16="http://schemas.microsoft.com/office/drawing/2014/main" id="{2AD04E59-701B-4AC6-AA43-8DD665CCA5B4}"/>
                </a:ext>
              </a:extLst>
            </p:cNvPr>
            <p:cNvGrpSpPr/>
            <p:nvPr/>
          </p:nvGrpSpPr>
          <p:grpSpPr>
            <a:xfrm>
              <a:off x="430307" y="1480152"/>
              <a:ext cx="11403104" cy="1793983"/>
              <a:chOff x="432052" y="1563882"/>
              <a:chExt cx="11503210" cy="1661929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94FA84E5-235C-4E1C-904B-36BFACC253E3}"/>
                  </a:ext>
                </a:extLst>
              </p:cNvPr>
              <p:cNvGrpSpPr/>
              <p:nvPr/>
            </p:nvGrpSpPr>
            <p:grpSpPr>
              <a:xfrm>
                <a:off x="432052" y="1563882"/>
                <a:ext cx="2015188" cy="1581535"/>
                <a:chOff x="1539633" y="2874206"/>
                <a:chExt cx="2015188" cy="1581535"/>
              </a:xfrm>
            </p:grpSpPr>
            <p:pic>
              <p:nvPicPr>
                <p:cNvPr id="19" name="Picture 8" descr="Hand Cartoon clipart - Text, Black, Font, transparent clip art">
                  <a:extLst>
                    <a:ext uri="{FF2B5EF4-FFF2-40B4-BE49-F238E27FC236}">
                      <a16:creationId xmlns:a16="http://schemas.microsoft.com/office/drawing/2014/main" id="{47E45EF9-C167-4459-B029-B1DE487F20D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97988" y="2874206"/>
                  <a:ext cx="687799" cy="109900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0" name="TextBox 34">
                  <a:extLst>
                    <a:ext uri="{FF2B5EF4-FFF2-40B4-BE49-F238E27FC236}">
                      <a16:creationId xmlns:a16="http://schemas.microsoft.com/office/drawing/2014/main" id="{E8C8217D-A651-45F2-9F1A-AAC5B5444D9D}"/>
                    </a:ext>
                  </a:extLst>
                </p:cNvPr>
                <p:cNvSpPr txBox="1"/>
                <p:nvPr/>
              </p:nvSpPr>
              <p:spPr>
                <a:xfrm>
                  <a:off x="1539633" y="3971035"/>
                  <a:ext cx="2015188" cy="4847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35098"/>
                  <a:r>
                    <a:rPr lang="es-CO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Fiebre</a:t>
                  </a:r>
                  <a:r>
                    <a:rPr lang="en-GB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 actual o </a:t>
                  </a:r>
                  <a:r>
                    <a:rPr lang="es-CO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en</a:t>
                  </a:r>
                  <a:r>
                    <a:rPr lang="en-GB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 </a:t>
                  </a:r>
                  <a:r>
                    <a:rPr lang="es-CO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los</a:t>
                  </a:r>
                  <a:r>
                    <a:rPr lang="en-GB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 </a:t>
                  </a:r>
                  <a:r>
                    <a:rPr lang="es-CO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últimos</a:t>
                  </a:r>
                  <a:r>
                    <a:rPr lang="en-GB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 30 días.</a:t>
                  </a:r>
                </a:p>
              </p:txBody>
            </p:sp>
          </p:grpSp>
          <p:grpSp>
            <p:nvGrpSpPr>
              <p:cNvPr id="4" name="Group 6">
                <a:extLst>
                  <a:ext uri="{FF2B5EF4-FFF2-40B4-BE49-F238E27FC236}">
                    <a16:creationId xmlns:a16="http://schemas.microsoft.com/office/drawing/2014/main" id="{F42B3B9D-C102-40FA-A76D-46E720976F1A}"/>
                  </a:ext>
                </a:extLst>
              </p:cNvPr>
              <p:cNvGrpSpPr/>
              <p:nvPr/>
            </p:nvGrpSpPr>
            <p:grpSpPr>
              <a:xfrm>
                <a:off x="6272220" y="1629691"/>
                <a:ext cx="1379991" cy="1538940"/>
                <a:chOff x="6704088" y="2944442"/>
                <a:chExt cx="1379991" cy="1538940"/>
              </a:xfrm>
            </p:grpSpPr>
            <p:pic>
              <p:nvPicPr>
                <p:cNvPr id="17" name="Picture 4" descr="Free Headaches Pictures, Download Free Clip Art, Free Clip Art on Clipart  Library">
                  <a:extLst>
                    <a:ext uri="{FF2B5EF4-FFF2-40B4-BE49-F238E27FC236}">
                      <a16:creationId xmlns:a16="http://schemas.microsoft.com/office/drawing/2014/main" id="{8D70DFDF-4885-4D55-8AFA-9E5EC2F7C5D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960295" y="2944442"/>
                  <a:ext cx="952906" cy="10489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8" name="TextBox 59">
                  <a:extLst>
                    <a:ext uri="{FF2B5EF4-FFF2-40B4-BE49-F238E27FC236}">
                      <a16:creationId xmlns:a16="http://schemas.microsoft.com/office/drawing/2014/main" id="{BFBB8E18-62F1-4FBB-B781-7447F9940FD5}"/>
                    </a:ext>
                  </a:extLst>
                </p:cNvPr>
                <p:cNvSpPr txBox="1"/>
                <p:nvPr/>
              </p:nvSpPr>
              <p:spPr>
                <a:xfrm>
                  <a:off x="6704088" y="3998676"/>
                  <a:ext cx="1379991" cy="4847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35098"/>
                  <a:r>
                    <a:rPr lang="es-CO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Dolor de cabeza.</a:t>
                  </a:r>
                </a:p>
              </p:txBody>
            </p:sp>
          </p:grpSp>
          <p:grpSp>
            <p:nvGrpSpPr>
              <p:cNvPr id="5" name="Group 11">
                <a:extLst>
                  <a:ext uri="{FF2B5EF4-FFF2-40B4-BE49-F238E27FC236}">
                    <a16:creationId xmlns:a16="http://schemas.microsoft.com/office/drawing/2014/main" id="{52D28ECF-3238-4D44-95AA-0069EF65EE5E}"/>
                  </a:ext>
                </a:extLst>
              </p:cNvPr>
              <p:cNvGrpSpPr/>
              <p:nvPr/>
            </p:nvGrpSpPr>
            <p:grpSpPr>
              <a:xfrm>
                <a:off x="4292459" y="1717627"/>
                <a:ext cx="1832548" cy="1498591"/>
                <a:chOff x="4374816" y="2980079"/>
                <a:chExt cx="1832548" cy="1498591"/>
              </a:xfrm>
            </p:grpSpPr>
            <p:sp>
              <p:nvSpPr>
                <p:cNvPr id="15" name="TextBox 56">
                  <a:extLst>
                    <a:ext uri="{FF2B5EF4-FFF2-40B4-BE49-F238E27FC236}">
                      <a16:creationId xmlns:a16="http://schemas.microsoft.com/office/drawing/2014/main" id="{B5970199-5AB1-4450-B6B5-C5CF82FBBB26}"/>
                    </a:ext>
                  </a:extLst>
                </p:cNvPr>
                <p:cNvSpPr txBox="1"/>
                <p:nvPr/>
              </p:nvSpPr>
              <p:spPr>
                <a:xfrm>
                  <a:off x="4374816" y="3993964"/>
                  <a:ext cx="1832548" cy="4847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35098"/>
                  <a:r>
                    <a:rPr lang="es-CO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Escalofríos</a:t>
                  </a:r>
                  <a:r>
                    <a:rPr lang="en-GB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 y/o sudoración</a:t>
                  </a:r>
                  <a:endParaRPr lang="en-GB" sz="1400" b="1" dirty="0">
                    <a:latin typeface="Helvetica" panose="020B0604020202020204" pitchFamily="34" charset="0"/>
                    <a:cs typeface="Helvetica" panose="020B0604020202020204" pitchFamily="34" charset="0"/>
                  </a:endParaRPr>
                </a:p>
              </p:txBody>
            </p:sp>
            <p:pic>
              <p:nvPicPr>
                <p:cNvPr id="16" name="Picture 10" descr="Shape&#10;&#10;Description automatically generated with low confidence">
                  <a:extLst>
                    <a:ext uri="{FF2B5EF4-FFF2-40B4-BE49-F238E27FC236}">
                      <a16:creationId xmlns:a16="http://schemas.microsoft.com/office/drawing/2014/main" id="{D0AE1D0A-8267-403A-9EE7-372F999B86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3269"/>
                <a:stretch/>
              </p:blipFill>
              <p:spPr>
                <a:xfrm>
                  <a:off x="4723535" y="2980079"/>
                  <a:ext cx="952907" cy="826469"/>
                </a:xfrm>
                <a:prstGeom prst="rect">
                  <a:avLst/>
                </a:prstGeom>
              </p:spPr>
            </p:pic>
          </p:grpSp>
          <p:grpSp>
            <p:nvGrpSpPr>
              <p:cNvPr id="6" name="Group 14">
                <a:extLst>
                  <a:ext uri="{FF2B5EF4-FFF2-40B4-BE49-F238E27FC236}">
                    <a16:creationId xmlns:a16="http://schemas.microsoft.com/office/drawing/2014/main" id="{5857C870-4347-4D15-A2F2-08A6626C2A88}"/>
                  </a:ext>
                </a:extLst>
              </p:cNvPr>
              <p:cNvGrpSpPr/>
              <p:nvPr/>
            </p:nvGrpSpPr>
            <p:grpSpPr>
              <a:xfrm>
                <a:off x="2413602" y="1828006"/>
                <a:ext cx="1778074" cy="1361120"/>
                <a:chOff x="1792867" y="3479201"/>
                <a:chExt cx="1778074" cy="1361120"/>
              </a:xfrm>
            </p:grpSpPr>
            <p:sp>
              <p:nvSpPr>
                <p:cNvPr id="13" name="TextBox 25">
                  <a:extLst>
                    <a:ext uri="{FF2B5EF4-FFF2-40B4-BE49-F238E27FC236}">
                      <a16:creationId xmlns:a16="http://schemas.microsoft.com/office/drawing/2014/main" id="{86E9C444-C61B-4A2B-AAD8-ED3C3D91EF82}"/>
                    </a:ext>
                  </a:extLst>
                </p:cNvPr>
                <p:cNvSpPr txBox="1"/>
                <p:nvPr/>
              </p:nvSpPr>
              <p:spPr>
                <a:xfrm>
                  <a:off x="1792867" y="4355615"/>
                  <a:ext cx="1778074" cy="4847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35098"/>
                  <a:r>
                    <a:rPr lang="es-CO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Debilidad</a:t>
                  </a:r>
                  <a:r>
                    <a:rPr lang="en-GB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, </a:t>
                  </a:r>
                </a:p>
                <a:p>
                  <a:pPr algn="ctr" defTabSz="635098"/>
                  <a:r>
                    <a:rPr lang="es-CO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fatiga</a:t>
                  </a:r>
                  <a:r>
                    <a:rPr lang="en-GB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, </a:t>
                  </a:r>
                  <a:r>
                    <a:rPr lang="es-CO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palidez</a:t>
                  </a:r>
                  <a:r>
                    <a:rPr lang="en-GB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.</a:t>
                  </a:r>
                </a:p>
              </p:txBody>
            </p:sp>
            <p:pic>
              <p:nvPicPr>
                <p:cNvPr id="14" name="Picture 13" descr="A black rectangle with a black background&#10;&#10;Description automatically generated with low confidence">
                  <a:extLst>
                    <a:ext uri="{FF2B5EF4-FFF2-40B4-BE49-F238E27FC236}">
                      <a16:creationId xmlns:a16="http://schemas.microsoft.com/office/drawing/2014/main" id="{8EF767F6-91DB-4F54-89DD-E7AE831835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hqprint">
                  <a:alphaModFix amt="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09342" y="3479201"/>
                  <a:ext cx="733815" cy="733815"/>
                </a:xfrm>
                <a:prstGeom prst="rect">
                  <a:avLst/>
                </a:prstGeom>
              </p:spPr>
            </p:pic>
          </p:grpSp>
          <p:grpSp>
            <p:nvGrpSpPr>
              <p:cNvPr id="7" name="Group 17">
                <a:extLst>
                  <a:ext uri="{FF2B5EF4-FFF2-40B4-BE49-F238E27FC236}">
                    <a16:creationId xmlns:a16="http://schemas.microsoft.com/office/drawing/2014/main" id="{7886F8D5-D7DE-452E-9315-20AA79D66149}"/>
                  </a:ext>
                </a:extLst>
              </p:cNvPr>
              <p:cNvGrpSpPr/>
              <p:nvPr/>
            </p:nvGrpSpPr>
            <p:grpSpPr>
              <a:xfrm>
                <a:off x="7799426" y="1754685"/>
                <a:ext cx="1760819" cy="1354996"/>
                <a:chOff x="8655330" y="4139969"/>
                <a:chExt cx="1760819" cy="1354996"/>
              </a:xfrm>
            </p:grpSpPr>
            <p:sp>
              <p:nvSpPr>
                <p:cNvPr id="11" name="TextBox 36">
                  <a:extLst>
                    <a:ext uri="{FF2B5EF4-FFF2-40B4-BE49-F238E27FC236}">
                      <a16:creationId xmlns:a16="http://schemas.microsoft.com/office/drawing/2014/main" id="{3DFDBDBE-22AA-4F10-8886-E29EBDB0F5C6}"/>
                    </a:ext>
                  </a:extLst>
                </p:cNvPr>
                <p:cNvSpPr txBox="1"/>
                <p:nvPr/>
              </p:nvSpPr>
              <p:spPr>
                <a:xfrm>
                  <a:off x="8655330" y="5010259"/>
                  <a:ext cx="1760819" cy="4847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35098"/>
                  <a:r>
                    <a:rPr lang="es-CO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Dolor muscular o </a:t>
                  </a:r>
                  <a:r>
                    <a:rPr lang="es-CO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articular.</a:t>
                  </a:r>
                </a:p>
              </p:txBody>
            </p:sp>
            <p:pic>
              <p:nvPicPr>
                <p:cNvPr id="12" name="Picture 16" descr="Shape&#10;&#10;Description automatically generated with low confidence">
                  <a:extLst>
                    <a:ext uri="{FF2B5EF4-FFF2-40B4-BE49-F238E27FC236}">
                      <a16:creationId xmlns:a16="http://schemas.microsoft.com/office/drawing/2014/main" id="{B19A7FD5-1D46-4931-B12D-F572F821A1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165540" y="4139969"/>
                  <a:ext cx="617609" cy="717396"/>
                </a:xfrm>
                <a:prstGeom prst="rect">
                  <a:avLst/>
                </a:prstGeom>
              </p:spPr>
            </p:pic>
          </p:grpSp>
          <p:grpSp>
            <p:nvGrpSpPr>
              <p:cNvPr id="8" name="Group 20">
                <a:extLst>
                  <a:ext uri="{FF2B5EF4-FFF2-40B4-BE49-F238E27FC236}">
                    <a16:creationId xmlns:a16="http://schemas.microsoft.com/office/drawing/2014/main" id="{E8A9CE9E-1654-4E4F-8470-16E064FD5FAD}"/>
                  </a:ext>
                </a:extLst>
              </p:cNvPr>
              <p:cNvGrpSpPr/>
              <p:nvPr/>
            </p:nvGrpSpPr>
            <p:grpSpPr>
              <a:xfrm>
                <a:off x="9627642" y="1647045"/>
                <a:ext cx="2307620" cy="1578766"/>
                <a:chOff x="6351123" y="1580453"/>
                <a:chExt cx="2307620" cy="1578766"/>
              </a:xfrm>
            </p:grpSpPr>
            <p:sp>
              <p:nvSpPr>
                <p:cNvPr id="9" name="TextBox 38">
                  <a:extLst>
                    <a:ext uri="{FF2B5EF4-FFF2-40B4-BE49-F238E27FC236}">
                      <a16:creationId xmlns:a16="http://schemas.microsoft.com/office/drawing/2014/main" id="{9DB82990-88E0-4290-B1BB-F5B33BCA112F}"/>
                    </a:ext>
                  </a:extLst>
                </p:cNvPr>
                <p:cNvSpPr txBox="1"/>
                <p:nvPr/>
              </p:nvSpPr>
              <p:spPr>
                <a:xfrm>
                  <a:off x="6351123" y="2474928"/>
                  <a:ext cx="2307620" cy="6842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635098"/>
                  <a:r>
                    <a:rPr lang="es-CO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Malestar estomacal: diarrea, vómitos, náuseas y dolor</a:t>
                  </a:r>
                  <a:r>
                    <a:rPr lang="en-GB" sz="1400" b="1" dirty="0">
                      <a:latin typeface="Helvetica" panose="020B0604020202020204" pitchFamily="34" charset="0"/>
                      <a:cs typeface="Helvetica" panose="020B0604020202020204" pitchFamily="34" charset="0"/>
                    </a:rPr>
                    <a:t>.</a:t>
                  </a:r>
                  <a:r>
                    <a:rPr lang="en-GB" sz="1400" b="1" dirty="0">
                      <a:solidFill>
                        <a:prstClr val="black"/>
                      </a:solidFill>
                      <a:latin typeface="Helvetica" panose="020B0604020202020204" pitchFamily="34" charset="0"/>
                      <a:cs typeface="Helvetica" panose="020B0604020202020204" pitchFamily="34" charset="0"/>
                    </a:rPr>
                    <a:t> </a:t>
                  </a:r>
                </a:p>
              </p:txBody>
            </p:sp>
            <p:pic>
              <p:nvPicPr>
                <p:cNvPr id="10" name="Picture 19" descr="Shape&#10;&#10;Description automatically generated with low confidence">
                  <a:extLst>
                    <a:ext uri="{FF2B5EF4-FFF2-40B4-BE49-F238E27FC236}">
                      <a16:creationId xmlns:a16="http://schemas.microsoft.com/office/drawing/2014/main" id="{E73183C9-5E19-4C91-B5D8-E29A680E55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75206" y="1580453"/>
                  <a:ext cx="826470" cy="82647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899F41E5-42DB-44DF-9482-AAD132FA3633}"/>
                </a:ext>
              </a:extLst>
            </p:cNvPr>
            <p:cNvGrpSpPr/>
            <p:nvPr/>
          </p:nvGrpSpPr>
          <p:grpSpPr>
            <a:xfrm>
              <a:off x="375041" y="1546344"/>
              <a:ext cx="11308976" cy="1908000"/>
              <a:chOff x="375041" y="1546344"/>
              <a:chExt cx="11308976" cy="1840548"/>
            </a:xfrm>
          </p:grpSpPr>
          <p:cxnSp>
            <p:nvCxnSpPr>
              <p:cNvPr id="39" name="Conector recto 38">
                <a:extLst>
                  <a:ext uri="{FF2B5EF4-FFF2-40B4-BE49-F238E27FC236}">
                    <a16:creationId xmlns:a16="http://schemas.microsoft.com/office/drawing/2014/main" id="{6B5D178B-2095-4EF9-8ED3-3927CF4BA82D}"/>
                  </a:ext>
                </a:extLst>
              </p:cNvPr>
              <p:cNvCxnSpPr/>
              <p:nvPr/>
            </p:nvCxnSpPr>
            <p:spPr>
              <a:xfrm>
                <a:off x="2454852" y="1597712"/>
                <a:ext cx="0" cy="1789180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A6574AA6-DE22-4E48-873F-891919C1C1FC}"/>
                  </a:ext>
                </a:extLst>
              </p:cNvPr>
              <p:cNvCxnSpPr/>
              <p:nvPr/>
            </p:nvCxnSpPr>
            <p:spPr>
              <a:xfrm>
                <a:off x="4257119" y="1597712"/>
                <a:ext cx="0" cy="1789180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F5A7F7DF-5668-4062-AC1C-8EC8701FF204}"/>
                  </a:ext>
                </a:extLst>
              </p:cNvPr>
              <p:cNvCxnSpPr/>
              <p:nvPr/>
            </p:nvCxnSpPr>
            <p:spPr>
              <a:xfrm>
                <a:off x="6121202" y="1569923"/>
                <a:ext cx="0" cy="1789180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F8D09B4C-BA48-4F80-855F-67B70299CBE8}"/>
                  </a:ext>
                </a:extLst>
              </p:cNvPr>
              <p:cNvCxnSpPr/>
              <p:nvPr/>
            </p:nvCxnSpPr>
            <p:spPr>
              <a:xfrm>
                <a:off x="7753265" y="1569923"/>
                <a:ext cx="0" cy="1789180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11DD71E4-D596-485D-9B1E-EC976A586E7E}"/>
                  </a:ext>
                </a:extLst>
              </p:cNvPr>
              <p:cNvCxnSpPr/>
              <p:nvPr/>
            </p:nvCxnSpPr>
            <p:spPr>
              <a:xfrm>
                <a:off x="9517502" y="1546344"/>
                <a:ext cx="0" cy="1789180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4" name="Conector recto 43">
                <a:extLst>
                  <a:ext uri="{FF2B5EF4-FFF2-40B4-BE49-F238E27FC236}">
                    <a16:creationId xmlns:a16="http://schemas.microsoft.com/office/drawing/2014/main" id="{1E099DB1-267F-4A4B-A2A8-3B4E184C8DC2}"/>
                  </a:ext>
                </a:extLst>
              </p:cNvPr>
              <p:cNvCxnSpPr/>
              <p:nvPr/>
            </p:nvCxnSpPr>
            <p:spPr>
              <a:xfrm>
                <a:off x="375041" y="1573238"/>
                <a:ext cx="0" cy="1789180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5" name="Conector recto 44">
                <a:extLst>
                  <a:ext uri="{FF2B5EF4-FFF2-40B4-BE49-F238E27FC236}">
                    <a16:creationId xmlns:a16="http://schemas.microsoft.com/office/drawing/2014/main" id="{6FCB02E8-0DD4-4BB3-8295-A9FC83EFE2DA}"/>
                  </a:ext>
                </a:extLst>
              </p:cNvPr>
              <p:cNvCxnSpPr/>
              <p:nvPr/>
            </p:nvCxnSpPr>
            <p:spPr>
              <a:xfrm>
                <a:off x="11684017" y="1546344"/>
                <a:ext cx="0" cy="1789180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Rectángulo 45">
            <a:extLst>
              <a:ext uri="{FF2B5EF4-FFF2-40B4-BE49-F238E27FC236}">
                <a16:creationId xmlns:a16="http://schemas.microsoft.com/office/drawing/2014/main" id="{09264524-E94A-49FA-9B7A-1DE8BB484246}"/>
              </a:ext>
            </a:extLst>
          </p:cNvPr>
          <p:cNvSpPr/>
          <p:nvPr/>
        </p:nvSpPr>
        <p:spPr>
          <a:xfrm>
            <a:off x="1658288" y="707469"/>
            <a:ext cx="8999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280"/>
            <a:r>
              <a:rPr lang="es-MX" sz="2400" b="1" dirty="0">
                <a:solidFill>
                  <a:srgbClr val="127D96"/>
                </a:solidFill>
                <a:effectLst>
                  <a:outerShdw dist="6350" dir="1200000" algn="tl" rotWithShape="0">
                    <a:schemeClr val="bg2">
                      <a:lumMod val="25000"/>
                      <a:alpha val="87000"/>
                    </a:schemeClr>
                  </a:outerShdw>
                </a:effectLst>
                <a:latin typeface="Calibri" panose="020F0502020204030204" pitchFamily="34" charset="0"/>
              </a:rPr>
              <a:t>Sospecha de malaria en los síntomas como: </a:t>
            </a:r>
            <a:endParaRPr lang="es-CO" sz="2400" b="1" dirty="0">
              <a:solidFill>
                <a:srgbClr val="127D96"/>
              </a:solidFill>
              <a:effectLst>
                <a:outerShdw dist="6350" dir="1200000" algn="tl" rotWithShape="0">
                  <a:schemeClr val="bg2">
                    <a:lumMod val="25000"/>
                    <a:alpha val="87000"/>
                  </a:scheme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7" name="CuadroTexto 2">
            <a:extLst>
              <a:ext uri="{FF2B5EF4-FFF2-40B4-BE49-F238E27FC236}">
                <a16:creationId xmlns:a16="http://schemas.microsoft.com/office/drawing/2014/main" id="{E5C7C0B6-3423-4A82-87D5-5B96395E0F13}"/>
              </a:ext>
            </a:extLst>
          </p:cNvPr>
          <p:cNvSpPr txBox="1"/>
          <p:nvPr/>
        </p:nvSpPr>
        <p:spPr>
          <a:xfrm>
            <a:off x="1834968" y="1115415"/>
            <a:ext cx="8332400" cy="369332"/>
          </a:xfrm>
          <a:prstGeom prst="rect">
            <a:avLst/>
          </a:prstGeom>
          <a:solidFill>
            <a:srgbClr val="84E2E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 dirty="0">
                <a:ea typeface="Tahoma" panose="020B0604030504040204" pitchFamily="34" charset="0"/>
                <a:cs typeface="Tahoma" panose="020B0604030504040204" pitchFamily="34" charset="0"/>
              </a:rPr>
              <a:t>A toda persona que tenga cualquiera de los siguientes síntomas:</a:t>
            </a:r>
            <a:endParaRPr lang="es-CO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CuadroTexto 32">
            <a:extLst>
              <a:ext uri="{FF2B5EF4-FFF2-40B4-BE49-F238E27FC236}">
                <a16:creationId xmlns:a16="http://schemas.microsoft.com/office/drawing/2014/main" id="{8F6F826A-AEC3-40B8-A83C-D13CAB54322A}"/>
              </a:ext>
            </a:extLst>
          </p:cNvPr>
          <p:cNvSpPr txBox="1"/>
          <p:nvPr/>
        </p:nvSpPr>
        <p:spPr>
          <a:xfrm>
            <a:off x="2025499" y="3634190"/>
            <a:ext cx="8595586" cy="369332"/>
          </a:xfrm>
          <a:prstGeom prst="rect">
            <a:avLst/>
          </a:prstGeom>
          <a:solidFill>
            <a:srgbClr val="84E2E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 dirty="0">
                <a:ea typeface="Tahoma" panose="020B0604030504040204" pitchFamily="34" charset="0"/>
                <a:cs typeface="Tahoma" panose="020B0604030504040204" pitchFamily="34" charset="0"/>
              </a:rPr>
              <a:t>Acompañado de al menos uno de los siguientes criterios: </a:t>
            </a:r>
            <a:endParaRPr lang="es-CO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8" name="Grupo 57">
            <a:extLst>
              <a:ext uri="{FF2B5EF4-FFF2-40B4-BE49-F238E27FC236}">
                <a16:creationId xmlns:a16="http://schemas.microsoft.com/office/drawing/2014/main" id="{586D2EB7-4B22-45D4-BB94-A35083B395EA}"/>
              </a:ext>
            </a:extLst>
          </p:cNvPr>
          <p:cNvGrpSpPr/>
          <p:nvPr/>
        </p:nvGrpSpPr>
        <p:grpSpPr>
          <a:xfrm>
            <a:off x="402728" y="4071255"/>
            <a:ext cx="11552492" cy="2050342"/>
            <a:chOff x="402728" y="4071255"/>
            <a:chExt cx="11552492" cy="2050342"/>
          </a:xfrm>
        </p:grpSpPr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325CB80B-36D8-42CA-81E5-62307EC53334}"/>
                </a:ext>
              </a:extLst>
            </p:cNvPr>
            <p:cNvGrpSpPr/>
            <p:nvPr/>
          </p:nvGrpSpPr>
          <p:grpSpPr>
            <a:xfrm>
              <a:off x="509711" y="4071255"/>
              <a:ext cx="11445509" cy="2017382"/>
              <a:chOff x="2136931" y="4217407"/>
              <a:chExt cx="7918916" cy="2017382"/>
            </a:xfrm>
          </p:grpSpPr>
          <p:grpSp>
            <p:nvGrpSpPr>
              <p:cNvPr id="22" name="Grupo 21">
                <a:extLst>
                  <a:ext uri="{FF2B5EF4-FFF2-40B4-BE49-F238E27FC236}">
                    <a16:creationId xmlns:a16="http://schemas.microsoft.com/office/drawing/2014/main" id="{FD11AC55-45D4-4DE3-BE6F-8D80D00C6C28}"/>
                  </a:ext>
                </a:extLst>
              </p:cNvPr>
              <p:cNvGrpSpPr/>
              <p:nvPr/>
            </p:nvGrpSpPr>
            <p:grpSpPr>
              <a:xfrm>
                <a:off x="2136931" y="4217407"/>
                <a:ext cx="7918916" cy="2017382"/>
                <a:chOff x="2136931" y="4217407"/>
                <a:chExt cx="7918916" cy="2017382"/>
              </a:xfrm>
            </p:grpSpPr>
            <p:pic>
              <p:nvPicPr>
                <p:cNvPr id="24" name="Picture 4" descr="Free Headaches Pictures, Download Free Clip Art, Free Clip Art on Clipart  Library">
                  <a:extLst>
                    <a:ext uri="{FF2B5EF4-FFF2-40B4-BE49-F238E27FC236}">
                      <a16:creationId xmlns:a16="http://schemas.microsoft.com/office/drawing/2014/main" id="{8A7900C7-1096-4214-B37F-72F629730C6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705" t="17598" r="17741"/>
                <a:stretch/>
              </p:blipFill>
              <p:spPr bwMode="auto">
                <a:xfrm>
                  <a:off x="4906584" y="4405611"/>
                  <a:ext cx="358204" cy="60028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25" name="Grupo 24">
                  <a:extLst>
                    <a:ext uri="{FF2B5EF4-FFF2-40B4-BE49-F238E27FC236}">
                      <a16:creationId xmlns:a16="http://schemas.microsoft.com/office/drawing/2014/main" id="{377A5293-1353-44B5-9601-E1066AE34166}"/>
                    </a:ext>
                  </a:extLst>
                </p:cNvPr>
                <p:cNvGrpSpPr/>
                <p:nvPr/>
              </p:nvGrpSpPr>
              <p:grpSpPr>
                <a:xfrm>
                  <a:off x="2136931" y="4217407"/>
                  <a:ext cx="7918916" cy="2017382"/>
                  <a:chOff x="2136931" y="4217407"/>
                  <a:chExt cx="7918916" cy="2017382"/>
                </a:xfrm>
              </p:grpSpPr>
              <p:grpSp>
                <p:nvGrpSpPr>
                  <p:cNvPr id="26" name="Group 4">
                    <a:extLst>
                      <a:ext uri="{FF2B5EF4-FFF2-40B4-BE49-F238E27FC236}">
                        <a16:creationId xmlns:a16="http://schemas.microsoft.com/office/drawing/2014/main" id="{8AF15E44-0D2A-47C3-AEDA-604A658FD7D8}"/>
                      </a:ext>
                    </a:extLst>
                  </p:cNvPr>
                  <p:cNvGrpSpPr/>
                  <p:nvPr/>
                </p:nvGrpSpPr>
                <p:grpSpPr>
                  <a:xfrm>
                    <a:off x="2136931" y="4217407"/>
                    <a:ext cx="7918916" cy="2017382"/>
                    <a:chOff x="653243" y="4110560"/>
                    <a:chExt cx="11444417" cy="2471380"/>
                  </a:xfrm>
                </p:grpSpPr>
                <p:sp>
                  <p:nvSpPr>
                    <p:cNvPr id="29" name="TextBox 49">
                      <a:extLst>
                        <a:ext uri="{FF2B5EF4-FFF2-40B4-BE49-F238E27FC236}">
                          <a16:creationId xmlns:a16="http://schemas.microsoft.com/office/drawing/2014/main" id="{D1A6042E-2829-4DD0-93DF-2292F195D84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53243" y="5413118"/>
                      <a:ext cx="1997461" cy="116882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635098"/>
                      <a:r>
                        <a:rPr lang="es-CO" sz="1400" b="1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Vivir o haber viajado a localidades donde se ha reportado  malaria.</a:t>
                      </a:r>
                    </a:p>
                  </p:txBody>
                </p:sp>
                <p:pic>
                  <p:nvPicPr>
                    <p:cNvPr id="30" name="Picture 50">
                      <a:extLst>
                        <a:ext uri="{FF2B5EF4-FFF2-40B4-BE49-F238E27FC236}">
                          <a16:creationId xmlns:a16="http://schemas.microsoft.com/office/drawing/2014/main" id="{549418C4-8851-498C-9AD9-3D5207A0A64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9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l="4657" b="-4627"/>
                    <a:stretch/>
                  </p:blipFill>
                  <p:spPr>
                    <a:xfrm>
                      <a:off x="1888283" y="4727712"/>
                      <a:ext cx="1187535" cy="635683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1" name="Picture 51">
                      <a:extLst>
                        <a:ext uri="{FF2B5EF4-FFF2-40B4-BE49-F238E27FC236}">
                          <a16:creationId xmlns:a16="http://schemas.microsoft.com/office/drawing/2014/main" id="{C0183B56-17EA-4D73-9702-9836C9E6D85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4156" b="12883"/>
                    <a:stretch/>
                  </p:blipFill>
                  <p:spPr>
                    <a:xfrm>
                      <a:off x="6557348" y="4377624"/>
                      <a:ext cx="860939" cy="78255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2" name="TextBox 52">
                      <a:extLst>
                        <a:ext uri="{FF2B5EF4-FFF2-40B4-BE49-F238E27FC236}">
                          <a16:creationId xmlns:a16="http://schemas.microsoft.com/office/drawing/2014/main" id="{D8411BF2-56DC-4D61-89F4-5B41CF7F7B1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94736" y="5363396"/>
                      <a:ext cx="1867440" cy="90489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635098"/>
                      <a:r>
                        <a:rPr lang="es-CO" sz="1400" b="1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Haber tenido malaria en los últimos tres años.</a:t>
                      </a:r>
                    </a:p>
                  </p:txBody>
                </p:sp>
                <p:sp>
                  <p:nvSpPr>
                    <p:cNvPr id="33" name="TextBox 62">
                      <a:extLst>
                        <a:ext uri="{FF2B5EF4-FFF2-40B4-BE49-F238E27FC236}">
                          <a16:creationId xmlns:a16="http://schemas.microsoft.com/office/drawing/2014/main" id="{FA58229A-78E5-4ADC-9CD7-9DA90FE1923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810340" y="5321380"/>
                      <a:ext cx="2287320" cy="116882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635098"/>
                      <a:r>
                        <a:rPr lang="es-CO" sz="1400" b="1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Haber recibido sangre o trasplantes en hospitales en los últimos tres meses.</a:t>
                      </a:r>
                    </a:p>
                  </p:txBody>
                </p:sp>
                <p:sp>
                  <p:nvSpPr>
                    <p:cNvPr id="34" name="TextBox 63">
                      <a:extLst>
                        <a:ext uri="{FF2B5EF4-FFF2-40B4-BE49-F238E27FC236}">
                          <a16:creationId xmlns:a16="http://schemas.microsoft.com/office/drawing/2014/main" id="{C94776C9-9D3A-4481-B8F8-5C30BC6EC3D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62176" y="5379604"/>
                      <a:ext cx="1771759" cy="116882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635098"/>
                      <a:r>
                        <a:rPr lang="es-CO" sz="1400" b="1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Recién nacidos de madres con diagnóstico de malaria.</a:t>
                      </a:r>
                    </a:p>
                  </p:txBody>
                </p:sp>
                <p:pic>
                  <p:nvPicPr>
                    <p:cNvPr id="35" name="Picture 65" descr="Shape&#10;&#10;Description automatically generated with low confidence">
                      <a:extLst>
                        <a:ext uri="{FF2B5EF4-FFF2-40B4-BE49-F238E27FC236}">
                          <a16:creationId xmlns:a16="http://schemas.microsoft.com/office/drawing/2014/main" id="{11074CE0-2C51-4702-8F78-1583FA67D1F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rot="10800000" flipH="1" flipV="1">
                      <a:off x="8189182" y="4226482"/>
                      <a:ext cx="917742" cy="91774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6" name="Picture 66" descr="Shape&#10;&#10;Description automatically generated with low confidence">
                      <a:extLst>
                        <a:ext uri="{FF2B5EF4-FFF2-40B4-BE49-F238E27FC236}">
                          <a16:creationId xmlns:a16="http://schemas.microsoft.com/office/drawing/2014/main" id="{89BB1CD4-4D25-41ED-90D2-70198B6620B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2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584776" y="4349840"/>
                      <a:ext cx="738449" cy="73844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7" name="Picture 4" descr="Village Icon 27837">
                      <a:extLst>
                        <a:ext uri="{FF2B5EF4-FFF2-40B4-BE49-F238E27FC236}">
                          <a16:creationId xmlns:a16="http://schemas.microsoft.com/office/drawing/2014/main" id="{293E670E-C6E1-483D-9199-A4D3B26BE25F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86038" y="4110560"/>
                      <a:ext cx="1134978" cy="1134978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sp>
                <p:nvSpPr>
                  <p:cNvPr id="27" name="TextBox 40">
                    <a:extLst>
                      <a:ext uri="{FF2B5EF4-FFF2-40B4-BE49-F238E27FC236}">
                        <a16:creationId xmlns:a16="http://schemas.microsoft.com/office/drawing/2014/main" id="{746D9FAE-09EB-451B-B1F5-DFDD35F04AD6}"/>
                      </a:ext>
                    </a:extLst>
                  </p:cNvPr>
                  <p:cNvSpPr txBox="1"/>
                  <p:nvPr/>
                </p:nvSpPr>
                <p:spPr>
                  <a:xfrm>
                    <a:off x="3995548" y="5207249"/>
                    <a:ext cx="1691829" cy="9541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635098"/>
                    <a:r>
                      <a:rPr lang="es-CO" sz="1400" b="1" dirty="0">
                        <a:solidFill>
                          <a:prstClr val="black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rPr>
                      <a:t>Se han detectado casos de malaria recientemente en personas con las que trabaja o </a:t>
                    </a:r>
                    <a:r>
                      <a:rPr lang="es-CO" sz="1400" b="1" dirty="0">
                        <a:latin typeface="Helvetica" panose="020B0604020202020204" pitchFamily="34" charset="0"/>
                        <a:cs typeface="Helvetica" panose="020B0604020202020204" pitchFamily="34" charset="0"/>
                      </a:rPr>
                      <a:t>vive. </a:t>
                    </a:r>
                  </a:p>
                </p:txBody>
              </p:sp>
              <p:sp>
                <p:nvSpPr>
                  <p:cNvPr id="28" name="Oval 3">
                    <a:extLst>
                      <a:ext uri="{FF2B5EF4-FFF2-40B4-BE49-F238E27FC236}">
                        <a16:creationId xmlns:a16="http://schemas.microsoft.com/office/drawing/2014/main" id="{06DF3962-E32E-4A8F-BAE8-7F4946964A8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380936" y="4250935"/>
                    <a:ext cx="963813" cy="892962"/>
                  </a:xfrm>
                  <a:prstGeom prst="ellipse">
                    <a:avLst/>
                  </a:prstGeom>
                  <a:noFill/>
                  <a:ln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69062" tIns="34532" rIns="69062" bIns="34532" numCol="1" rtlCol="0" anchor="ctr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63509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419" sz="1600" dirty="0">
                      <a:solidFill>
                        <a:srgbClr val="000000"/>
                      </a:solidFill>
                      <a:latin typeface="Verdana" pitchFamily="34" charset="0"/>
                    </a:endParaRPr>
                  </a:p>
                </p:txBody>
              </p:sp>
            </p:grpSp>
          </p:grpSp>
          <p:pic>
            <p:nvPicPr>
              <p:cNvPr id="23" name="Picture 4" descr="Free Headaches Pictures, Download Free Clip Art, Free Clip Art on Clipart  Library">
                <a:extLst>
                  <a:ext uri="{FF2B5EF4-FFF2-40B4-BE49-F238E27FC236}">
                    <a16:creationId xmlns:a16="http://schemas.microsoft.com/office/drawing/2014/main" id="{64979A20-2613-41E6-9EA1-F7C6F925AD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705" t="17598" r="17741"/>
              <a:stretch/>
            </p:blipFill>
            <p:spPr bwMode="auto">
              <a:xfrm>
                <a:off x="4504321" y="4412731"/>
                <a:ext cx="358204" cy="6002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89D1CAC1-2AF2-42D0-9DB2-07E145E29477}"/>
                </a:ext>
              </a:extLst>
            </p:cNvPr>
            <p:cNvGrpSpPr/>
            <p:nvPr/>
          </p:nvGrpSpPr>
          <p:grpSpPr>
            <a:xfrm>
              <a:off x="402728" y="4235471"/>
              <a:ext cx="11537558" cy="1886126"/>
              <a:chOff x="402728" y="4235471"/>
              <a:chExt cx="11537558" cy="1886126"/>
            </a:xfrm>
          </p:grpSpPr>
          <p:cxnSp>
            <p:nvCxnSpPr>
              <p:cNvPr id="51" name="Conector recto 50">
                <a:extLst>
                  <a:ext uri="{FF2B5EF4-FFF2-40B4-BE49-F238E27FC236}">
                    <a16:creationId xmlns:a16="http://schemas.microsoft.com/office/drawing/2014/main" id="{16E578E8-3BA7-4CC2-8878-AEF1ACE1726B}"/>
                  </a:ext>
                </a:extLst>
              </p:cNvPr>
              <p:cNvCxnSpPr/>
              <p:nvPr/>
            </p:nvCxnSpPr>
            <p:spPr>
              <a:xfrm>
                <a:off x="3075017" y="4249114"/>
                <a:ext cx="0" cy="1854749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52" name="Conector recto 51">
                <a:extLst>
                  <a:ext uri="{FF2B5EF4-FFF2-40B4-BE49-F238E27FC236}">
                    <a16:creationId xmlns:a16="http://schemas.microsoft.com/office/drawing/2014/main" id="{A207FDE1-1542-4155-9C69-FF24FCE427DF}"/>
                  </a:ext>
                </a:extLst>
              </p:cNvPr>
              <p:cNvCxnSpPr/>
              <p:nvPr/>
            </p:nvCxnSpPr>
            <p:spPr>
              <a:xfrm>
                <a:off x="5751704" y="4235471"/>
                <a:ext cx="0" cy="1854749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53" name="Conector recto 52">
                <a:extLst>
                  <a:ext uri="{FF2B5EF4-FFF2-40B4-BE49-F238E27FC236}">
                    <a16:creationId xmlns:a16="http://schemas.microsoft.com/office/drawing/2014/main" id="{529B195A-B9DE-41D5-9CBF-1A01A968269D}"/>
                  </a:ext>
                </a:extLst>
              </p:cNvPr>
              <p:cNvCxnSpPr/>
              <p:nvPr/>
            </p:nvCxnSpPr>
            <p:spPr>
              <a:xfrm>
                <a:off x="7605856" y="4248918"/>
                <a:ext cx="0" cy="1854749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54" name="Conector recto 53">
                <a:extLst>
                  <a:ext uri="{FF2B5EF4-FFF2-40B4-BE49-F238E27FC236}">
                    <a16:creationId xmlns:a16="http://schemas.microsoft.com/office/drawing/2014/main" id="{8CAF48E3-32C6-4F9F-860B-D9BCB30D3F7B}"/>
                  </a:ext>
                </a:extLst>
              </p:cNvPr>
              <p:cNvCxnSpPr/>
              <p:nvPr/>
            </p:nvCxnSpPr>
            <p:spPr>
              <a:xfrm>
                <a:off x="9560216" y="4262561"/>
                <a:ext cx="0" cy="1854749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55" name="Conector recto 54">
                <a:extLst>
                  <a:ext uri="{FF2B5EF4-FFF2-40B4-BE49-F238E27FC236}">
                    <a16:creationId xmlns:a16="http://schemas.microsoft.com/office/drawing/2014/main" id="{5E86753E-8577-4C60-B45A-09F89666F96B}"/>
                  </a:ext>
                </a:extLst>
              </p:cNvPr>
              <p:cNvCxnSpPr/>
              <p:nvPr/>
            </p:nvCxnSpPr>
            <p:spPr>
              <a:xfrm>
                <a:off x="11940286" y="4266848"/>
                <a:ext cx="0" cy="1854749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56" name="Conector recto 55">
                <a:extLst>
                  <a:ext uri="{FF2B5EF4-FFF2-40B4-BE49-F238E27FC236}">
                    <a16:creationId xmlns:a16="http://schemas.microsoft.com/office/drawing/2014/main" id="{D41AA755-5797-4712-B4DF-8F7DF31A355F}"/>
                  </a:ext>
                </a:extLst>
              </p:cNvPr>
              <p:cNvCxnSpPr/>
              <p:nvPr/>
            </p:nvCxnSpPr>
            <p:spPr>
              <a:xfrm>
                <a:off x="402728" y="4253401"/>
                <a:ext cx="0" cy="1854749"/>
              </a:xfrm>
              <a:prstGeom prst="line">
                <a:avLst/>
              </a:prstGeom>
              <a:ln w="3810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pic>
        <p:nvPicPr>
          <p:cNvPr id="60" name="Imagen 59">
            <a:extLst>
              <a:ext uri="{FF2B5EF4-FFF2-40B4-BE49-F238E27FC236}">
                <a16:creationId xmlns:a16="http://schemas.microsoft.com/office/drawing/2014/main" id="{0C0563B0-CEA8-4007-AEBF-219B0477ED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75" y="1492090"/>
            <a:ext cx="3489402" cy="3489402"/>
          </a:xfrm>
          <a:prstGeom prst="rect">
            <a:avLst/>
          </a:prstGeom>
        </p:spPr>
      </p:pic>
      <p:sp>
        <p:nvSpPr>
          <p:cNvPr id="61" name="CuadroTexto 60">
            <a:extLst>
              <a:ext uri="{FF2B5EF4-FFF2-40B4-BE49-F238E27FC236}">
                <a16:creationId xmlns:a16="http://schemas.microsoft.com/office/drawing/2014/main" id="{D6919ADC-C037-41FA-A795-0DEFDDFA22B8}"/>
              </a:ext>
            </a:extLst>
          </p:cNvPr>
          <p:cNvSpPr txBox="1"/>
          <p:nvPr/>
        </p:nvSpPr>
        <p:spPr>
          <a:xfrm>
            <a:off x="1162304" y="5984220"/>
            <a:ext cx="103407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es-ES" sz="1050" b="1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Tomado de:</a:t>
            </a:r>
            <a:r>
              <a:rPr lang="es-ES" sz="105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 Cuadernillo para la gestión de casos de malaria diagnosticados por pruebas de diagnóstico rápido (PDR)-Colombia </a:t>
            </a:r>
            <a:endParaRPr lang="es-ES" sz="105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s-ES" sz="105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 </a:t>
            </a:r>
            <a:endParaRPr lang="es-ES" sz="105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s-CO" sz="1050" dirty="0"/>
          </a:p>
        </p:txBody>
      </p:sp>
    </p:spTree>
    <p:extLst>
      <p:ext uri="{BB962C8B-B14F-4D97-AF65-F5344CB8AC3E}">
        <p14:creationId xmlns:p14="http://schemas.microsoft.com/office/powerpoint/2010/main" val="251431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5409815E-FD6F-3153-AE52-FDD597C9B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5963C6D-47BA-4A0A-BA63-D6ED6389980E}"/>
              </a:ext>
            </a:extLst>
          </p:cNvPr>
          <p:cNvSpPr txBox="1"/>
          <p:nvPr/>
        </p:nvSpPr>
        <p:spPr>
          <a:xfrm>
            <a:off x="2119582" y="763008"/>
            <a:ext cx="79497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 defTabSz="913280">
              <a:defRPr sz="2400" b="1">
                <a:solidFill>
                  <a:srgbClr val="127D96"/>
                </a:solidFill>
                <a:effectLst>
                  <a:outerShdw dist="6350" dir="1200000" algn="tl" rotWithShape="0">
                    <a:schemeClr val="bg2">
                      <a:lumMod val="25000"/>
                      <a:alpha val="87000"/>
                    </a:scheme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Vigilancia en salud pública de malaria</a:t>
            </a:r>
            <a:endParaRPr lang="es-CO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700E765-13AB-45E7-8135-D22B020E7C4A}"/>
              </a:ext>
            </a:extLst>
          </p:cNvPr>
          <p:cNvSpPr txBox="1">
            <a:spLocks/>
          </p:cNvSpPr>
          <p:nvPr/>
        </p:nvSpPr>
        <p:spPr>
          <a:xfrm>
            <a:off x="749000" y="1196046"/>
            <a:ext cx="10096066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1. Definición de caso de malaria</a:t>
            </a:r>
          </a:p>
          <a:p>
            <a:pPr algn="l"/>
            <a:endParaRPr lang="es-CO" sz="20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l"/>
            <a:r>
              <a:rPr lang="es-CO" sz="2000" i="1" dirty="0">
                <a:latin typeface="Helvetica" panose="020B0604020202020204" pitchFamily="34" charset="0"/>
                <a:cs typeface="Helvetica" panose="020B0604020202020204" pitchFamily="34" charset="0"/>
              </a:rPr>
              <a:t>Los casos de malaria ingresarán únicamente como </a:t>
            </a:r>
            <a:r>
              <a:rPr lang="es-CO" sz="2400" b="1" dirty="0">
                <a:solidFill>
                  <a:srgbClr val="127D96"/>
                </a:solidFill>
                <a:effectLst>
                  <a:outerShdw dist="6350" dir="1200000" algn="tl" rotWithShape="0">
                    <a:schemeClr val="bg2">
                      <a:lumMod val="25000"/>
                      <a:alpha val="87000"/>
                    </a:scheme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confirmados</a:t>
            </a:r>
            <a:r>
              <a:rPr lang="es-CO" sz="2000" i="1" dirty="0">
                <a:latin typeface="Helvetica" panose="020B0604020202020204" pitchFamily="34" charset="0"/>
                <a:cs typeface="Helvetica" panose="020B0604020202020204" pitchFamily="34" charset="0"/>
              </a:rPr>
              <a:t> por laboratorio</a:t>
            </a:r>
          </a:p>
          <a:p>
            <a:pPr algn="l"/>
            <a:endParaRPr lang="es-CO" sz="20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6A8B6A6-D046-9803-AE8D-412BE029F84D}"/>
              </a:ext>
            </a:extLst>
          </p:cNvPr>
          <p:cNvGraphicFramePr/>
          <p:nvPr/>
        </p:nvGraphicFramePr>
        <p:xfrm>
          <a:off x="749000" y="2478523"/>
          <a:ext cx="6882723" cy="2973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05F04A53-67A0-4171-A0DA-519456018A6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729" y="1684299"/>
            <a:ext cx="3489402" cy="348940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6BFDF92-D818-458F-8658-6E5C7F320E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6131" y="2165144"/>
            <a:ext cx="3724661" cy="401685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82C00CC-7FB7-4904-A984-42E55AB71241}"/>
              </a:ext>
            </a:extLst>
          </p:cNvPr>
          <p:cNvSpPr txBox="1"/>
          <p:nvPr/>
        </p:nvSpPr>
        <p:spPr>
          <a:xfrm>
            <a:off x="143459" y="6008597"/>
            <a:ext cx="1024894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7706"/>
            <a:r>
              <a:rPr lang="es-ES" sz="900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Fuente: Sivigila, Instituto Nacional de Salud, Colombia, 2023, 2024</a:t>
            </a:r>
            <a:endParaRPr lang="es-CO" sz="900" kern="0" dirty="0">
              <a:solidFill>
                <a:sysClr val="windowText" lastClr="000000"/>
              </a:solidFill>
              <a:latin typeface="+mj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148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5409815E-FD6F-3153-AE52-FDD597C9B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922AD74-094C-4889-A84C-7668552D022C}"/>
              </a:ext>
            </a:extLst>
          </p:cNvPr>
          <p:cNvSpPr txBox="1"/>
          <p:nvPr/>
        </p:nvSpPr>
        <p:spPr>
          <a:xfrm>
            <a:off x="8673772" y="1229532"/>
            <a:ext cx="35151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sz="2400" dirty="0">
                <a:solidFill>
                  <a:srgbClr val="127D96"/>
                </a:solidFill>
                <a:effectLst>
                  <a:outerShdw dist="6350" dir="1200000" algn="tl" rotWithShape="0">
                    <a:schemeClr val="bg2">
                      <a:lumMod val="25000"/>
                      <a:alpha val="87000"/>
                    </a:schemeClr>
                  </a:outerShdw>
                </a:effectLst>
              </a:rPr>
              <a:t>Clasificación de los casos de malaria</a:t>
            </a:r>
            <a:endParaRPr lang="es-CO" sz="2400" dirty="0">
              <a:solidFill>
                <a:srgbClr val="127D96"/>
              </a:solidFill>
              <a:effectLst>
                <a:outerShdw dist="6350" dir="1200000" algn="tl" rotWithShape="0">
                  <a:schemeClr val="bg2">
                    <a:lumMod val="25000"/>
                    <a:alpha val="87000"/>
                  </a:schemeClr>
                </a:outerShdw>
              </a:effectLst>
            </a:endParaRP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94BE8EBC-F4BF-500C-8F27-7795ACCF48F2}"/>
              </a:ext>
            </a:extLst>
          </p:cNvPr>
          <p:cNvSpPr txBox="1">
            <a:spLocks/>
          </p:cNvSpPr>
          <p:nvPr/>
        </p:nvSpPr>
        <p:spPr>
          <a:xfrm>
            <a:off x="7724217" y="5702998"/>
            <a:ext cx="1975749" cy="44101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EE1A134-AC5E-4EA2-B3A4-E7AFA212C9F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BE03E24-0937-4073-9454-9C7F457D638B}"/>
              </a:ext>
            </a:extLst>
          </p:cNvPr>
          <p:cNvSpPr/>
          <p:nvPr/>
        </p:nvSpPr>
        <p:spPr>
          <a:xfrm>
            <a:off x="9071289" y="2492598"/>
            <a:ext cx="2662830" cy="1767979"/>
          </a:xfrm>
          <a:prstGeom prst="rect">
            <a:avLst/>
          </a:prstGeom>
          <a:ln w="28575"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dirty="0">
                <a:latin typeface="Helvetica" panose="020B0604020202020204" pitchFamily="34" charset="0"/>
                <a:cs typeface="Helvetica" panose="020B0604020202020204" pitchFamily="34" charset="0"/>
              </a:rPr>
              <a:t>Tomar muestra, registrar en registro diario, si la PDR es Positiva </a:t>
            </a:r>
            <a:r>
              <a:rPr lang="es-ES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No llene la ficha de notificación</a:t>
            </a:r>
            <a:r>
              <a:rPr lang="es-ES" sz="16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es-ES" sz="1600" b="1" i="1" u="sng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dirija a centro de salud </a:t>
            </a:r>
            <a:endParaRPr lang="es-CO" sz="1600" b="1" i="1" u="sng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5800CED-E186-4379-AF2F-7A9C6BB14935}"/>
              </a:ext>
            </a:extLst>
          </p:cNvPr>
          <p:cNvGrpSpPr/>
          <p:nvPr/>
        </p:nvGrpSpPr>
        <p:grpSpPr>
          <a:xfrm>
            <a:off x="348724" y="781265"/>
            <a:ext cx="8687700" cy="5362748"/>
            <a:chOff x="1004437" y="784205"/>
            <a:chExt cx="8687700" cy="5362748"/>
          </a:xfrm>
        </p:grpSpPr>
        <p:sp>
          <p:nvSpPr>
            <p:cNvPr id="3" name="Rectangle 4">
              <a:extLst>
                <a:ext uri="{FF2B5EF4-FFF2-40B4-BE49-F238E27FC236}">
                  <a16:creationId xmlns:a16="http://schemas.microsoft.com/office/drawing/2014/main" id="{CEDFE3E6-6F94-D114-5BF1-598733EB630E}"/>
                </a:ext>
              </a:extLst>
            </p:cNvPr>
            <p:cNvSpPr/>
            <p:nvPr/>
          </p:nvSpPr>
          <p:spPr>
            <a:xfrm>
              <a:off x="1004437" y="784205"/>
              <a:ext cx="3934155" cy="5362748"/>
            </a:xfrm>
            <a:prstGeom prst="rect">
              <a:avLst/>
            </a:prstGeom>
            <a:solidFill>
              <a:sysClr val="window" lastClr="FFFFFF"/>
            </a:solidFill>
            <a:ln w="34925" cap="flat" cmpd="sng" algn="ctr">
              <a:solidFill>
                <a:srgbClr val="0070C0"/>
              </a:solidFill>
              <a:prstDash val="sysDash"/>
            </a:ln>
            <a:effectLst/>
          </p:spPr>
          <p:txBody>
            <a:bodyPr rtlCol="0" anchor="t"/>
            <a:lstStyle/>
            <a:p>
              <a:pPr algn="ctr" defTabSz="84679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PA" sz="1700" b="1" kern="0" dirty="0">
                  <a:solidFill>
                    <a:srgbClr val="0070C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Síntomas de malaria no complicada: </a:t>
              </a:r>
            </a:p>
          </p:txBody>
        </p:sp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E386D261-58A1-3D6B-3E83-59D87E75D582}"/>
                </a:ext>
              </a:extLst>
            </p:cNvPr>
            <p:cNvSpPr/>
            <p:nvPr/>
          </p:nvSpPr>
          <p:spPr>
            <a:xfrm>
              <a:off x="5162233" y="784205"/>
              <a:ext cx="4040202" cy="5362748"/>
            </a:xfrm>
            <a:prstGeom prst="rect">
              <a:avLst/>
            </a:prstGeom>
            <a:solidFill>
              <a:sysClr val="window" lastClr="FFFFFF"/>
            </a:solidFill>
            <a:ln w="34925" cap="flat" cmpd="sng" algn="ctr">
              <a:solidFill>
                <a:srgbClr val="C00000"/>
              </a:solidFill>
              <a:prstDash val="sysDash"/>
            </a:ln>
            <a:effectLst/>
          </p:spPr>
          <p:txBody>
            <a:bodyPr rtlCol="0" anchor="t"/>
            <a:lstStyle/>
            <a:p>
              <a:pPr algn="ctr" defTabSz="84679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PA" b="1" kern="0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Síntomas de malaria complicada: </a:t>
              </a: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A12A551F-7291-4ED4-B253-8B9E2B47B99B}"/>
                </a:ext>
              </a:extLst>
            </p:cNvPr>
            <p:cNvGrpSpPr/>
            <p:nvPr/>
          </p:nvGrpSpPr>
          <p:grpSpPr>
            <a:xfrm>
              <a:off x="1186058" y="1134043"/>
              <a:ext cx="8506079" cy="4971201"/>
              <a:chOff x="1186058" y="1134043"/>
              <a:chExt cx="8506079" cy="4971201"/>
            </a:xfrm>
          </p:grpSpPr>
          <p:sp>
            <p:nvSpPr>
              <p:cNvPr id="10" name="TextBox 8">
                <a:extLst>
                  <a:ext uri="{FF2B5EF4-FFF2-40B4-BE49-F238E27FC236}">
                    <a16:creationId xmlns:a16="http://schemas.microsoft.com/office/drawing/2014/main" id="{A8F9AEFE-9948-F60C-FF2F-3CB0C49E24F3}"/>
                  </a:ext>
                </a:extLst>
              </p:cNvPr>
              <p:cNvSpPr txBox="1"/>
              <p:nvPr/>
            </p:nvSpPr>
            <p:spPr>
              <a:xfrm>
                <a:off x="3222398" y="1134043"/>
                <a:ext cx="1383577" cy="738664"/>
              </a:xfrm>
              <a:prstGeom prst="rect">
                <a:avLst/>
              </a:prstGeom>
              <a:solidFill>
                <a:srgbClr val="4F81BD"/>
              </a:solidFill>
              <a:ln w="9525">
                <a:solidFill>
                  <a:sysClr val="windowText" lastClr="00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84679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Escalofríos y/o sudoración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EE6B3E-DD9F-7530-B0EB-67588C8AEC7B}"/>
                  </a:ext>
                </a:extLst>
              </p:cNvPr>
              <p:cNvSpPr txBox="1"/>
              <p:nvPr/>
            </p:nvSpPr>
            <p:spPr>
              <a:xfrm>
                <a:off x="1253850" y="2612059"/>
                <a:ext cx="1608107" cy="523220"/>
              </a:xfrm>
              <a:prstGeom prst="rect">
                <a:avLst/>
              </a:prstGeom>
              <a:solidFill>
                <a:srgbClr val="4F81BD"/>
              </a:solidFill>
              <a:ln w="9525">
                <a:solidFill>
                  <a:sysClr val="windowText" lastClr="00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84679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Debilidad o fatiga </a:t>
                </a:r>
              </a:p>
            </p:txBody>
          </p:sp>
          <p:sp>
            <p:nvSpPr>
              <p:cNvPr id="12" name="TextBox 16">
                <a:extLst>
                  <a:ext uri="{FF2B5EF4-FFF2-40B4-BE49-F238E27FC236}">
                    <a16:creationId xmlns:a16="http://schemas.microsoft.com/office/drawing/2014/main" id="{735CEA6A-F020-4C90-E205-712BA59EF101}"/>
                  </a:ext>
                </a:extLst>
              </p:cNvPr>
              <p:cNvSpPr txBox="1"/>
              <p:nvPr/>
            </p:nvSpPr>
            <p:spPr>
              <a:xfrm>
                <a:off x="3173479" y="2743192"/>
                <a:ext cx="1577756" cy="307777"/>
              </a:xfrm>
              <a:prstGeom prst="rect">
                <a:avLst/>
              </a:prstGeom>
              <a:solidFill>
                <a:srgbClr val="4F81BD"/>
              </a:solidFill>
              <a:ln w="9525">
                <a:solidFill>
                  <a:sysClr val="windowText" lastClr="00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84679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Dolor de cabeza</a:t>
                </a:r>
              </a:p>
            </p:txBody>
          </p:sp>
          <p:pic>
            <p:nvPicPr>
              <p:cNvPr id="13" name="Picture 18">
                <a:extLst>
                  <a:ext uri="{FF2B5EF4-FFF2-40B4-BE49-F238E27FC236}">
                    <a16:creationId xmlns:a16="http://schemas.microsoft.com/office/drawing/2014/main" id="{C5E22ED7-2AF8-DEC7-AB09-EDAF769DD9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268" b="26082"/>
              <a:stretch/>
            </p:blipFill>
            <p:spPr>
              <a:xfrm>
                <a:off x="2880305" y="5530881"/>
                <a:ext cx="821557" cy="454234"/>
              </a:xfrm>
              <a:prstGeom prst="rect">
                <a:avLst/>
              </a:prstGeom>
            </p:spPr>
          </p:pic>
          <p:pic>
            <p:nvPicPr>
              <p:cNvPr id="14" name="Picture 19">
                <a:extLst>
                  <a:ext uri="{FF2B5EF4-FFF2-40B4-BE49-F238E27FC236}">
                    <a16:creationId xmlns:a16="http://schemas.microsoft.com/office/drawing/2014/main" id="{BDEF0AC0-13BC-ACE5-3752-D9F8DCBFA5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63649" y="5355934"/>
                <a:ext cx="717735" cy="629181"/>
              </a:xfrm>
              <a:prstGeom prst="rect">
                <a:avLst/>
              </a:prstGeom>
            </p:spPr>
          </p:pic>
          <p:sp>
            <p:nvSpPr>
              <p:cNvPr id="15" name="TextBox 22">
                <a:extLst>
                  <a:ext uri="{FF2B5EF4-FFF2-40B4-BE49-F238E27FC236}">
                    <a16:creationId xmlns:a16="http://schemas.microsoft.com/office/drawing/2014/main" id="{CEC33757-39B3-8B28-89CA-8897BE2DA878}"/>
                  </a:ext>
                </a:extLst>
              </p:cNvPr>
              <p:cNvSpPr txBox="1"/>
              <p:nvPr/>
            </p:nvSpPr>
            <p:spPr>
              <a:xfrm>
                <a:off x="1186058" y="3939150"/>
                <a:ext cx="1413609" cy="738664"/>
              </a:xfrm>
              <a:prstGeom prst="rect">
                <a:avLst/>
              </a:prstGeom>
              <a:solidFill>
                <a:srgbClr val="4F81BD"/>
              </a:solidFill>
              <a:ln w="9525">
                <a:solidFill>
                  <a:sysClr val="windowText" lastClr="00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84679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Dolor muscular o articular </a:t>
                </a:r>
              </a:p>
            </p:txBody>
          </p:sp>
          <p:grpSp>
            <p:nvGrpSpPr>
              <p:cNvPr id="16" name="Group 23">
                <a:extLst>
                  <a:ext uri="{FF2B5EF4-FFF2-40B4-BE49-F238E27FC236}">
                    <a16:creationId xmlns:a16="http://schemas.microsoft.com/office/drawing/2014/main" id="{34F85BF5-4FC2-06E5-7C04-5F5CC2DC222C}"/>
                  </a:ext>
                </a:extLst>
              </p:cNvPr>
              <p:cNvGrpSpPr/>
              <p:nvPr/>
            </p:nvGrpSpPr>
            <p:grpSpPr>
              <a:xfrm>
                <a:off x="3626187" y="5128808"/>
                <a:ext cx="480262" cy="567657"/>
                <a:chOff x="6949976" y="5174827"/>
                <a:chExt cx="644104" cy="841217"/>
              </a:xfrm>
            </p:grpSpPr>
            <p:pic>
              <p:nvPicPr>
                <p:cNvPr id="17" name="Picture 24" descr="Screen Clipping">
                  <a:extLst>
                    <a:ext uri="{FF2B5EF4-FFF2-40B4-BE49-F238E27FC236}">
                      <a16:creationId xmlns:a16="http://schemas.microsoft.com/office/drawing/2014/main" id="{7E9792B9-5D97-E9C5-65BC-2D2F68D151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1193" b="7507"/>
                <a:stretch/>
              </p:blipFill>
              <p:spPr>
                <a:xfrm>
                  <a:off x="6949976" y="5174827"/>
                  <a:ext cx="644104" cy="841217"/>
                </a:xfrm>
                <a:prstGeom prst="snip2DiagRect">
                  <a:avLst>
                    <a:gd name="adj1" fmla="val 0"/>
                    <a:gd name="adj2" fmla="val 50000"/>
                  </a:avLst>
                </a:prstGeom>
              </p:spPr>
            </p:pic>
            <p:pic>
              <p:nvPicPr>
                <p:cNvPr id="18" name="Picture 25" descr="Screen Clipping">
                  <a:extLst>
                    <a:ext uri="{FF2B5EF4-FFF2-40B4-BE49-F238E27FC236}">
                      <a16:creationId xmlns:a16="http://schemas.microsoft.com/office/drawing/2014/main" id="{011601DC-4DCC-0FE2-F41E-C8B3DBE188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07" t="62590" r="67764" b="14362"/>
                <a:stretch/>
              </p:blipFill>
              <p:spPr>
                <a:xfrm>
                  <a:off x="7301434" y="5805264"/>
                  <a:ext cx="285776" cy="209618"/>
                </a:xfrm>
                <a:prstGeom prst="snipRoundRect">
                  <a:avLst>
                    <a:gd name="adj1" fmla="val 50000"/>
                    <a:gd name="adj2" fmla="val 0"/>
                  </a:avLst>
                </a:prstGeom>
              </p:spPr>
            </p:pic>
          </p:grpSp>
          <p:sp>
            <p:nvSpPr>
              <p:cNvPr id="19" name="TextBox 26">
                <a:extLst>
                  <a:ext uri="{FF2B5EF4-FFF2-40B4-BE49-F238E27FC236}">
                    <a16:creationId xmlns:a16="http://schemas.microsoft.com/office/drawing/2014/main" id="{16309490-5F39-4EBE-589B-6845233BEFE5}"/>
                  </a:ext>
                </a:extLst>
              </p:cNvPr>
              <p:cNvSpPr txBox="1"/>
              <p:nvPr/>
            </p:nvSpPr>
            <p:spPr>
              <a:xfrm>
                <a:off x="2988554" y="4080895"/>
                <a:ext cx="1804394" cy="954107"/>
              </a:xfrm>
              <a:prstGeom prst="rect">
                <a:avLst/>
              </a:prstGeom>
              <a:solidFill>
                <a:srgbClr val="4F81BD"/>
              </a:solidFill>
              <a:ln w="9525">
                <a:solidFill>
                  <a:sysClr val="windowText" lastClr="00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lvl="0" algn="ctr"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Malestar estomacal: diarrea, vómito nauseas y dolor abdominal </a:t>
                </a:r>
              </a:p>
            </p:txBody>
          </p:sp>
          <p:sp>
            <p:nvSpPr>
              <p:cNvPr id="20" name="TextBox 27">
                <a:extLst>
                  <a:ext uri="{FF2B5EF4-FFF2-40B4-BE49-F238E27FC236}">
                    <a16:creationId xmlns:a16="http://schemas.microsoft.com/office/drawing/2014/main" id="{FE884A4C-5B4F-EF42-BBA9-52FC65FE0E4D}"/>
                  </a:ext>
                </a:extLst>
              </p:cNvPr>
              <p:cNvSpPr txBox="1"/>
              <p:nvPr/>
            </p:nvSpPr>
            <p:spPr>
              <a:xfrm>
                <a:off x="5405622" y="1386361"/>
                <a:ext cx="1724913" cy="523220"/>
              </a:xfrm>
              <a:prstGeom prst="rect">
                <a:avLst/>
              </a:prstGeom>
              <a:solidFill>
                <a:schemeClr val="accent4"/>
              </a:solidFill>
              <a:ln w="9525">
                <a:solidFill>
                  <a:srgbClr val="FF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84679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400" b="1" kern="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Pérdida del conocimiento</a:t>
                </a:r>
              </a:p>
            </p:txBody>
          </p:sp>
          <p:pic>
            <p:nvPicPr>
              <p:cNvPr id="21" name="Picture 28">
                <a:extLst>
                  <a:ext uri="{FF2B5EF4-FFF2-40B4-BE49-F238E27FC236}">
                    <a16:creationId xmlns:a16="http://schemas.microsoft.com/office/drawing/2014/main" id="{36CF470C-8B76-450E-1D99-3E0A8E3097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633" b="14028"/>
              <a:stretch/>
            </p:blipFill>
            <p:spPr>
              <a:xfrm>
                <a:off x="5686800" y="2080508"/>
                <a:ext cx="1008428" cy="833892"/>
              </a:xfrm>
              <a:prstGeom prst="rect">
                <a:avLst/>
              </a:prstGeom>
            </p:spPr>
          </p:pic>
          <p:sp>
            <p:nvSpPr>
              <p:cNvPr id="22" name="TextBox 29">
                <a:extLst>
                  <a:ext uri="{FF2B5EF4-FFF2-40B4-BE49-F238E27FC236}">
                    <a16:creationId xmlns:a16="http://schemas.microsoft.com/office/drawing/2014/main" id="{5A21D970-D0B2-D31B-8A08-7D14776A0B5E}"/>
                  </a:ext>
                </a:extLst>
              </p:cNvPr>
              <p:cNvSpPr txBox="1"/>
              <p:nvPr/>
            </p:nvSpPr>
            <p:spPr>
              <a:xfrm>
                <a:off x="7409325" y="1466466"/>
                <a:ext cx="1565880" cy="307777"/>
              </a:xfrm>
              <a:prstGeom prst="rect">
                <a:avLst/>
              </a:prstGeom>
              <a:solidFill>
                <a:schemeClr val="accent4"/>
              </a:solidFill>
              <a:ln w="9525">
                <a:solidFill>
                  <a:srgbClr val="FF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84679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400" b="1" kern="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Convulsiones</a:t>
                </a:r>
              </a:p>
            </p:txBody>
          </p:sp>
          <p:pic>
            <p:nvPicPr>
              <p:cNvPr id="23" name="Picture 30">
                <a:extLst>
                  <a:ext uri="{FF2B5EF4-FFF2-40B4-BE49-F238E27FC236}">
                    <a16:creationId xmlns:a16="http://schemas.microsoft.com/office/drawing/2014/main" id="{AFEF96C6-1253-84FA-9B76-CEDA344BE8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61968" y="1699785"/>
                <a:ext cx="1154605" cy="1271868"/>
              </a:xfrm>
              <a:prstGeom prst="rect">
                <a:avLst/>
              </a:prstGeom>
            </p:spPr>
          </p:pic>
          <p:pic>
            <p:nvPicPr>
              <p:cNvPr id="25" name="Picture 35">
                <a:extLst>
                  <a:ext uri="{FF2B5EF4-FFF2-40B4-BE49-F238E27FC236}">
                    <a16:creationId xmlns:a16="http://schemas.microsoft.com/office/drawing/2014/main" id="{3F8FFDB8-B913-CBAE-75C0-78C0C28286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86801" y="3752121"/>
                <a:ext cx="716853" cy="766239"/>
              </a:xfrm>
              <a:prstGeom prst="rect">
                <a:avLst/>
              </a:prstGeom>
            </p:spPr>
          </p:pic>
          <p:sp>
            <p:nvSpPr>
              <p:cNvPr id="26" name="TextBox 36">
                <a:extLst>
                  <a:ext uri="{FF2B5EF4-FFF2-40B4-BE49-F238E27FC236}">
                    <a16:creationId xmlns:a16="http://schemas.microsoft.com/office/drawing/2014/main" id="{61F633E0-2DC5-59A3-6C8F-CB7566B45EB1}"/>
                  </a:ext>
                </a:extLst>
              </p:cNvPr>
              <p:cNvSpPr txBox="1"/>
              <p:nvPr/>
            </p:nvSpPr>
            <p:spPr>
              <a:xfrm>
                <a:off x="5255843" y="3117828"/>
                <a:ext cx="1724913" cy="523220"/>
              </a:xfrm>
              <a:prstGeom prst="rect">
                <a:avLst/>
              </a:prstGeom>
              <a:solidFill>
                <a:schemeClr val="accent4"/>
              </a:solidFill>
              <a:ln w="9525">
                <a:solidFill>
                  <a:srgbClr val="FF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84679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400" b="1" kern="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Vómito que no para</a:t>
                </a:r>
              </a:p>
            </p:txBody>
          </p:sp>
          <p:sp>
            <p:nvSpPr>
              <p:cNvPr id="27" name="TextBox 37">
                <a:extLst>
                  <a:ext uri="{FF2B5EF4-FFF2-40B4-BE49-F238E27FC236}">
                    <a16:creationId xmlns:a16="http://schemas.microsoft.com/office/drawing/2014/main" id="{8D7D50B2-662A-023E-0E8F-1008FF21DE3D}"/>
                  </a:ext>
                </a:extLst>
              </p:cNvPr>
              <p:cNvSpPr txBox="1"/>
              <p:nvPr/>
            </p:nvSpPr>
            <p:spPr>
              <a:xfrm>
                <a:off x="5820460" y="4690725"/>
                <a:ext cx="2627095" cy="523220"/>
              </a:xfrm>
              <a:prstGeom prst="rect">
                <a:avLst/>
              </a:prstGeom>
              <a:solidFill>
                <a:schemeClr val="accent4"/>
              </a:solidFill>
              <a:ln w="9525">
                <a:solidFill>
                  <a:srgbClr val="FF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lvl="0" algn="ctr">
                  <a:defRPr/>
                </a:pPr>
                <a:r>
                  <a:rPr lang="es-ES" sz="1400" b="1" kern="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Se pueden ver amarillos la piel o los ojos</a:t>
                </a:r>
              </a:p>
            </p:txBody>
          </p:sp>
          <p:pic>
            <p:nvPicPr>
              <p:cNvPr id="28" name="Picture 38">
                <a:extLst>
                  <a:ext uri="{FF2B5EF4-FFF2-40B4-BE49-F238E27FC236}">
                    <a16:creationId xmlns:a16="http://schemas.microsoft.com/office/drawing/2014/main" id="{06F131EB-4638-4041-AB9D-B2EADE2DCC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5424" y="5398444"/>
                <a:ext cx="688505" cy="706800"/>
              </a:xfrm>
              <a:prstGeom prst="rect">
                <a:avLst/>
              </a:prstGeom>
            </p:spPr>
          </p:pic>
          <p:sp>
            <p:nvSpPr>
              <p:cNvPr id="29" name="TextBox 39">
                <a:extLst>
                  <a:ext uri="{FF2B5EF4-FFF2-40B4-BE49-F238E27FC236}">
                    <a16:creationId xmlns:a16="http://schemas.microsoft.com/office/drawing/2014/main" id="{C78624B1-19DF-A1BB-317F-86ECB753DA29}"/>
                  </a:ext>
                </a:extLst>
              </p:cNvPr>
              <p:cNvSpPr txBox="1"/>
              <p:nvPr/>
            </p:nvSpPr>
            <p:spPr>
              <a:xfrm>
                <a:off x="7035193" y="3127384"/>
                <a:ext cx="2107203" cy="516388"/>
              </a:xfrm>
              <a:prstGeom prst="rect">
                <a:avLst/>
              </a:prstGeom>
              <a:solidFill>
                <a:schemeClr val="accent4"/>
              </a:solidFill>
              <a:ln w="9525">
                <a:solidFill>
                  <a:srgbClr val="FF0000"/>
                </a:solidFill>
              </a:ln>
            </p:spPr>
            <p:txBody>
              <a:bodyPr wrap="square" lIns="84675" tIns="42337" rIns="84675" bIns="42337" rtlCol="0" anchor="ctr">
                <a:spAutoFit/>
              </a:bodyPr>
              <a:lstStyle/>
              <a:p>
                <a:pPr algn="ctr">
                  <a:defRPr/>
                </a:pPr>
                <a:r>
                  <a:rPr lang="es-ES" sz="1400" b="1" kern="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Sensación de asfixia o ahogamiento </a:t>
                </a:r>
              </a:p>
            </p:txBody>
          </p:sp>
          <p:pic>
            <p:nvPicPr>
              <p:cNvPr id="30" name="Picture 40">
                <a:extLst>
                  <a:ext uri="{FF2B5EF4-FFF2-40B4-BE49-F238E27FC236}">
                    <a16:creationId xmlns:a16="http://schemas.microsoft.com/office/drawing/2014/main" id="{AB5E2391-A00C-3A02-2A23-743AE97BDF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6448" y="3837296"/>
                <a:ext cx="529281" cy="647723"/>
              </a:xfrm>
              <a:prstGeom prst="rect">
                <a:avLst/>
              </a:prstGeom>
            </p:spPr>
          </p:pic>
          <p:pic>
            <p:nvPicPr>
              <p:cNvPr id="31" name="Picture 8" descr="Hand Cartoon clipart - Text, Black, Font, transparent clip art">
                <a:extLst>
                  <a:ext uri="{FF2B5EF4-FFF2-40B4-BE49-F238E27FC236}">
                    <a16:creationId xmlns:a16="http://schemas.microsoft.com/office/drawing/2014/main" id="{BF635967-7802-90CB-F8A8-86639354A3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8110" y="1720887"/>
                <a:ext cx="579589" cy="8413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TextBox 6">
                <a:extLst>
                  <a:ext uri="{FF2B5EF4-FFF2-40B4-BE49-F238E27FC236}">
                    <a16:creationId xmlns:a16="http://schemas.microsoft.com/office/drawing/2014/main" id="{058B2058-3E69-D863-BF29-E5603943E1DE}"/>
                  </a:ext>
                </a:extLst>
              </p:cNvPr>
              <p:cNvSpPr txBox="1"/>
              <p:nvPr/>
            </p:nvSpPr>
            <p:spPr>
              <a:xfrm>
                <a:off x="1272557" y="1312641"/>
                <a:ext cx="1425548" cy="307777"/>
              </a:xfrm>
              <a:prstGeom prst="rect">
                <a:avLst/>
              </a:prstGeom>
              <a:solidFill>
                <a:srgbClr val="4F81BD"/>
              </a:solidFill>
              <a:ln w="9525">
                <a:solidFill>
                  <a:sysClr val="windowText" lastClr="000000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84679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Fiebre</a:t>
                </a:r>
              </a:p>
            </p:txBody>
          </p:sp>
          <p:pic>
            <p:nvPicPr>
              <p:cNvPr id="33" name="Picture 2" descr="Shivering photos, royalty-free images, graphics, vectors &amp; videos | Adobe  Stock">
                <a:extLst>
                  <a:ext uri="{FF2B5EF4-FFF2-40B4-BE49-F238E27FC236}">
                    <a16:creationId xmlns:a16="http://schemas.microsoft.com/office/drawing/2014/main" id="{B5968D99-AEEB-78C8-9914-61255E9600A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175" b="9198"/>
              <a:stretch/>
            </p:blipFill>
            <p:spPr bwMode="auto">
              <a:xfrm>
                <a:off x="3252599" y="1840751"/>
                <a:ext cx="961624" cy="7753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4" descr="Free Headaches Pictures, Download Free Clip Art, Free Clip Art on Clipart  Library">
                <a:extLst>
                  <a:ext uri="{FF2B5EF4-FFF2-40B4-BE49-F238E27FC236}">
                    <a16:creationId xmlns:a16="http://schemas.microsoft.com/office/drawing/2014/main" id="{33F14E8D-59AA-A4A3-6153-E9DE9F85EA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5611" y="3264990"/>
                <a:ext cx="818562" cy="7534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13" descr="A black rectangle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3A5BD1C1-988B-6C8C-4F3E-5BA0B6F350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hqprint">
                <a:alphaModFix amt="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8152" y="3250671"/>
                <a:ext cx="523814" cy="674868"/>
              </a:xfrm>
              <a:prstGeom prst="rect">
                <a:avLst/>
              </a:prstGeom>
            </p:spPr>
          </p:pic>
          <p:pic>
            <p:nvPicPr>
              <p:cNvPr id="36" name="Picture 16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1BC2994B-601F-8020-10DA-AE5E65F0EA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9201" y="4663620"/>
                <a:ext cx="440864" cy="659768"/>
              </a:xfrm>
              <a:prstGeom prst="rect">
                <a:avLst/>
              </a:prstGeom>
            </p:spPr>
          </p:pic>
          <p:sp>
            <p:nvSpPr>
              <p:cNvPr id="37" name="Flecha: a la derecha 36">
                <a:extLst>
                  <a:ext uri="{FF2B5EF4-FFF2-40B4-BE49-F238E27FC236}">
                    <a16:creationId xmlns:a16="http://schemas.microsoft.com/office/drawing/2014/main" id="{3F7BDBB1-5AB0-5C64-B747-8215482FBFB4}"/>
                  </a:ext>
                </a:extLst>
              </p:cNvPr>
              <p:cNvSpPr/>
              <p:nvPr/>
            </p:nvSpPr>
            <p:spPr>
              <a:xfrm>
                <a:off x="9209507" y="3086155"/>
                <a:ext cx="482630" cy="340332"/>
              </a:xfrm>
              <a:prstGeom prst="rightArrow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</p:grp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565524A-F520-4F35-89AC-854B3B4258E3}"/>
              </a:ext>
            </a:extLst>
          </p:cNvPr>
          <p:cNvSpPr txBox="1"/>
          <p:nvPr/>
        </p:nvSpPr>
        <p:spPr>
          <a:xfrm>
            <a:off x="8478960" y="5667012"/>
            <a:ext cx="3847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es-ES" sz="1050" b="1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Tomado de:</a:t>
            </a:r>
            <a:r>
              <a:rPr lang="es-ES" sz="105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 Cuadernillo para la gestión de casos de malaria diagnosticados por pruebas de diagnóstico rápido (PDR)-Colombia </a:t>
            </a:r>
            <a:endParaRPr lang="es-ES" sz="105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s-ES" sz="105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 </a:t>
            </a:r>
            <a:endParaRPr lang="es-ES" sz="105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s-CO" sz="1050" dirty="0"/>
          </a:p>
        </p:txBody>
      </p:sp>
    </p:spTree>
    <p:extLst>
      <p:ext uri="{BB962C8B-B14F-4D97-AF65-F5344CB8AC3E}">
        <p14:creationId xmlns:p14="http://schemas.microsoft.com/office/powerpoint/2010/main" val="4017045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4178D735-4A8C-53DD-08A0-3BF034344369}"/>
              </a:ext>
            </a:extLst>
          </p:cNvPr>
          <p:cNvSpPr/>
          <p:nvPr/>
        </p:nvSpPr>
        <p:spPr>
          <a:xfrm>
            <a:off x="5079882" y="191147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CO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4820624-E6DA-1C71-5BA1-42FE69546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4B4C650-4154-6AE7-0694-B35E9F4DFD14}"/>
              </a:ext>
            </a:extLst>
          </p:cNvPr>
          <p:cNvSpPr txBox="1"/>
          <p:nvPr/>
        </p:nvSpPr>
        <p:spPr>
          <a:xfrm>
            <a:off x="1224601" y="112504"/>
            <a:ext cx="100941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sz="3200" b="1">
                <a:solidFill>
                  <a:srgbClr val="74B7AD"/>
                </a:solidFill>
                <a:effectLst>
                  <a:outerShdw dist="6350" dir="2700000" algn="tl" rotWithShape="0">
                    <a:prstClr val="black"/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Generación de datos y notificación de casos a </a:t>
            </a:r>
            <a:r>
              <a:rPr lang="es-ES" dirty="0" err="1"/>
              <a:t>Sivigila</a:t>
            </a:r>
            <a:endParaRPr lang="es-CO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F22B8CFA-2882-4B31-93D9-BE4BF2AEA5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65" y="1920500"/>
            <a:ext cx="2860155" cy="2860155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779694ED-8194-4204-8DF8-FA73050C9C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84"/>
            <a:ext cx="12188952" cy="70886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A9E2DC0F-FE56-4806-9939-C43E957F5C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-1" b="3739"/>
          <a:stretch/>
        </p:blipFill>
        <p:spPr>
          <a:xfrm>
            <a:off x="0" y="5581870"/>
            <a:ext cx="12193524" cy="1234513"/>
          </a:xfrm>
          <a:prstGeom prst="rect">
            <a:avLst/>
          </a:prstGeom>
        </p:spPr>
      </p:pic>
      <p:grpSp>
        <p:nvGrpSpPr>
          <p:cNvPr id="41" name="Grupo 40">
            <a:extLst>
              <a:ext uri="{FF2B5EF4-FFF2-40B4-BE49-F238E27FC236}">
                <a16:creationId xmlns:a16="http://schemas.microsoft.com/office/drawing/2014/main" id="{F6945CE9-5E72-40FA-B2D3-EB5FD65B17E8}"/>
              </a:ext>
            </a:extLst>
          </p:cNvPr>
          <p:cNvGrpSpPr/>
          <p:nvPr/>
        </p:nvGrpSpPr>
        <p:grpSpPr>
          <a:xfrm>
            <a:off x="144674" y="253528"/>
            <a:ext cx="11899604" cy="556956"/>
            <a:chOff x="102856" y="146955"/>
            <a:chExt cx="11899604" cy="556956"/>
          </a:xfrm>
        </p:grpSpPr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3C8247A2-50B0-4092-AAA6-FAC4331FB7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95"/>
            <a:stretch/>
          </p:blipFill>
          <p:spPr>
            <a:xfrm>
              <a:off x="102856" y="146955"/>
              <a:ext cx="1426268" cy="556956"/>
            </a:xfrm>
            <a:prstGeom prst="rect">
              <a:avLst/>
            </a:prstGeom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B61909F9-7C9A-4122-9EDC-795BB8DECC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24" t="15420" r="-2026" b="13450"/>
            <a:stretch/>
          </p:blipFill>
          <p:spPr>
            <a:xfrm>
              <a:off x="10930556" y="165965"/>
              <a:ext cx="1071904" cy="518937"/>
            </a:xfrm>
            <a:prstGeom prst="rect">
              <a:avLst/>
            </a:prstGeom>
          </p:spPr>
        </p:pic>
      </p:grpSp>
      <p:pic>
        <p:nvPicPr>
          <p:cNvPr id="44" name="Imagen 43">
            <a:extLst>
              <a:ext uri="{FF2B5EF4-FFF2-40B4-BE49-F238E27FC236}">
                <a16:creationId xmlns:a16="http://schemas.microsoft.com/office/drawing/2014/main" id="{CA3739B6-F916-4CA3-B026-84F36F61BD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5742" y="6101198"/>
            <a:ext cx="975875" cy="576758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CAC99FDA-DFB8-422A-BF35-048E0E23161A}"/>
              </a:ext>
            </a:extLst>
          </p:cNvPr>
          <p:cNvCxnSpPr/>
          <p:nvPr/>
        </p:nvCxnSpPr>
        <p:spPr>
          <a:xfrm>
            <a:off x="3451598" y="5849471"/>
            <a:ext cx="30013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D6C7F498-CF17-005A-3DB5-F974D773851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180" b="1773"/>
          <a:stretch/>
        </p:blipFill>
        <p:spPr>
          <a:xfrm>
            <a:off x="2240455" y="857313"/>
            <a:ext cx="9944523" cy="5844490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7A524EB3-9309-4EE5-8CD5-9A87A2D1F301}"/>
              </a:ext>
            </a:extLst>
          </p:cNvPr>
          <p:cNvGrpSpPr/>
          <p:nvPr/>
        </p:nvGrpSpPr>
        <p:grpSpPr>
          <a:xfrm>
            <a:off x="1031371" y="2550388"/>
            <a:ext cx="1240309" cy="1616117"/>
            <a:chOff x="538878" y="1812883"/>
            <a:chExt cx="1240309" cy="161611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661E0FA-77CC-4D22-951E-79D9F3C31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8878" y="1812883"/>
              <a:ext cx="1240309" cy="1234513"/>
            </a:xfrm>
            <a:prstGeom prst="rect">
              <a:avLst/>
            </a:prstGeom>
            <a:ln w="38100">
              <a:solidFill>
                <a:schemeClr val="accent1"/>
              </a:solidFill>
              <a:prstDash val="sysDot"/>
            </a:ln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5535992-2997-45E9-A2FE-BB84BEDABDD3}"/>
                </a:ext>
              </a:extLst>
            </p:cNvPr>
            <p:cNvSpPr txBox="1"/>
            <p:nvPr/>
          </p:nvSpPr>
          <p:spPr>
            <a:xfrm>
              <a:off x="700235" y="3059668"/>
              <a:ext cx="1078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MX" b="1" i="1" u="sng" dirty="0"/>
                <a:t>ColVol</a:t>
              </a:r>
              <a:endParaRPr lang="es-CO" b="1" i="1" u="sng" dirty="0"/>
            </a:p>
          </p:txBody>
        </p:sp>
      </p:grpSp>
    </p:spTree>
    <p:extLst>
      <p:ext uri="{BB962C8B-B14F-4D97-AF65-F5344CB8AC3E}">
        <p14:creationId xmlns:p14="http://schemas.microsoft.com/office/powerpoint/2010/main" val="14618190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ins" id="{D67EC1DB-B90A-49CE-B730-9DDDAF9A57F1}" vid="{05F8589E-ADEC-4D22-8EDC-F16EEC386A6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Temains</Template>
  <TotalTime>2283</TotalTime>
  <Words>1396</Words>
  <Application>Microsoft Office PowerPoint</Application>
  <PresentationFormat>Panorámica</PresentationFormat>
  <Paragraphs>124</Paragraphs>
  <Slides>20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Helvetica</vt:lpstr>
      <vt:lpstr>Segoe UI</vt:lpstr>
      <vt:lpstr>Tahoma</vt:lpstr>
      <vt:lpstr>Times New Roman</vt:lpstr>
      <vt:lpstr>Verdana</vt:lpstr>
      <vt:lpstr>Temains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Yenny Rocio Ruiz Beltran</dc:creator>
  <cp:lastModifiedBy>Jessica Maria Pedraza Calderon</cp:lastModifiedBy>
  <cp:revision>178</cp:revision>
  <dcterms:created xsi:type="dcterms:W3CDTF">2022-10-10T12:51:59Z</dcterms:created>
  <dcterms:modified xsi:type="dcterms:W3CDTF">2025-08-12T20:10:35Z</dcterms:modified>
</cp:coreProperties>
</file>