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6" r:id="rId4"/>
    <p:sldMasterId id="2147483699" r:id="rId5"/>
    <p:sldMasterId id="2147483713" r:id="rId6"/>
    <p:sldMasterId id="2147483715" r:id="rId7"/>
  </p:sldMasterIdLst>
  <p:notesMasterIdLst>
    <p:notesMasterId r:id="rId102"/>
  </p:notesMasterIdLst>
  <p:sldIdLst>
    <p:sldId id="703" r:id="rId8"/>
    <p:sldId id="256" r:id="rId9"/>
    <p:sldId id="711"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705" r:id="rId38"/>
    <p:sldId id="707" r:id="rId39"/>
    <p:sldId id="692" r:id="rId40"/>
    <p:sldId id="693" r:id="rId41"/>
    <p:sldId id="695" r:id="rId42"/>
    <p:sldId id="694" r:id="rId43"/>
    <p:sldId id="696" r:id="rId44"/>
    <p:sldId id="699" r:id="rId45"/>
    <p:sldId id="697" r:id="rId46"/>
    <p:sldId id="702" r:id="rId47"/>
    <p:sldId id="701" r:id="rId48"/>
    <p:sldId id="700" r:id="rId49"/>
    <p:sldId id="706" r:id="rId50"/>
    <p:sldId id="709" r:id="rId51"/>
    <p:sldId id="712" r:id="rId52"/>
    <p:sldId id="713" r:id="rId53"/>
    <p:sldId id="714" r:id="rId54"/>
    <p:sldId id="715" r:id="rId55"/>
    <p:sldId id="716" r:id="rId56"/>
    <p:sldId id="717" r:id="rId57"/>
    <p:sldId id="718" r:id="rId58"/>
    <p:sldId id="719" r:id="rId59"/>
    <p:sldId id="720" r:id="rId60"/>
    <p:sldId id="721" r:id="rId61"/>
    <p:sldId id="722" r:id="rId62"/>
    <p:sldId id="723" r:id="rId63"/>
    <p:sldId id="724" r:id="rId64"/>
    <p:sldId id="725" r:id="rId65"/>
    <p:sldId id="726" r:id="rId66"/>
    <p:sldId id="727" r:id="rId67"/>
    <p:sldId id="728" r:id="rId68"/>
    <p:sldId id="729" r:id="rId69"/>
    <p:sldId id="730" r:id="rId70"/>
    <p:sldId id="731" r:id="rId71"/>
    <p:sldId id="732" r:id="rId72"/>
    <p:sldId id="733" r:id="rId73"/>
    <p:sldId id="734" r:id="rId74"/>
    <p:sldId id="735" r:id="rId75"/>
    <p:sldId id="736" r:id="rId76"/>
    <p:sldId id="737" r:id="rId77"/>
    <p:sldId id="738" r:id="rId78"/>
    <p:sldId id="739" r:id="rId79"/>
    <p:sldId id="284" r:id="rId80"/>
    <p:sldId id="285" r:id="rId81"/>
    <p:sldId id="286" r:id="rId82"/>
    <p:sldId id="287" r:id="rId83"/>
    <p:sldId id="288" r:id="rId84"/>
    <p:sldId id="289" r:id="rId85"/>
    <p:sldId id="290" r:id="rId86"/>
    <p:sldId id="291" r:id="rId87"/>
    <p:sldId id="292" r:id="rId88"/>
    <p:sldId id="293" r:id="rId89"/>
    <p:sldId id="294" r:id="rId90"/>
    <p:sldId id="295" r:id="rId91"/>
    <p:sldId id="296" r:id="rId92"/>
    <p:sldId id="297" r:id="rId93"/>
    <p:sldId id="298" r:id="rId94"/>
    <p:sldId id="299" r:id="rId95"/>
    <p:sldId id="300" r:id="rId96"/>
    <p:sldId id="301" r:id="rId97"/>
    <p:sldId id="302" r:id="rId98"/>
    <p:sldId id="303" r:id="rId99"/>
    <p:sldId id="710" r:id="rId100"/>
    <p:sldId id="740" r:id="rId10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AF9A2"/>
    <a:srgbClr val="094F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04" d="100"/>
          <a:sy n="104" d="100"/>
        </p:scale>
        <p:origin x="1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14D7F5-9E67-4D01-BEB9-E88A5B65273D}" type="datetimeFigureOut">
              <a:rPr lang="es-CO" smtClean="0"/>
              <a:t>12/03/2026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E26ACF-904A-4BB4-B363-62F57028EE55}" type="slidenum">
              <a:rPr lang="es-CO" smtClean="0"/>
              <a:t>‹Nº›</a:t>
            </a:fld>
            <a:endParaRPr lang="es-CO"/>
          </a:p>
        </p:txBody>
      </p:sp>
    </p:spTree>
    <p:extLst>
      <p:ext uri="{BB962C8B-B14F-4D97-AF65-F5344CB8AC3E}">
        <p14:creationId xmlns:p14="http://schemas.microsoft.com/office/powerpoint/2010/main" val="260695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DE26ACF-904A-4BB4-B363-62F57028EE55}" type="slidenum">
              <a:rPr lang="es-CO" smtClean="0"/>
              <a:t>1</a:t>
            </a:fld>
            <a:endParaRPr lang="es-CO"/>
          </a:p>
        </p:txBody>
      </p:sp>
    </p:spTree>
    <p:extLst>
      <p:ext uri="{BB962C8B-B14F-4D97-AF65-F5344CB8AC3E}">
        <p14:creationId xmlns:p14="http://schemas.microsoft.com/office/powerpoint/2010/main" val="4151654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DE26ACF-904A-4BB4-B363-62F57028EE55}" type="slidenum">
              <a:rPr lang="es-CO" smtClean="0"/>
              <a:t>31</a:t>
            </a:fld>
            <a:endParaRPr lang="es-CO"/>
          </a:p>
        </p:txBody>
      </p:sp>
    </p:spTree>
    <p:extLst>
      <p:ext uri="{BB962C8B-B14F-4D97-AF65-F5344CB8AC3E}">
        <p14:creationId xmlns:p14="http://schemas.microsoft.com/office/powerpoint/2010/main" val="331219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50693-B94C-5457-EA82-46A82EA7983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E95092B-CE76-99EB-F082-AA7FF68CD64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861241B-FB2F-DCAB-3C75-C9528ED8A150}"/>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39BF1C3C-4423-D4FD-E16D-146195FB7E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34521-FBAF-4393-AEF1-EC0A7A38FE12}"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2575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99AAB-843C-B09D-E864-A8360AB779E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34C37D-7E2E-0F8D-419A-8DA16538FB3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23173D7-1B01-AAC2-B8EE-1DB6225172EC}"/>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BD52335C-4F57-48C3-92CA-68B0233A04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34521-FBAF-4393-AEF1-EC0A7A38FE12}"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81444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DE26ACF-904A-4BB4-B363-62F57028EE55}" type="slidenum">
              <a:rPr lang="es-CO" smtClean="0"/>
              <a:t>43</a:t>
            </a:fld>
            <a:endParaRPr lang="es-CO"/>
          </a:p>
        </p:txBody>
      </p:sp>
    </p:spTree>
    <p:extLst>
      <p:ext uri="{BB962C8B-B14F-4D97-AF65-F5344CB8AC3E}">
        <p14:creationId xmlns:p14="http://schemas.microsoft.com/office/powerpoint/2010/main" val="11224861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db06154a05_0_1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1db06154a05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95ba63089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395ba63089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95ba630897_0_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395ba630897_0_5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95ba630897_0_67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7" name="Google Shape;447;g395ba630897_0_6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cb6096a8e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cb6096a8e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db06154a05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1db06154a05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959a18e7de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959a18e7d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95ba630897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395ba630897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95ba630897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395ba63089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959a18e7de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959a18e7d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cb6096a8e6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3cb6096a8e6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95ba630897_0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395ba630897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959a18e7de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3959a18e7de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95ba630897_0_5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g395ba630897_0_5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959a18e7de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959a18e7de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95ba630897_0_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g395ba630897_0_2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a:p>
        </p:txBody>
      </p:sp>
      <p:sp>
        <p:nvSpPr>
          <p:cNvPr id="563" name="Google Shape;563;g395ba630897_0_2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fld id="{00000000-1234-1234-1234-123412341234}" type="slidenum">
              <a:rPr kumimoji="0" lang="es" sz="18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t>60</a:t>
            </a:fld>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95ba630897_0_8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g395ba630897_0_8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95ba630897_0_8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g395ba630897_0_8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395ba630897_0_8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g395ba630897_0_8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395ba630897_0_8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g395ba630897_0_8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95ba630897_0_9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g395ba630897_0_9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95ba630897_0_9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g395ba630897_0_9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395ba630897_0_9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7" name="Google Shape;677;g395ba630897_0_9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395ba630897_0_9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g395ba630897_0_9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95ba630897_0_9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4" name="Google Shape;704;g395ba630897_0_9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95ba630897_0_9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g395ba630897_0_9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95ba630897_0_10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0" name="Google Shape;720;g395ba630897_0_10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395ba630897_0_10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0" name="Google Shape;740;g395ba630897_0_10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395ba630897_0_1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8" name="Google Shape;758;g395ba630897_0_1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95ba630897_0_11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7" name="Google Shape;767;g395ba630897_0_1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395ba630897_0_11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g395ba630897_0_1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395ba630897_0_1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3" name="Google Shape;793;g395ba630897_0_1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395ba630897_0_2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2" name="Google Shape;802;g395ba630897_0_2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a:p>
        </p:txBody>
      </p:sp>
      <p:sp>
        <p:nvSpPr>
          <p:cNvPr id="803" name="Google Shape;803;g395ba630897_0_2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fld id="{00000000-1234-1234-1234-123412341234}" type="slidenum">
              <a:rPr kumimoji="0" lang="es" sz="18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t>77</a:t>
            </a:fld>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395ba630897_0_14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g395ba630897_0_14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a:p>
        </p:txBody>
      </p:sp>
      <p:sp>
        <p:nvSpPr>
          <p:cNvPr id="819" name="Google Shape;819;g395ba630897_0_14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fld id="{00000000-1234-1234-1234-123412341234}" type="slidenum">
              <a:rPr kumimoji="0" lang="es" sz="18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t>78</a:t>
            </a:fld>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395ba630897_0_11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9" name="Google Shape;829;g395ba630897_0_11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395ba630897_0_3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9" name="Google Shape;859;g395ba630897_0_3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s"/>
              <a:t>La decisión tiene en cuenta las características del sujeto, la severidad de la enfermedad adictiva, los antecedentes de tratamientos previos, la presencia de complicaciones físicas o mentales y la red de apoyo del usuario.</a:t>
            </a:r>
            <a:endParaRPr/>
          </a:p>
          <a:p>
            <a:pPr marL="457200" marR="0" lvl="0" indent="-298450" algn="l" rtl="0">
              <a:lnSpc>
                <a:spcPct val="100000"/>
              </a:lnSpc>
              <a:spcBef>
                <a:spcPts val="0"/>
              </a:spcBef>
              <a:spcAft>
                <a:spcPts val="0"/>
              </a:spcAft>
              <a:buSzPts val="1100"/>
              <a:buAutoNum type="romanUcPeriod"/>
            </a:pPr>
            <a:endParaRPr/>
          </a:p>
        </p:txBody>
      </p:sp>
      <p:sp>
        <p:nvSpPr>
          <p:cNvPr id="860" name="Google Shape;860;g395ba630897_0_3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fld id="{00000000-1234-1234-1234-123412341234}" type="slidenum">
              <a:rPr kumimoji="0" lang="es" sz="18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t>80</a:t>
            </a:fld>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395ba630897_0_4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2" name="Google Shape;882;g395ba630897_0_4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SzPts val="1100"/>
              <a:buNone/>
            </a:pPr>
            <a:r>
              <a:rPr lang="es" b="1"/>
              <a:t>Alto umbral</a:t>
            </a:r>
            <a:r>
              <a:rPr lang="es"/>
              <a:t> Pacientes con una adicción leve o moderada, y dispuestos a comprometerse con un programa de abstinencia total de las sustancias de abuso, o que previamente estuvieron en un tratamiento más intensivo y han mejorado lo suficiente para beneficiarse de este nivel de atención, o que aunque requieran una mayor intensidad de atención, no se sienten listos para asumir un tratamiento más intensivo. Pacientes con trastornos mentales de diferentes niveles de severidad, pero estables (patología dual controlada).</a:t>
            </a:r>
            <a:endParaRPr/>
          </a:p>
          <a:p>
            <a:pPr marL="0" marR="0" lvl="0" indent="0" algn="just" rtl="0">
              <a:lnSpc>
                <a:spcPct val="100000"/>
              </a:lnSpc>
              <a:spcBef>
                <a:spcPts val="0"/>
              </a:spcBef>
              <a:spcAft>
                <a:spcPts val="0"/>
              </a:spcAft>
              <a:buSzPts val="1100"/>
              <a:buNone/>
            </a:pPr>
            <a:r>
              <a:rPr lang="es" b="1"/>
              <a:t>Bajo umbral</a:t>
            </a:r>
            <a:r>
              <a:rPr lang="es"/>
              <a:t> Pacientes con dependencias severas que no han podido adaptarse a programas de mayor exigencia y no esta dispuestos a suspender el consumo de todas las spa. Usualmente incluye apoyo para cedulación, afi liación al sistema de salud, transporte, opciones de inclusión laboral o académica, apoyo legal, y apoyo a la familia. Requiere establecimiento de redes con hogares de paso, centros de base comunitaria, centros de escucha y operadores de calle.</a:t>
            </a:r>
            <a:endParaRPr/>
          </a:p>
          <a:p>
            <a:pPr marL="0" marR="0" lvl="0" indent="0" algn="just" rtl="0">
              <a:lnSpc>
                <a:spcPct val="100000"/>
              </a:lnSpc>
              <a:spcBef>
                <a:spcPts val="0"/>
              </a:spcBef>
              <a:spcAft>
                <a:spcPts val="0"/>
              </a:spcAft>
              <a:buSzPts val="1100"/>
              <a:buNone/>
            </a:pPr>
            <a:r>
              <a:rPr lang="es"/>
              <a:t>Los tratamientos de bajo umbral pueden estar enfocados en los modelos de reducción de daños, que pretenden evitar las complicaciones asociadas al consumo de spa, tales como enfermedades infecto contagiosas de alto impacto, desnutrición y deterioro general físico y mental, o pueden establecerse en el marco de una atención integral, con énfasis en elementos psicosociales y psicoterapéuticos y no netamente en aspectos farmacológicos o de reducción de daños.</a:t>
            </a:r>
            <a:endParaRPr/>
          </a:p>
        </p:txBody>
      </p:sp>
      <p:sp>
        <p:nvSpPr>
          <p:cNvPr id="883" name="Google Shape;883;g395ba630897_0_4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fld id="{00000000-1234-1234-1234-123412341234}" type="slidenum">
              <a:rPr kumimoji="0" lang="es" sz="18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800"/>
                <a:buFont typeface="Calibri"/>
                <a:buNone/>
                <a:tabLst/>
                <a:defRPr/>
              </a:pPr>
              <a:t>81</a:t>
            </a:fld>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395ba630897_0_12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5" name="Google Shape;915;g395ba630897_0_12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395ba630897_0_12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9" name="Google Shape;929;g395ba630897_0_12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395ba630897_0_12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3" name="Google Shape;953;g395ba630897_0_1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395ba630897_0_12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4" name="Google Shape;974;g395ba630897_0_1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395ba630897_0_13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2" name="Google Shape;992;g395ba630897_0_1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g395ba630897_0_13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0" name="Google Shape;1020;g395ba630897_0_13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395ba630897_0_13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6" name="Google Shape;1036;g395ba630897_0_13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395ba630897_0_13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0" name="Google Shape;1060;g395ba630897_0_13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395ba630897_0_14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3" name="Google Shape;1073;g395ba630897_0_14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395ba630897_0_14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9" name="Google Shape;1089;g395ba630897_0_14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1b01877ae4f_0_1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1b01877ae4f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26ACF-904A-4BB4-B363-62F57028EE55}"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813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FAB2E2-4A52-D7EE-ABBF-AE53BE8C1E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EB0433B5-9403-C501-3B3E-52774F87B6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C64AFFD5-93A8-E4C6-2960-9BBBB2FB361C}"/>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5" name="Marcador de pie de página 4">
            <a:extLst>
              <a:ext uri="{FF2B5EF4-FFF2-40B4-BE49-F238E27FC236}">
                <a16:creationId xmlns:a16="http://schemas.microsoft.com/office/drawing/2014/main" id="{3475E720-62B3-7B17-9637-61CEE81F432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E33C5FA-603A-1294-FD39-8ABAD95A4E81}"/>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3325421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04F393-42EA-2B52-ADA1-3C3D83FF705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ABF1DA30-403A-8ED6-68AD-2FF572249FA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71E5891-1D0A-65AB-C77D-18E078854DF7}"/>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5" name="Marcador de pie de página 4">
            <a:extLst>
              <a:ext uri="{FF2B5EF4-FFF2-40B4-BE49-F238E27FC236}">
                <a16:creationId xmlns:a16="http://schemas.microsoft.com/office/drawing/2014/main" id="{C3C69884-AD1C-88D1-5D8C-EC5BE7A4BD5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7A6673D-EFE1-09C9-C244-44767521BFC0}"/>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1343760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6F05574-7A50-920D-9FF9-1F5D7F6B012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5625D775-09BA-E0C8-6239-69CC52F9C73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E5334E4-4280-A44B-DCAD-1640251775F0}"/>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5" name="Marcador de pie de página 4">
            <a:extLst>
              <a:ext uri="{FF2B5EF4-FFF2-40B4-BE49-F238E27FC236}">
                <a16:creationId xmlns:a16="http://schemas.microsoft.com/office/drawing/2014/main" id="{45178AAA-2AD6-B2F2-FBBF-A494E39B692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7801531-A5FB-A1EA-45B9-62BAE3201A68}"/>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586165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868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962572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607960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926982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567868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823231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808802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31891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D35C5-2822-E8FC-ABDC-DD8090274B9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2E44985-FC2C-7371-78C9-0FC24C69E63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523C1CA-D5C3-2384-4EE5-784B84247151}"/>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5" name="Marcador de pie de página 4">
            <a:extLst>
              <a:ext uri="{FF2B5EF4-FFF2-40B4-BE49-F238E27FC236}">
                <a16:creationId xmlns:a16="http://schemas.microsoft.com/office/drawing/2014/main" id="{E1984A0E-CB09-5DB5-FE5F-D08D342EF40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A6EAAAC-56EC-534E-48E5-DC595703F426}"/>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564691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9505276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25681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640996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3529375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AEBD9B-D5BA-297E-6B01-9F6518486D79}"/>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207EEBAF-291A-B9E6-07FC-6475E6D62E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45F42494-02F8-50FE-48D3-5184EB24C3E7}"/>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5" name="Marcador de pie de página 4">
            <a:extLst>
              <a:ext uri="{FF2B5EF4-FFF2-40B4-BE49-F238E27FC236}">
                <a16:creationId xmlns:a16="http://schemas.microsoft.com/office/drawing/2014/main" id="{A1F43CB6-9C5B-2D00-E71F-9C66917BD8E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1B18536-CF5E-467C-C5E7-F0C9C65792CC}"/>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13459360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8F9DB6-0C85-E7A8-7397-B70C33EE3A57}"/>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F38C1923-A40A-E1C6-EB12-6789930CD366}"/>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9564A821-1C85-80A9-D2A6-26785D8FB328}"/>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5" name="Marcador de pie de página 4">
            <a:extLst>
              <a:ext uri="{FF2B5EF4-FFF2-40B4-BE49-F238E27FC236}">
                <a16:creationId xmlns:a16="http://schemas.microsoft.com/office/drawing/2014/main" id="{9FDFB45F-5DF4-9CBA-1965-9A9BC248C87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2D0888D-BC37-A181-EF59-F5B24316DB17}"/>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28515981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9CFE11-F776-9C04-E486-3AAC3BEE3387}"/>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52B09BED-DA06-BC85-E27B-F710EE76E5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E2044AB8-894B-C8AD-64E0-EE7E0DD2BA85}"/>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5" name="Marcador de pie de página 4">
            <a:extLst>
              <a:ext uri="{FF2B5EF4-FFF2-40B4-BE49-F238E27FC236}">
                <a16:creationId xmlns:a16="http://schemas.microsoft.com/office/drawing/2014/main" id="{C63A8C37-622F-FD63-6629-8BE0BC307F0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8AF82D3-FDDD-0F17-8352-DBE7B44FE4FD}"/>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1215428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99D3D4-D25F-9D00-8A88-43A51D06EE08}"/>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4D9DC9FC-6456-C838-5F1A-F09BA12979A8}"/>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5C6C024D-A0E2-15F0-DF52-A898120DCD04}"/>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7B9B3A5E-73B5-33A3-764F-D86166F305A0}"/>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6" name="Marcador de pie de página 5">
            <a:extLst>
              <a:ext uri="{FF2B5EF4-FFF2-40B4-BE49-F238E27FC236}">
                <a16:creationId xmlns:a16="http://schemas.microsoft.com/office/drawing/2014/main" id="{A1558FCD-F2DB-9838-BFFE-18C657FA1E89}"/>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C1C2670-E5D0-42F5-68D4-193F64C9AA94}"/>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2102189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C79635-E9E0-9A1F-9E36-6071856A0C19}"/>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F64B0C90-FB01-5900-5AF0-FBE2CBBCB0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EEB752E2-81A7-966B-0A34-C5BFB60DA26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0C9A6AA0-A047-5984-E8D8-3513E58C85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2A52BF12-0D36-81FD-4799-912336562035}"/>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65B6F83C-ECB2-02D8-5E25-897DAB03F9C6}"/>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8" name="Marcador de pie de página 7">
            <a:extLst>
              <a:ext uri="{FF2B5EF4-FFF2-40B4-BE49-F238E27FC236}">
                <a16:creationId xmlns:a16="http://schemas.microsoft.com/office/drawing/2014/main" id="{F2D268E8-39A5-C2AC-EB4D-7E6086E98BF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E087E96-702B-30E0-79B8-0EA11AEC90D2}"/>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834087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EC8704-E8B3-A294-E589-8B6551913CA2}"/>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B065D09E-BD6E-DB4D-C12A-E72B1C29FD86}"/>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4" name="Marcador de pie de página 3">
            <a:extLst>
              <a:ext uri="{FF2B5EF4-FFF2-40B4-BE49-F238E27FC236}">
                <a16:creationId xmlns:a16="http://schemas.microsoft.com/office/drawing/2014/main" id="{BC502C50-D0F8-E2BD-AF95-D6DC241F8805}"/>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41FAFFB-8BE3-FB1C-D4A3-1B4466DA9A23}"/>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3079671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B49B8-FBE6-E4BA-F5AB-1D2E057A81C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59AFDD9-87F1-2F5A-B606-D5E972EEA9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0EEFDE3-DB4F-46A0-7D9A-D5E52C797EBA}"/>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5" name="Marcador de pie de página 4">
            <a:extLst>
              <a:ext uri="{FF2B5EF4-FFF2-40B4-BE49-F238E27FC236}">
                <a16:creationId xmlns:a16="http://schemas.microsoft.com/office/drawing/2014/main" id="{BE3B033A-A0ED-ECEB-BECC-7E1C2DEE07B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E716113-A220-22B5-722D-DD5B5CF518DD}"/>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1780948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DE228E7-07A0-A620-F5D0-CD56DD09CA19}"/>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3" name="Marcador de pie de página 2">
            <a:extLst>
              <a:ext uri="{FF2B5EF4-FFF2-40B4-BE49-F238E27FC236}">
                <a16:creationId xmlns:a16="http://schemas.microsoft.com/office/drawing/2014/main" id="{1436402C-DA43-7630-9AE9-E3AD8CF7175E}"/>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E0144A46-73E3-0557-2168-436ADD4A30A7}"/>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15679600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4211ED-BD20-978C-B683-E3B1BE7F50FC}"/>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88977E53-726D-ACD0-75C8-F79CC817F9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90046D9A-E5D9-DE56-3A72-CDD4E932F9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5F4EFEF1-26ED-0111-67EC-BE0A00C9F40F}"/>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6" name="Marcador de pie de página 5">
            <a:extLst>
              <a:ext uri="{FF2B5EF4-FFF2-40B4-BE49-F238E27FC236}">
                <a16:creationId xmlns:a16="http://schemas.microsoft.com/office/drawing/2014/main" id="{B31D13A7-E2B4-9719-72F0-A4FB790A4C0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20DA282-214B-49EC-9841-35DE0472CD37}"/>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9185238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B49751-DBF5-7FD2-B6F5-1972056F9090}"/>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2A37AA8B-54D7-2096-C1EB-CA0092AC2D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FD63391D-E2FF-2CA6-37B7-7DC3BACF10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84D8419E-F121-E2D8-58EA-55CB605A14CA}"/>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6" name="Marcador de pie de página 5">
            <a:extLst>
              <a:ext uri="{FF2B5EF4-FFF2-40B4-BE49-F238E27FC236}">
                <a16:creationId xmlns:a16="http://schemas.microsoft.com/office/drawing/2014/main" id="{025D0E57-82D8-20B3-5CE2-EDB8DB8F7FC9}"/>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A99F894E-535A-755F-BCA0-CBD8FE98A076}"/>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877723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E0C6C9-51B3-3206-27ED-94C44901E025}"/>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4CC79B5B-A274-03CA-0095-6738AA3E90FA}"/>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7A89E3B7-D1B6-6677-64C2-2316485474F3}"/>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5" name="Marcador de pie de página 4">
            <a:extLst>
              <a:ext uri="{FF2B5EF4-FFF2-40B4-BE49-F238E27FC236}">
                <a16:creationId xmlns:a16="http://schemas.microsoft.com/office/drawing/2014/main" id="{50378A58-008D-7BB1-32BD-C698C3F399F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514D974-13D4-BA7E-5119-D19F6D91B98F}"/>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40123191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5C1C4FF-B0AD-B6BE-D20E-62ADF7BC67AA}"/>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874D8A3F-C9E4-806A-5146-93B7145F1A3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261A473C-F6D8-ACDC-E8E2-55C0E45A1C7D}"/>
              </a:ext>
            </a:extLst>
          </p:cNvPr>
          <p:cNvSpPr>
            <a:spLocks noGrp="1"/>
          </p:cNvSpPr>
          <p:nvPr>
            <p:ph type="dt" sz="half" idx="10"/>
          </p:nvPr>
        </p:nvSpPr>
        <p:spPr/>
        <p:txBody>
          <a:bodyPr/>
          <a:lstStyle/>
          <a:p>
            <a:fld id="{2BF9A374-2081-EC42-9D20-89556C894349}" type="datetimeFigureOut">
              <a:rPr lang="es-CO" smtClean="0"/>
              <a:t>12/03/2026</a:t>
            </a:fld>
            <a:endParaRPr lang="es-CO"/>
          </a:p>
        </p:txBody>
      </p:sp>
      <p:sp>
        <p:nvSpPr>
          <p:cNvPr id="5" name="Marcador de pie de página 4">
            <a:extLst>
              <a:ext uri="{FF2B5EF4-FFF2-40B4-BE49-F238E27FC236}">
                <a16:creationId xmlns:a16="http://schemas.microsoft.com/office/drawing/2014/main" id="{D219E7AE-1F68-4E57-32B5-BCA3A76893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99C5B45-B690-2A92-FB05-FCC0210574AC}"/>
              </a:ext>
            </a:extLst>
          </p:cNvPr>
          <p:cNvSpPr>
            <a:spLocks noGrp="1"/>
          </p:cNvSpPr>
          <p:nvPr>
            <p:ph type="sldNum" sz="quarter" idx="12"/>
          </p:nvPr>
        </p:nvSpPr>
        <p:spPr/>
        <p:txBody>
          <a:bodyPr/>
          <a:lstStyle/>
          <a:p>
            <a:fld id="{1B6FA4A4-17A8-7B46-A943-B786191F8111}" type="slidenum">
              <a:rPr lang="es-CO" smtClean="0"/>
              <a:t>‹Nº›</a:t>
            </a:fld>
            <a:endParaRPr lang="es-CO"/>
          </a:p>
        </p:txBody>
      </p:sp>
    </p:spTree>
    <p:extLst>
      <p:ext uri="{BB962C8B-B14F-4D97-AF65-F5344CB8AC3E}">
        <p14:creationId xmlns:p14="http://schemas.microsoft.com/office/powerpoint/2010/main" val="28966116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4954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9790671" y="4546233"/>
            <a:ext cx="2255229" cy="2310064"/>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9" name="Google Shape;29;p2"/>
          <p:cNvGrpSpPr/>
          <p:nvPr/>
        </p:nvGrpSpPr>
        <p:grpSpPr>
          <a:xfrm>
            <a:off x="6724671" y="0"/>
            <a:ext cx="5085429" cy="5118803"/>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 name="Google Shape;46;p2"/>
          <p:cNvSpPr txBox="1">
            <a:spLocks noGrp="1"/>
          </p:cNvSpPr>
          <p:nvPr>
            <p:ph type="ctrTitle"/>
          </p:nvPr>
        </p:nvSpPr>
        <p:spPr>
          <a:xfrm>
            <a:off x="1098667" y="2151751"/>
            <a:ext cx="5674000" cy="24972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47" name="Google Shape;47;p2"/>
          <p:cNvSpPr txBox="1">
            <a:spLocks noGrp="1"/>
          </p:cNvSpPr>
          <p:nvPr>
            <p:ph type="subTitle" idx="1"/>
          </p:nvPr>
        </p:nvSpPr>
        <p:spPr>
          <a:xfrm>
            <a:off x="1098667" y="4795067"/>
            <a:ext cx="5674000" cy="927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2133">
                <a:solidFill>
                  <a:schemeClr val="lt1"/>
                </a:solidFill>
              </a:defRPr>
            </a:lvl1pPr>
            <a:lvl2pPr lvl="1">
              <a:lnSpc>
                <a:spcPct val="100000"/>
              </a:lnSpc>
              <a:spcBef>
                <a:spcPts val="0"/>
              </a:spcBef>
              <a:spcAft>
                <a:spcPts val="0"/>
              </a:spcAft>
              <a:buClr>
                <a:schemeClr val="lt1"/>
              </a:buClr>
              <a:buSzPts val="1600"/>
              <a:buNone/>
              <a:defRPr sz="2133">
                <a:solidFill>
                  <a:schemeClr val="lt1"/>
                </a:solidFill>
              </a:defRPr>
            </a:lvl2pPr>
            <a:lvl3pPr lvl="2">
              <a:lnSpc>
                <a:spcPct val="100000"/>
              </a:lnSpc>
              <a:spcBef>
                <a:spcPts val="0"/>
              </a:spcBef>
              <a:spcAft>
                <a:spcPts val="0"/>
              </a:spcAft>
              <a:buClr>
                <a:schemeClr val="lt1"/>
              </a:buClr>
              <a:buSzPts val="1600"/>
              <a:buNone/>
              <a:defRPr sz="2133">
                <a:solidFill>
                  <a:schemeClr val="lt1"/>
                </a:solidFill>
              </a:defRPr>
            </a:lvl3pPr>
            <a:lvl4pPr lvl="3">
              <a:lnSpc>
                <a:spcPct val="100000"/>
              </a:lnSpc>
              <a:spcBef>
                <a:spcPts val="0"/>
              </a:spcBef>
              <a:spcAft>
                <a:spcPts val="0"/>
              </a:spcAft>
              <a:buClr>
                <a:schemeClr val="lt1"/>
              </a:buClr>
              <a:buSzPts val="1600"/>
              <a:buNone/>
              <a:defRPr sz="2133">
                <a:solidFill>
                  <a:schemeClr val="lt1"/>
                </a:solidFill>
              </a:defRPr>
            </a:lvl4pPr>
            <a:lvl5pPr lvl="4">
              <a:lnSpc>
                <a:spcPct val="100000"/>
              </a:lnSpc>
              <a:spcBef>
                <a:spcPts val="0"/>
              </a:spcBef>
              <a:spcAft>
                <a:spcPts val="0"/>
              </a:spcAft>
              <a:buClr>
                <a:schemeClr val="lt1"/>
              </a:buClr>
              <a:buSzPts val="1600"/>
              <a:buNone/>
              <a:defRPr sz="2133">
                <a:solidFill>
                  <a:schemeClr val="lt1"/>
                </a:solidFill>
              </a:defRPr>
            </a:lvl5pPr>
            <a:lvl6pPr lvl="5">
              <a:lnSpc>
                <a:spcPct val="100000"/>
              </a:lnSpc>
              <a:spcBef>
                <a:spcPts val="0"/>
              </a:spcBef>
              <a:spcAft>
                <a:spcPts val="0"/>
              </a:spcAft>
              <a:buClr>
                <a:schemeClr val="lt1"/>
              </a:buClr>
              <a:buSzPts val="1600"/>
              <a:buNone/>
              <a:defRPr sz="2133">
                <a:solidFill>
                  <a:schemeClr val="lt1"/>
                </a:solidFill>
              </a:defRPr>
            </a:lvl6pPr>
            <a:lvl7pPr lvl="6">
              <a:lnSpc>
                <a:spcPct val="100000"/>
              </a:lnSpc>
              <a:spcBef>
                <a:spcPts val="0"/>
              </a:spcBef>
              <a:spcAft>
                <a:spcPts val="0"/>
              </a:spcAft>
              <a:buClr>
                <a:schemeClr val="lt1"/>
              </a:buClr>
              <a:buSzPts val="1600"/>
              <a:buNone/>
              <a:defRPr sz="2133">
                <a:solidFill>
                  <a:schemeClr val="lt1"/>
                </a:solidFill>
              </a:defRPr>
            </a:lvl7pPr>
            <a:lvl8pPr lvl="7">
              <a:lnSpc>
                <a:spcPct val="100000"/>
              </a:lnSpc>
              <a:spcBef>
                <a:spcPts val="0"/>
              </a:spcBef>
              <a:spcAft>
                <a:spcPts val="0"/>
              </a:spcAft>
              <a:buClr>
                <a:schemeClr val="lt1"/>
              </a:buClr>
              <a:buSzPts val="1600"/>
              <a:buNone/>
              <a:defRPr sz="2133">
                <a:solidFill>
                  <a:schemeClr val="lt1"/>
                </a:solidFill>
              </a:defRPr>
            </a:lvl8pPr>
            <a:lvl9pPr lvl="8">
              <a:lnSpc>
                <a:spcPct val="100000"/>
              </a:lnSpc>
              <a:spcBef>
                <a:spcPts val="0"/>
              </a:spcBef>
              <a:spcAft>
                <a:spcPts val="0"/>
              </a:spcAft>
              <a:buClr>
                <a:schemeClr val="lt1"/>
              </a:buClr>
              <a:buSzPts val="1600"/>
              <a:buNone/>
              <a:defRPr sz="2133">
                <a:solidFill>
                  <a:schemeClr val="lt1"/>
                </a:solidFill>
              </a:defRPr>
            </a:lvl9pPr>
          </a:lstStyle>
          <a:p>
            <a:endParaRPr/>
          </a:p>
        </p:txBody>
      </p:sp>
      <p:sp>
        <p:nvSpPr>
          <p:cNvPr id="48" name="Google Shape;48;p2"/>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156070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95693" y="4542"/>
            <a:ext cx="1644287" cy="1846047"/>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63" name="Google Shape;63;p3"/>
          <p:cNvGrpSpPr/>
          <p:nvPr/>
        </p:nvGrpSpPr>
        <p:grpSpPr>
          <a:xfrm>
            <a:off x="9033445" y="3872011"/>
            <a:ext cx="2914864" cy="29860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82" name="Google Shape;82;p3"/>
          <p:cNvSpPr txBox="1">
            <a:spLocks noGrp="1"/>
          </p:cNvSpPr>
          <p:nvPr>
            <p:ph type="title"/>
          </p:nvPr>
        </p:nvSpPr>
        <p:spPr>
          <a:xfrm>
            <a:off x="1098667" y="2151767"/>
            <a:ext cx="7810400" cy="24972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83" name="Google Shape;83;p3"/>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481879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4"/>
        <p:cNvGrpSpPr/>
        <p:nvPr/>
      </p:nvGrpSpPr>
      <p:grpSpPr>
        <a:xfrm>
          <a:off x="0" y="0"/>
          <a:ext cx="0" cy="0"/>
          <a:chOff x="0" y="0"/>
          <a:chExt cx="0" cy="0"/>
        </a:xfrm>
      </p:grpSpPr>
      <p:grpSp>
        <p:nvGrpSpPr>
          <p:cNvPr id="85" name="Google Shape;85;p4"/>
          <p:cNvGrpSpPr/>
          <p:nvPr/>
        </p:nvGrpSpPr>
        <p:grpSpPr>
          <a:xfrm>
            <a:off x="834621" y="399168"/>
            <a:ext cx="1332416" cy="1332416"/>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 name="Google Shape;88;p4"/>
          <p:cNvSpPr txBox="1">
            <a:spLocks noGrp="1"/>
          </p:cNvSpPr>
          <p:nvPr>
            <p:ph type="title"/>
          </p:nvPr>
        </p:nvSpPr>
        <p:spPr>
          <a:xfrm>
            <a:off x="1738400" y="798100"/>
            <a:ext cx="9374000" cy="1332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738400" y="2653400"/>
            <a:ext cx="9374000" cy="3388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5503402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91"/>
        <p:cNvGrpSpPr/>
        <p:nvPr/>
      </p:nvGrpSpPr>
      <p:grpSpPr>
        <a:xfrm>
          <a:off x="0" y="0"/>
          <a:ext cx="0" cy="0"/>
          <a:chOff x="0" y="0"/>
          <a:chExt cx="0" cy="0"/>
        </a:xfrm>
      </p:grpSpPr>
      <p:grpSp>
        <p:nvGrpSpPr>
          <p:cNvPr id="92" name="Google Shape;92;p5"/>
          <p:cNvGrpSpPr/>
          <p:nvPr/>
        </p:nvGrpSpPr>
        <p:grpSpPr>
          <a:xfrm>
            <a:off x="834621" y="399168"/>
            <a:ext cx="1332416" cy="1332416"/>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5" name="Google Shape;95;p5"/>
          <p:cNvSpPr txBox="1">
            <a:spLocks noGrp="1"/>
          </p:cNvSpPr>
          <p:nvPr>
            <p:ph type="title"/>
          </p:nvPr>
        </p:nvSpPr>
        <p:spPr>
          <a:xfrm>
            <a:off x="1738400" y="798100"/>
            <a:ext cx="9374000" cy="1332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738400" y="2653400"/>
            <a:ext cx="4574000" cy="3388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97" name="Google Shape;97;p5"/>
          <p:cNvSpPr txBox="1">
            <a:spLocks noGrp="1"/>
          </p:cNvSpPr>
          <p:nvPr>
            <p:ph type="body" idx="2"/>
          </p:nvPr>
        </p:nvSpPr>
        <p:spPr>
          <a:xfrm>
            <a:off x="6538200" y="2653400"/>
            <a:ext cx="4574000" cy="3388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98" name="Google Shape;98;p5"/>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4027411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EFDFC9-860E-C198-08A7-B37B4A2C806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4801E6A-7546-2851-4A62-1F673622511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C19CF01-5A5C-E924-8765-F71424D83EE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3AA242FE-261C-C5E0-FDA0-C22754D043CA}"/>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6" name="Marcador de pie de página 5">
            <a:extLst>
              <a:ext uri="{FF2B5EF4-FFF2-40B4-BE49-F238E27FC236}">
                <a16:creationId xmlns:a16="http://schemas.microsoft.com/office/drawing/2014/main" id="{E178456B-26C2-8F2C-DCDF-532D402E721F}"/>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10FA077-59B1-1381-3F82-5D760C677C2B}"/>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2930417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9"/>
        <p:cNvGrpSpPr/>
        <p:nvPr/>
      </p:nvGrpSpPr>
      <p:grpSpPr>
        <a:xfrm>
          <a:off x="0" y="0"/>
          <a:ext cx="0" cy="0"/>
          <a:chOff x="0" y="0"/>
          <a:chExt cx="0" cy="0"/>
        </a:xfrm>
      </p:grpSpPr>
      <p:grpSp>
        <p:nvGrpSpPr>
          <p:cNvPr id="100" name="Google Shape;100;p6"/>
          <p:cNvGrpSpPr/>
          <p:nvPr/>
        </p:nvGrpSpPr>
        <p:grpSpPr>
          <a:xfrm>
            <a:off x="834621" y="399168"/>
            <a:ext cx="1332416" cy="1332416"/>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3" name="Google Shape;103;p6"/>
          <p:cNvSpPr txBox="1">
            <a:spLocks noGrp="1"/>
          </p:cNvSpPr>
          <p:nvPr>
            <p:ph type="title"/>
          </p:nvPr>
        </p:nvSpPr>
        <p:spPr>
          <a:xfrm>
            <a:off x="1738400" y="798100"/>
            <a:ext cx="9374000" cy="1332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3465494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5"/>
        <p:cNvGrpSpPr/>
        <p:nvPr/>
      </p:nvGrpSpPr>
      <p:grpSpPr>
        <a:xfrm>
          <a:off x="0" y="0"/>
          <a:ext cx="0" cy="0"/>
          <a:chOff x="0" y="0"/>
          <a:chExt cx="0" cy="0"/>
        </a:xfrm>
      </p:grpSpPr>
      <p:grpSp>
        <p:nvGrpSpPr>
          <p:cNvPr id="106" name="Google Shape;106;p7"/>
          <p:cNvGrpSpPr/>
          <p:nvPr/>
        </p:nvGrpSpPr>
        <p:grpSpPr>
          <a:xfrm>
            <a:off x="834621" y="399168"/>
            <a:ext cx="1332416" cy="1332416"/>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7"/>
          <p:cNvSpPr txBox="1">
            <a:spLocks noGrp="1"/>
          </p:cNvSpPr>
          <p:nvPr>
            <p:ph type="title"/>
          </p:nvPr>
        </p:nvSpPr>
        <p:spPr>
          <a:xfrm>
            <a:off x="1738400" y="798100"/>
            <a:ext cx="4416000" cy="21200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738400" y="3079567"/>
            <a:ext cx="4416000" cy="29624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111" name="Google Shape;111;p7"/>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9043123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9155619" y="1741"/>
            <a:ext cx="3023268" cy="346892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25" name="Google Shape;125;p8"/>
          <p:cNvSpPr txBox="1">
            <a:spLocks noGrp="1"/>
          </p:cNvSpPr>
          <p:nvPr>
            <p:ph type="title"/>
          </p:nvPr>
        </p:nvSpPr>
        <p:spPr>
          <a:xfrm>
            <a:off x="1098667" y="1018133"/>
            <a:ext cx="7810400" cy="4764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126" name="Google Shape;126;p8"/>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32688424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7"/>
        <p:cNvGrpSpPr/>
        <p:nvPr/>
      </p:nvGrpSpPr>
      <p:grpSpPr>
        <a:xfrm>
          <a:off x="0" y="0"/>
          <a:ext cx="0" cy="0"/>
          <a:chOff x="0" y="0"/>
          <a:chExt cx="0" cy="0"/>
        </a:xfrm>
      </p:grpSpPr>
      <p:grpSp>
        <p:nvGrpSpPr>
          <p:cNvPr id="128" name="Google Shape;128;p9"/>
          <p:cNvGrpSpPr/>
          <p:nvPr/>
        </p:nvGrpSpPr>
        <p:grpSpPr>
          <a:xfrm>
            <a:off x="834621" y="399168"/>
            <a:ext cx="1332416" cy="1332416"/>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 name="Google Shape;131;p9"/>
          <p:cNvSpPr txBox="1">
            <a:spLocks noGrp="1"/>
          </p:cNvSpPr>
          <p:nvPr>
            <p:ph type="title"/>
          </p:nvPr>
        </p:nvSpPr>
        <p:spPr>
          <a:xfrm>
            <a:off x="1738400" y="798100"/>
            <a:ext cx="4574000" cy="2653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738400" y="3657604"/>
            <a:ext cx="4574000" cy="968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2133"/>
            </a:lvl1pPr>
            <a:lvl2pPr lvl="1">
              <a:lnSpc>
                <a:spcPct val="100000"/>
              </a:lnSpc>
              <a:spcBef>
                <a:spcPts val="0"/>
              </a:spcBef>
              <a:spcAft>
                <a:spcPts val="0"/>
              </a:spcAft>
              <a:buSzPts val="1600"/>
              <a:buNone/>
              <a:defRPr sz="2133"/>
            </a:lvl2pPr>
            <a:lvl3pPr lvl="2">
              <a:lnSpc>
                <a:spcPct val="100000"/>
              </a:lnSpc>
              <a:spcBef>
                <a:spcPts val="0"/>
              </a:spcBef>
              <a:spcAft>
                <a:spcPts val="0"/>
              </a:spcAft>
              <a:buSzPts val="1600"/>
              <a:buNone/>
              <a:defRPr sz="2133"/>
            </a:lvl3pPr>
            <a:lvl4pPr lvl="3">
              <a:lnSpc>
                <a:spcPct val="100000"/>
              </a:lnSpc>
              <a:spcBef>
                <a:spcPts val="0"/>
              </a:spcBef>
              <a:spcAft>
                <a:spcPts val="0"/>
              </a:spcAft>
              <a:buSzPts val="1600"/>
              <a:buNone/>
              <a:defRPr sz="2133"/>
            </a:lvl4pPr>
            <a:lvl5pPr lvl="4">
              <a:lnSpc>
                <a:spcPct val="100000"/>
              </a:lnSpc>
              <a:spcBef>
                <a:spcPts val="0"/>
              </a:spcBef>
              <a:spcAft>
                <a:spcPts val="0"/>
              </a:spcAft>
              <a:buSzPts val="1600"/>
              <a:buNone/>
              <a:defRPr sz="2133"/>
            </a:lvl5pPr>
            <a:lvl6pPr lvl="5">
              <a:lnSpc>
                <a:spcPct val="100000"/>
              </a:lnSpc>
              <a:spcBef>
                <a:spcPts val="0"/>
              </a:spcBef>
              <a:spcAft>
                <a:spcPts val="0"/>
              </a:spcAft>
              <a:buSzPts val="1600"/>
              <a:buNone/>
              <a:defRPr sz="2133"/>
            </a:lvl6pPr>
            <a:lvl7pPr lvl="6">
              <a:lnSpc>
                <a:spcPct val="100000"/>
              </a:lnSpc>
              <a:spcBef>
                <a:spcPts val="0"/>
              </a:spcBef>
              <a:spcAft>
                <a:spcPts val="0"/>
              </a:spcAft>
              <a:buSzPts val="1600"/>
              <a:buNone/>
              <a:defRPr sz="2133"/>
            </a:lvl7pPr>
            <a:lvl8pPr lvl="7">
              <a:lnSpc>
                <a:spcPct val="100000"/>
              </a:lnSpc>
              <a:spcBef>
                <a:spcPts val="0"/>
              </a:spcBef>
              <a:spcAft>
                <a:spcPts val="0"/>
              </a:spcAft>
              <a:buSzPts val="1600"/>
              <a:buNone/>
              <a:defRPr sz="2133"/>
            </a:lvl8pPr>
            <a:lvl9pPr lvl="8">
              <a:lnSpc>
                <a:spcPct val="100000"/>
              </a:lnSpc>
              <a:spcBef>
                <a:spcPts val="0"/>
              </a:spcBef>
              <a:spcAft>
                <a:spcPts val="0"/>
              </a:spcAft>
              <a:buSzPts val="1600"/>
              <a:buNone/>
              <a:defRPr sz="2133"/>
            </a:lvl9pPr>
          </a:lstStyle>
          <a:p>
            <a:endParaRPr/>
          </a:p>
        </p:txBody>
      </p:sp>
      <p:sp>
        <p:nvSpPr>
          <p:cNvPr id="133" name="Google Shape;133;p9"/>
          <p:cNvSpPr txBox="1">
            <a:spLocks noGrp="1"/>
          </p:cNvSpPr>
          <p:nvPr>
            <p:ph type="body" idx="2"/>
          </p:nvPr>
        </p:nvSpPr>
        <p:spPr>
          <a:xfrm>
            <a:off x="6538267" y="881333"/>
            <a:ext cx="4574000" cy="51608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134" name="Google Shape;134;p9"/>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4704879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5"/>
        <p:cNvGrpSpPr/>
        <p:nvPr/>
      </p:nvGrpSpPr>
      <p:grpSpPr>
        <a:xfrm>
          <a:off x="0" y="0"/>
          <a:ext cx="0" cy="0"/>
          <a:chOff x="0" y="0"/>
          <a:chExt cx="0" cy="0"/>
        </a:xfrm>
      </p:grpSpPr>
      <p:grpSp>
        <p:nvGrpSpPr>
          <p:cNvPr id="136" name="Google Shape;136;p10"/>
          <p:cNvGrpSpPr/>
          <p:nvPr/>
        </p:nvGrpSpPr>
        <p:grpSpPr>
          <a:xfrm>
            <a:off x="951164" y="5129492"/>
            <a:ext cx="1100523" cy="1100523"/>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9" name="Google Shape;139;p10"/>
          <p:cNvSpPr txBox="1">
            <a:spLocks noGrp="1"/>
          </p:cNvSpPr>
          <p:nvPr>
            <p:ph type="body" idx="1"/>
          </p:nvPr>
        </p:nvSpPr>
        <p:spPr>
          <a:xfrm>
            <a:off x="1738400" y="5518633"/>
            <a:ext cx="7790800" cy="713200"/>
          </a:xfrm>
          <a:prstGeom prst="rect">
            <a:avLst/>
          </a:prstGeom>
        </p:spPr>
        <p:txBody>
          <a:bodyPr spcFirstLastPara="1" wrap="square" lIns="91425" tIns="91425" rIns="91425" bIns="91425" anchor="t" anchorCtr="0">
            <a:normAutofit/>
          </a:bodyPr>
          <a:lstStyle>
            <a:lvl1pPr marL="609585" lvl="0" indent="-304792">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2429424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69" y="5465600"/>
            <a:ext cx="12192048" cy="13924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8" name="Google Shape;268;p11"/>
          <p:cNvSpPr txBox="1">
            <a:spLocks noGrp="1"/>
          </p:cNvSpPr>
          <p:nvPr>
            <p:ph type="title" hasCustomPrompt="1"/>
          </p:nvPr>
        </p:nvSpPr>
        <p:spPr>
          <a:xfrm>
            <a:off x="1851500" y="1030300"/>
            <a:ext cx="8489200" cy="2484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8000"/>
              <a:buNone/>
              <a:defRPr sz="10666">
                <a:solidFill>
                  <a:schemeClr val="lt1"/>
                </a:solidFill>
              </a:defRPr>
            </a:lvl1pPr>
            <a:lvl2pPr lvl="1" algn="ctr">
              <a:spcBef>
                <a:spcPts val="0"/>
              </a:spcBef>
              <a:spcAft>
                <a:spcPts val="0"/>
              </a:spcAft>
              <a:buClr>
                <a:schemeClr val="lt1"/>
              </a:buClr>
              <a:buSzPts val="8000"/>
              <a:buNone/>
              <a:defRPr sz="10666">
                <a:solidFill>
                  <a:schemeClr val="lt1"/>
                </a:solidFill>
              </a:defRPr>
            </a:lvl2pPr>
            <a:lvl3pPr lvl="2" algn="ctr">
              <a:spcBef>
                <a:spcPts val="0"/>
              </a:spcBef>
              <a:spcAft>
                <a:spcPts val="0"/>
              </a:spcAft>
              <a:buClr>
                <a:schemeClr val="lt1"/>
              </a:buClr>
              <a:buSzPts val="8000"/>
              <a:buNone/>
              <a:defRPr sz="10666">
                <a:solidFill>
                  <a:schemeClr val="lt1"/>
                </a:solidFill>
              </a:defRPr>
            </a:lvl3pPr>
            <a:lvl4pPr lvl="3" algn="ctr">
              <a:spcBef>
                <a:spcPts val="0"/>
              </a:spcBef>
              <a:spcAft>
                <a:spcPts val="0"/>
              </a:spcAft>
              <a:buClr>
                <a:schemeClr val="lt1"/>
              </a:buClr>
              <a:buSzPts val="8000"/>
              <a:buNone/>
              <a:defRPr sz="10666">
                <a:solidFill>
                  <a:schemeClr val="lt1"/>
                </a:solidFill>
              </a:defRPr>
            </a:lvl4pPr>
            <a:lvl5pPr lvl="4" algn="ctr">
              <a:spcBef>
                <a:spcPts val="0"/>
              </a:spcBef>
              <a:spcAft>
                <a:spcPts val="0"/>
              </a:spcAft>
              <a:buClr>
                <a:schemeClr val="lt1"/>
              </a:buClr>
              <a:buSzPts val="8000"/>
              <a:buNone/>
              <a:defRPr sz="10666">
                <a:solidFill>
                  <a:schemeClr val="lt1"/>
                </a:solidFill>
              </a:defRPr>
            </a:lvl5pPr>
            <a:lvl6pPr lvl="5" algn="ctr">
              <a:spcBef>
                <a:spcPts val="0"/>
              </a:spcBef>
              <a:spcAft>
                <a:spcPts val="0"/>
              </a:spcAft>
              <a:buClr>
                <a:schemeClr val="lt1"/>
              </a:buClr>
              <a:buSzPts val="8000"/>
              <a:buNone/>
              <a:defRPr sz="10666">
                <a:solidFill>
                  <a:schemeClr val="lt1"/>
                </a:solidFill>
              </a:defRPr>
            </a:lvl6pPr>
            <a:lvl7pPr lvl="6" algn="ctr">
              <a:spcBef>
                <a:spcPts val="0"/>
              </a:spcBef>
              <a:spcAft>
                <a:spcPts val="0"/>
              </a:spcAft>
              <a:buClr>
                <a:schemeClr val="lt1"/>
              </a:buClr>
              <a:buSzPts val="8000"/>
              <a:buNone/>
              <a:defRPr sz="10666">
                <a:solidFill>
                  <a:schemeClr val="lt1"/>
                </a:solidFill>
              </a:defRPr>
            </a:lvl7pPr>
            <a:lvl8pPr lvl="7" algn="ctr">
              <a:spcBef>
                <a:spcPts val="0"/>
              </a:spcBef>
              <a:spcAft>
                <a:spcPts val="0"/>
              </a:spcAft>
              <a:buClr>
                <a:schemeClr val="lt1"/>
              </a:buClr>
              <a:buSzPts val="8000"/>
              <a:buNone/>
              <a:defRPr sz="10666">
                <a:solidFill>
                  <a:schemeClr val="lt1"/>
                </a:solidFill>
              </a:defRPr>
            </a:lvl8pPr>
            <a:lvl9pPr lvl="8" algn="ctr">
              <a:spcBef>
                <a:spcPts val="0"/>
              </a:spcBef>
              <a:spcAft>
                <a:spcPts val="0"/>
              </a:spcAft>
              <a:buClr>
                <a:schemeClr val="lt1"/>
              </a:buClr>
              <a:buSzPts val="8000"/>
              <a:buNone/>
              <a:defRPr sz="10666">
                <a:solidFill>
                  <a:schemeClr val="lt1"/>
                </a:solidFill>
              </a:defRPr>
            </a:lvl9pPr>
          </a:lstStyle>
          <a:p>
            <a:r>
              <a:t>xx%</a:t>
            </a:r>
          </a:p>
        </p:txBody>
      </p:sp>
      <p:sp>
        <p:nvSpPr>
          <p:cNvPr id="269" name="Google Shape;269;p11"/>
          <p:cNvSpPr txBox="1">
            <a:spLocks noGrp="1"/>
          </p:cNvSpPr>
          <p:nvPr>
            <p:ph type="body" idx="1"/>
          </p:nvPr>
        </p:nvSpPr>
        <p:spPr>
          <a:xfrm>
            <a:off x="1851500" y="3616400"/>
            <a:ext cx="8489200" cy="1481600"/>
          </a:xfrm>
          <a:prstGeom prst="rect">
            <a:avLst/>
          </a:prstGeom>
        </p:spPr>
        <p:txBody>
          <a:bodyPr spcFirstLastPara="1" wrap="square" lIns="91425" tIns="91425" rIns="91425" bIns="91425" anchor="t" anchorCtr="0">
            <a:normAutofit/>
          </a:bodyPr>
          <a:lstStyle>
            <a:lvl1pPr marL="609585" lvl="0" indent="-414856" algn="ctr">
              <a:spcBef>
                <a:spcPts val="0"/>
              </a:spcBef>
              <a:spcAft>
                <a:spcPts val="0"/>
              </a:spcAft>
              <a:buClr>
                <a:schemeClr val="lt1"/>
              </a:buClr>
              <a:buSzPts val="1300"/>
              <a:buChar char="●"/>
              <a:defRPr>
                <a:solidFill>
                  <a:schemeClr val="lt1"/>
                </a:solidFill>
              </a:defRPr>
            </a:lvl1pPr>
            <a:lvl2pPr marL="1219170" lvl="1" indent="-397923" algn="ctr">
              <a:spcBef>
                <a:spcPts val="0"/>
              </a:spcBef>
              <a:spcAft>
                <a:spcPts val="0"/>
              </a:spcAft>
              <a:buClr>
                <a:schemeClr val="lt1"/>
              </a:buClr>
              <a:buSzPts val="1100"/>
              <a:buChar char="○"/>
              <a:defRPr>
                <a:solidFill>
                  <a:schemeClr val="lt1"/>
                </a:solidFill>
              </a:defRPr>
            </a:lvl2pPr>
            <a:lvl3pPr marL="1828754" lvl="2" indent="-397923" algn="ctr">
              <a:spcBef>
                <a:spcPts val="0"/>
              </a:spcBef>
              <a:spcAft>
                <a:spcPts val="0"/>
              </a:spcAft>
              <a:buClr>
                <a:schemeClr val="lt1"/>
              </a:buClr>
              <a:buSzPts val="1100"/>
              <a:buChar char="■"/>
              <a:defRPr>
                <a:solidFill>
                  <a:schemeClr val="lt1"/>
                </a:solidFill>
              </a:defRPr>
            </a:lvl3pPr>
            <a:lvl4pPr marL="2438339" lvl="3" indent="-397923" algn="ctr">
              <a:spcBef>
                <a:spcPts val="0"/>
              </a:spcBef>
              <a:spcAft>
                <a:spcPts val="0"/>
              </a:spcAft>
              <a:buClr>
                <a:schemeClr val="lt1"/>
              </a:buClr>
              <a:buSzPts val="1100"/>
              <a:buChar char="●"/>
              <a:defRPr>
                <a:solidFill>
                  <a:schemeClr val="lt1"/>
                </a:solidFill>
              </a:defRPr>
            </a:lvl4pPr>
            <a:lvl5pPr marL="3047924" lvl="4" indent="-397923" algn="ctr">
              <a:spcBef>
                <a:spcPts val="0"/>
              </a:spcBef>
              <a:spcAft>
                <a:spcPts val="0"/>
              </a:spcAft>
              <a:buClr>
                <a:schemeClr val="lt1"/>
              </a:buClr>
              <a:buSzPts val="1100"/>
              <a:buChar char="○"/>
              <a:defRPr>
                <a:solidFill>
                  <a:schemeClr val="lt1"/>
                </a:solidFill>
              </a:defRPr>
            </a:lvl5pPr>
            <a:lvl6pPr marL="3657509" lvl="5" indent="-397923" algn="ctr">
              <a:spcBef>
                <a:spcPts val="0"/>
              </a:spcBef>
              <a:spcAft>
                <a:spcPts val="0"/>
              </a:spcAft>
              <a:buClr>
                <a:schemeClr val="lt1"/>
              </a:buClr>
              <a:buSzPts val="1100"/>
              <a:buChar char="■"/>
              <a:defRPr>
                <a:solidFill>
                  <a:schemeClr val="lt1"/>
                </a:solidFill>
              </a:defRPr>
            </a:lvl6pPr>
            <a:lvl7pPr marL="4267093" lvl="6" indent="-397923" algn="ctr">
              <a:spcBef>
                <a:spcPts val="0"/>
              </a:spcBef>
              <a:spcAft>
                <a:spcPts val="0"/>
              </a:spcAft>
              <a:buClr>
                <a:schemeClr val="lt1"/>
              </a:buClr>
              <a:buSzPts val="1100"/>
              <a:buChar char="●"/>
              <a:defRPr>
                <a:solidFill>
                  <a:schemeClr val="lt1"/>
                </a:solidFill>
              </a:defRPr>
            </a:lvl7pPr>
            <a:lvl8pPr marL="4876678" lvl="7" indent="-397923" algn="ctr">
              <a:spcBef>
                <a:spcPts val="0"/>
              </a:spcBef>
              <a:spcAft>
                <a:spcPts val="0"/>
              </a:spcAft>
              <a:buClr>
                <a:schemeClr val="lt1"/>
              </a:buClr>
              <a:buSzPts val="1100"/>
              <a:buChar char="○"/>
              <a:defRPr>
                <a:solidFill>
                  <a:schemeClr val="lt1"/>
                </a:solidFill>
              </a:defRPr>
            </a:lvl8pPr>
            <a:lvl9pPr marL="5486263" lvl="8" indent="-397923" algn="ctr">
              <a:spcBef>
                <a:spcPts val="0"/>
              </a:spcBef>
              <a:spcAft>
                <a:spcPts val="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7423540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4169228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73"/>
        <p:cNvGrpSpPr/>
        <p:nvPr/>
      </p:nvGrpSpPr>
      <p:grpSpPr>
        <a:xfrm>
          <a:off x="0" y="0"/>
          <a:ext cx="0" cy="0"/>
          <a:chOff x="0" y="0"/>
          <a:chExt cx="0" cy="0"/>
        </a:xfrm>
      </p:grpSpPr>
      <p:sp>
        <p:nvSpPr>
          <p:cNvPr id="274" name="Google Shape;274;p13"/>
          <p:cNvSpPr txBox="1">
            <a:spLocks noGrp="1"/>
          </p:cNvSpPr>
          <p:nvPr>
            <p:ph type="title"/>
          </p:nvPr>
        </p:nvSpPr>
        <p:spPr>
          <a:xfrm>
            <a:off x="1954304" y="201708"/>
            <a:ext cx="9906000" cy="10016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292929"/>
              </a:buClr>
              <a:buSzPts val="2300"/>
              <a:buFont typeface="Calibri"/>
              <a:buNone/>
              <a:defRPr sz="3067" b="1" i="0" u="none" strike="noStrike" cap="none">
                <a:solidFill>
                  <a:srgbClr val="292929"/>
                </a:solidFill>
                <a:latin typeface="Calibri"/>
                <a:ea typeface="Calibri"/>
                <a:cs typeface="Calibri"/>
                <a:sym typeface="Calibri"/>
              </a:defRPr>
            </a:lvl1pPr>
            <a:lvl2pPr lvl="1">
              <a:spcBef>
                <a:spcPts val="0"/>
              </a:spcBef>
              <a:spcAft>
                <a:spcPts val="0"/>
              </a:spcAft>
              <a:buSzPts val="2800"/>
              <a:buNone/>
              <a:defRPr sz="1867"/>
            </a:lvl2pPr>
            <a:lvl3pPr lvl="2">
              <a:spcBef>
                <a:spcPts val="0"/>
              </a:spcBef>
              <a:spcAft>
                <a:spcPts val="0"/>
              </a:spcAft>
              <a:buSzPts val="2800"/>
              <a:buNone/>
              <a:defRPr sz="1867"/>
            </a:lvl3pPr>
            <a:lvl4pPr lvl="3">
              <a:spcBef>
                <a:spcPts val="0"/>
              </a:spcBef>
              <a:spcAft>
                <a:spcPts val="0"/>
              </a:spcAft>
              <a:buSzPts val="2800"/>
              <a:buNone/>
              <a:defRPr sz="1867"/>
            </a:lvl4pPr>
            <a:lvl5pPr lvl="4">
              <a:spcBef>
                <a:spcPts val="0"/>
              </a:spcBef>
              <a:spcAft>
                <a:spcPts val="0"/>
              </a:spcAft>
              <a:buSzPts val="2800"/>
              <a:buNone/>
              <a:defRPr sz="1867"/>
            </a:lvl5pPr>
            <a:lvl6pPr lvl="5">
              <a:spcBef>
                <a:spcPts val="0"/>
              </a:spcBef>
              <a:spcAft>
                <a:spcPts val="0"/>
              </a:spcAft>
              <a:buSzPts val="2800"/>
              <a:buNone/>
              <a:defRPr sz="1867"/>
            </a:lvl6pPr>
            <a:lvl7pPr lvl="6">
              <a:spcBef>
                <a:spcPts val="0"/>
              </a:spcBef>
              <a:spcAft>
                <a:spcPts val="0"/>
              </a:spcAft>
              <a:buSzPts val="2800"/>
              <a:buNone/>
              <a:defRPr sz="1867"/>
            </a:lvl7pPr>
            <a:lvl8pPr lvl="7">
              <a:spcBef>
                <a:spcPts val="0"/>
              </a:spcBef>
              <a:spcAft>
                <a:spcPts val="0"/>
              </a:spcAft>
              <a:buSzPts val="2800"/>
              <a:buNone/>
              <a:defRPr sz="1867"/>
            </a:lvl8pPr>
            <a:lvl9pPr lvl="8">
              <a:spcBef>
                <a:spcPts val="0"/>
              </a:spcBef>
              <a:spcAft>
                <a:spcPts val="0"/>
              </a:spcAft>
              <a:buSzPts val="2800"/>
              <a:buNone/>
              <a:defRPr sz="1867"/>
            </a:lvl9pPr>
          </a:lstStyle>
          <a:p>
            <a:endParaRPr/>
          </a:p>
        </p:txBody>
      </p:sp>
      <p:sp>
        <p:nvSpPr>
          <p:cNvPr id="275" name="Google Shape;275;p13"/>
          <p:cNvSpPr txBox="1">
            <a:spLocks noGrp="1"/>
          </p:cNvSpPr>
          <p:nvPr>
            <p:ph type="body" idx="1"/>
          </p:nvPr>
        </p:nvSpPr>
        <p:spPr>
          <a:xfrm>
            <a:off x="1954304" y="1825625"/>
            <a:ext cx="9906000" cy="4501200"/>
          </a:xfrm>
          <a:prstGeom prst="rect">
            <a:avLst/>
          </a:prstGeom>
          <a:noFill/>
          <a:ln>
            <a:noFill/>
          </a:ln>
        </p:spPr>
        <p:txBody>
          <a:bodyPr spcFirstLastPara="1" wrap="square" lIns="68575" tIns="34275" rIns="68575" bIns="34275" anchor="ctr" anchorCtr="0">
            <a:normAutofit/>
          </a:bodyPr>
          <a:lstStyle>
            <a:lvl1pPr marL="609585" marR="0" lvl="0" indent="-448722" algn="l">
              <a:lnSpc>
                <a:spcPct val="90000"/>
              </a:lnSpc>
              <a:spcBef>
                <a:spcPts val="1067"/>
              </a:spcBef>
              <a:spcAft>
                <a:spcPts val="0"/>
              </a:spcAft>
              <a:buClr>
                <a:srgbClr val="C00000"/>
              </a:buClr>
              <a:buSzPts val="1700"/>
              <a:buFont typeface="Arial"/>
              <a:buChar char="•"/>
              <a:defRPr sz="2267" b="0" i="0" u="none" strike="noStrike" cap="none">
                <a:solidFill>
                  <a:srgbClr val="4E4E4E"/>
                </a:solidFill>
                <a:latin typeface="Calibri"/>
                <a:ea typeface="Calibri"/>
                <a:cs typeface="Calibri"/>
                <a:sym typeface="Calibri"/>
              </a:defRPr>
            </a:lvl1pPr>
            <a:lvl2pPr marL="1219170" marR="0" lvl="1" indent="-406390" algn="l">
              <a:lnSpc>
                <a:spcPct val="90000"/>
              </a:lnSpc>
              <a:spcBef>
                <a:spcPts val="1600"/>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2pPr>
            <a:lvl3pPr marL="1828754" marR="0" lvl="2" indent="-406390" algn="l">
              <a:lnSpc>
                <a:spcPct val="90000"/>
              </a:lnSpc>
              <a:spcBef>
                <a:spcPts val="1600"/>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3pPr>
            <a:lvl4pPr marL="2438339" marR="0" lvl="3" indent="-406390" algn="l">
              <a:lnSpc>
                <a:spcPct val="90000"/>
              </a:lnSpc>
              <a:spcBef>
                <a:spcPts val="1600"/>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4pPr>
            <a:lvl5pPr marL="3047924" marR="0" lvl="4" indent="-406390" algn="l">
              <a:lnSpc>
                <a:spcPct val="90000"/>
              </a:lnSpc>
              <a:spcBef>
                <a:spcPts val="1600"/>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5pPr>
            <a:lvl6pPr marL="3657509" marR="0" lvl="5" indent="-423323" algn="l">
              <a:lnSpc>
                <a:spcPct val="90000"/>
              </a:lnSpc>
              <a:spcBef>
                <a:spcPts val="1600"/>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1600"/>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1600"/>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1600"/>
              </a:spcBef>
              <a:spcAft>
                <a:spcPts val="160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468918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343"/>
        <p:cNvGrpSpPr/>
        <p:nvPr/>
      </p:nvGrpSpPr>
      <p:grpSpPr>
        <a:xfrm>
          <a:off x="0" y="0"/>
          <a:ext cx="0" cy="0"/>
          <a:chOff x="0" y="0"/>
          <a:chExt cx="0" cy="0"/>
        </a:xfrm>
      </p:grpSpPr>
      <p:sp>
        <p:nvSpPr>
          <p:cNvPr id="344" name="Google Shape;344;p31"/>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5" name="Google Shape;345;p31"/>
          <p:cNvSpPr txBox="1">
            <a:spLocks noGrp="1"/>
          </p:cNvSpPr>
          <p:nvPr>
            <p:ph type="subTitle" idx="1"/>
          </p:nvPr>
        </p:nvSpPr>
        <p:spPr>
          <a:xfrm>
            <a:off x="1524000" y="3602039"/>
            <a:ext cx="91440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346" name="Google Shape;346;p3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7" name="Google Shape;347;p3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8" name="Google Shape;348;p3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8749711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Título y objetos">
  <p:cSld name="1_Título y objetos">
    <p:spTree>
      <p:nvGrpSpPr>
        <p:cNvPr id="1" name="Shape 349"/>
        <p:cNvGrpSpPr/>
        <p:nvPr/>
      </p:nvGrpSpPr>
      <p:grpSpPr>
        <a:xfrm>
          <a:off x="0" y="0"/>
          <a:ext cx="0" cy="0"/>
          <a:chOff x="0" y="0"/>
          <a:chExt cx="0" cy="0"/>
        </a:xfrm>
      </p:grpSpPr>
      <p:sp>
        <p:nvSpPr>
          <p:cNvPr id="350" name="Google Shape;350;p32"/>
          <p:cNvSpPr txBox="1">
            <a:spLocks noGrp="1"/>
          </p:cNvSpPr>
          <p:nvPr>
            <p:ph type="title"/>
          </p:nvPr>
        </p:nvSpPr>
        <p:spPr>
          <a:xfrm>
            <a:off x="1097280" y="286603"/>
            <a:ext cx="10058400" cy="14508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3F3F3F"/>
              </a:buClr>
              <a:buSzPts val="1400"/>
              <a:buFont typeface="Calibri"/>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1" name="Google Shape;351;p32"/>
          <p:cNvSpPr txBox="1">
            <a:spLocks noGrp="1"/>
          </p:cNvSpPr>
          <p:nvPr>
            <p:ph type="body" idx="1"/>
          </p:nvPr>
        </p:nvSpPr>
        <p:spPr>
          <a:xfrm>
            <a:off x="913775" y="2367092"/>
            <a:ext cx="10364000" cy="3424400"/>
          </a:xfrm>
          <a:prstGeom prst="rect">
            <a:avLst/>
          </a:prstGeom>
          <a:noFill/>
          <a:ln>
            <a:noFill/>
          </a:ln>
        </p:spPr>
        <p:txBody>
          <a:bodyPr spcFirstLastPara="1" wrap="square" lIns="0" tIns="34275" rIns="0" bIns="34275" anchor="t" anchorCtr="0">
            <a:normAutofit/>
          </a:bodyPr>
          <a:lstStyle>
            <a:lvl1pPr marL="609585" lvl="0" indent="-423323" algn="l">
              <a:lnSpc>
                <a:spcPct val="90000"/>
              </a:lnSpc>
              <a:spcBef>
                <a:spcPts val="1200"/>
              </a:spcBef>
              <a:spcAft>
                <a:spcPts val="0"/>
              </a:spcAft>
              <a:buClr>
                <a:schemeClr val="dk1"/>
              </a:buClr>
              <a:buSzPts val="1400"/>
              <a:buChar char=" "/>
              <a:defRPr/>
            </a:lvl1pPr>
            <a:lvl2pPr marL="1219170" lvl="1" indent="-423323" algn="l">
              <a:lnSpc>
                <a:spcPct val="90000"/>
              </a:lnSpc>
              <a:spcBef>
                <a:spcPts val="267"/>
              </a:spcBef>
              <a:spcAft>
                <a:spcPts val="0"/>
              </a:spcAft>
              <a:buClr>
                <a:schemeClr val="dk1"/>
              </a:buClr>
              <a:buSzPts val="1400"/>
              <a:buChar char="◦"/>
              <a:defRPr/>
            </a:lvl2pPr>
            <a:lvl3pPr marL="1828754" lvl="2" indent="-423323" algn="l">
              <a:lnSpc>
                <a:spcPct val="90000"/>
              </a:lnSpc>
              <a:spcBef>
                <a:spcPts val="400"/>
              </a:spcBef>
              <a:spcAft>
                <a:spcPts val="0"/>
              </a:spcAft>
              <a:buClr>
                <a:schemeClr val="dk1"/>
              </a:buClr>
              <a:buSzPts val="1400"/>
              <a:buChar char="◦"/>
              <a:defRPr/>
            </a:lvl3pPr>
            <a:lvl4pPr marL="2438339" lvl="3" indent="-423323" algn="l">
              <a:lnSpc>
                <a:spcPct val="90000"/>
              </a:lnSpc>
              <a:spcBef>
                <a:spcPts val="400"/>
              </a:spcBef>
              <a:spcAft>
                <a:spcPts val="0"/>
              </a:spcAft>
              <a:buClr>
                <a:schemeClr val="dk1"/>
              </a:buClr>
              <a:buSzPts val="1400"/>
              <a:buChar char="◦"/>
              <a:defRPr/>
            </a:lvl4pPr>
            <a:lvl5pPr marL="3047924" lvl="4" indent="-423323" algn="l">
              <a:lnSpc>
                <a:spcPct val="90000"/>
              </a:lnSpc>
              <a:spcBef>
                <a:spcPts val="400"/>
              </a:spcBef>
              <a:spcAft>
                <a:spcPts val="0"/>
              </a:spcAft>
              <a:buClr>
                <a:schemeClr val="dk1"/>
              </a:buClr>
              <a:buSzPts val="1400"/>
              <a:buChar char="◦"/>
              <a:defRPr/>
            </a:lvl5pPr>
            <a:lvl6pPr marL="3657509" lvl="5" indent="-423323" algn="l">
              <a:lnSpc>
                <a:spcPct val="90000"/>
              </a:lnSpc>
              <a:spcBef>
                <a:spcPts val="400"/>
              </a:spcBef>
              <a:spcAft>
                <a:spcPts val="0"/>
              </a:spcAft>
              <a:buClr>
                <a:schemeClr val="dk1"/>
              </a:buClr>
              <a:buSzPts val="1400"/>
              <a:buChar char="◦"/>
              <a:defRPr/>
            </a:lvl6pPr>
            <a:lvl7pPr marL="4267093" lvl="6" indent="-423323" algn="l">
              <a:lnSpc>
                <a:spcPct val="90000"/>
              </a:lnSpc>
              <a:spcBef>
                <a:spcPts val="400"/>
              </a:spcBef>
              <a:spcAft>
                <a:spcPts val="0"/>
              </a:spcAft>
              <a:buClr>
                <a:schemeClr val="dk1"/>
              </a:buClr>
              <a:buSzPts val="1400"/>
              <a:buChar char="◦"/>
              <a:defRPr/>
            </a:lvl7pPr>
            <a:lvl8pPr marL="4876678" lvl="7" indent="-423323" algn="l">
              <a:lnSpc>
                <a:spcPct val="90000"/>
              </a:lnSpc>
              <a:spcBef>
                <a:spcPts val="400"/>
              </a:spcBef>
              <a:spcAft>
                <a:spcPts val="0"/>
              </a:spcAft>
              <a:buClr>
                <a:schemeClr val="dk1"/>
              </a:buClr>
              <a:buSzPts val="1400"/>
              <a:buChar char="◦"/>
              <a:defRPr/>
            </a:lvl8pPr>
            <a:lvl9pPr marL="5486263" lvl="8" indent="-423323" algn="l">
              <a:lnSpc>
                <a:spcPct val="90000"/>
              </a:lnSpc>
              <a:spcBef>
                <a:spcPts val="400"/>
              </a:spcBef>
              <a:spcAft>
                <a:spcPts val="400"/>
              </a:spcAft>
              <a:buClr>
                <a:schemeClr val="dk1"/>
              </a:buClr>
              <a:buSzPts val="1400"/>
              <a:buChar char="◦"/>
              <a:defRPr/>
            </a:lvl9pPr>
          </a:lstStyle>
          <a:p>
            <a:endParaRPr/>
          </a:p>
        </p:txBody>
      </p:sp>
      <p:sp>
        <p:nvSpPr>
          <p:cNvPr id="352" name="Google Shape;352;p32"/>
          <p:cNvSpPr txBox="1">
            <a:spLocks noGrp="1"/>
          </p:cNvSpPr>
          <p:nvPr>
            <p:ph type="dt" idx="10"/>
          </p:nvPr>
        </p:nvSpPr>
        <p:spPr>
          <a:xfrm>
            <a:off x="1097280" y="6459785"/>
            <a:ext cx="24724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Clr>
                <a:srgbClr val="888888"/>
              </a:buClr>
              <a:buSzPts val="1100"/>
              <a:buFont typeface="Calibri"/>
              <a:buNone/>
              <a:defRPr/>
            </a:lvl1pPr>
            <a:lvl2pPr lvl="1" algn="l">
              <a:spcBef>
                <a:spcPts val="0"/>
              </a:spcBef>
              <a:spcAft>
                <a:spcPts val="0"/>
              </a:spcAft>
              <a:buClr>
                <a:schemeClr val="dk1"/>
              </a:buClr>
              <a:buSzPts val="1100"/>
              <a:buFont typeface="Calibri"/>
              <a:buNone/>
              <a:defRPr/>
            </a:lvl2pPr>
            <a:lvl3pPr lvl="2" algn="l">
              <a:spcBef>
                <a:spcPts val="0"/>
              </a:spcBef>
              <a:spcAft>
                <a:spcPts val="0"/>
              </a:spcAft>
              <a:buClr>
                <a:schemeClr val="dk1"/>
              </a:buClr>
              <a:buSzPts val="1100"/>
              <a:buFont typeface="Calibri"/>
              <a:buNone/>
              <a:defRPr/>
            </a:lvl3pPr>
            <a:lvl4pPr lvl="3" algn="l">
              <a:spcBef>
                <a:spcPts val="0"/>
              </a:spcBef>
              <a:spcAft>
                <a:spcPts val="0"/>
              </a:spcAft>
              <a:buClr>
                <a:schemeClr val="dk1"/>
              </a:buClr>
              <a:buSzPts val="1100"/>
              <a:buFont typeface="Calibri"/>
              <a:buNone/>
              <a:defRPr/>
            </a:lvl4pPr>
            <a:lvl5pPr lvl="4" algn="l">
              <a:spcBef>
                <a:spcPts val="0"/>
              </a:spcBef>
              <a:spcAft>
                <a:spcPts val="0"/>
              </a:spcAft>
              <a:buClr>
                <a:schemeClr val="dk1"/>
              </a:buClr>
              <a:buSzPts val="1100"/>
              <a:buFont typeface="Calibri"/>
              <a:buNone/>
              <a:defRPr/>
            </a:lvl5pPr>
            <a:lvl6pPr lvl="5" algn="l">
              <a:spcBef>
                <a:spcPts val="0"/>
              </a:spcBef>
              <a:spcAft>
                <a:spcPts val="0"/>
              </a:spcAft>
              <a:buClr>
                <a:schemeClr val="dk1"/>
              </a:buClr>
              <a:buSzPts val="1100"/>
              <a:buFont typeface="Calibri"/>
              <a:buNone/>
              <a:defRPr/>
            </a:lvl6pPr>
            <a:lvl7pPr lvl="6" algn="l">
              <a:spcBef>
                <a:spcPts val="0"/>
              </a:spcBef>
              <a:spcAft>
                <a:spcPts val="0"/>
              </a:spcAft>
              <a:buClr>
                <a:schemeClr val="dk1"/>
              </a:buClr>
              <a:buSzPts val="1100"/>
              <a:buFont typeface="Calibri"/>
              <a:buNone/>
              <a:defRPr/>
            </a:lvl7pPr>
            <a:lvl8pPr lvl="7" algn="l">
              <a:spcBef>
                <a:spcPts val="0"/>
              </a:spcBef>
              <a:spcAft>
                <a:spcPts val="0"/>
              </a:spcAft>
              <a:buClr>
                <a:schemeClr val="dk1"/>
              </a:buClr>
              <a:buSzPts val="1100"/>
              <a:buFont typeface="Calibri"/>
              <a:buNone/>
              <a:defRPr/>
            </a:lvl8pPr>
            <a:lvl9pPr lvl="8" algn="l">
              <a:spcBef>
                <a:spcPts val="0"/>
              </a:spcBef>
              <a:spcAft>
                <a:spcPts val="0"/>
              </a:spcAft>
              <a:buClr>
                <a:schemeClr val="dk1"/>
              </a:buClr>
              <a:buSzPts val="1100"/>
              <a:buFont typeface="Calibri"/>
              <a:buNone/>
              <a:defRPr/>
            </a:lvl9pPr>
          </a:lstStyle>
          <a:p>
            <a:endParaRPr/>
          </a:p>
        </p:txBody>
      </p:sp>
      <p:sp>
        <p:nvSpPr>
          <p:cNvPr id="353" name="Google Shape;353;p32"/>
          <p:cNvSpPr txBox="1">
            <a:spLocks noGrp="1"/>
          </p:cNvSpPr>
          <p:nvPr>
            <p:ph type="ftr" idx="11"/>
          </p:nvPr>
        </p:nvSpPr>
        <p:spPr>
          <a:xfrm>
            <a:off x="3686185" y="6459785"/>
            <a:ext cx="4822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Clr>
                <a:srgbClr val="888888"/>
              </a:buClr>
              <a:buSzPts val="1100"/>
              <a:buFont typeface="Calibri"/>
              <a:buNone/>
              <a:defRPr/>
            </a:lvl1pPr>
            <a:lvl2pPr lvl="1" algn="l">
              <a:spcBef>
                <a:spcPts val="0"/>
              </a:spcBef>
              <a:spcAft>
                <a:spcPts val="0"/>
              </a:spcAft>
              <a:buClr>
                <a:schemeClr val="dk1"/>
              </a:buClr>
              <a:buSzPts val="1100"/>
              <a:buFont typeface="Calibri"/>
              <a:buNone/>
              <a:defRPr/>
            </a:lvl2pPr>
            <a:lvl3pPr lvl="2" algn="l">
              <a:spcBef>
                <a:spcPts val="0"/>
              </a:spcBef>
              <a:spcAft>
                <a:spcPts val="0"/>
              </a:spcAft>
              <a:buClr>
                <a:schemeClr val="dk1"/>
              </a:buClr>
              <a:buSzPts val="1100"/>
              <a:buFont typeface="Calibri"/>
              <a:buNone/>
              <a:defRPr/>
            </a:lvl3pPr>
            <a:lvl4pPr lvl="3" algn="l">
              <a:spcBef>
                <a:spcPts val="0"/>
              </a:spcBef>
              <a:spcAft>
                <a:spcPts val="0"/>
              </a:spcAft>
              <a:buClr>
                <a:schemeClr val="dk1"/>
              </a:buClr>
              <a:buSzPts val="1100"/>
              <a:buFont typeface="Calibri"/>
              <a:buNone/>
              <a:defRPr/>
            </a:lvl4pPr>
            <a:lvl5pPr lvl="4" algn="l">
              <a:spcBef>
                <a:spcPts val="0"/>
              </a:spcBef>
              <a:spcAft>
                <a:spcPts val="0"/>
              </a:spcAft>
              <a:buClr>
                <a:schemeClr val="dk1"/>
              </a:buClr>
              <a:buSzPts val="1100"/>
              <a:buFont typeface="Calibri"/>
              <a:buNone/>
              <a:defRPr/>
            </a:lvl5pPr>
            <a:lvl6pPr lvl="5" algn="l">
              <a:spcBef>
                <a:spcPts val="0"/>
              </a:spcBef>
              <a:spcAft>
                <a:spcPts val="0"/>
              </a:spcAft>
              <a:buClr>
                <a:schemeClr val="dk1"/>
              </a:buClr>
              <a:buSzPts val="1100"/>
              <a:buFont typeface="Calibri"/>
              <a:buNone/>
              <a:defRPr/>
            </a:lvl6pPr>
            <a:lvl7pPr lvl="6" algn="l">
              <a:spcBef>
                <a:spcPts val="0"/>
              </a:spcBef>
              <a:spcAft>
                <a:spcPts val="0"/>
              </a:spcAft>
              <a:buClr>
                <a:schemeClr val="dk1"/>
              </a:buClr>
              <a:buSzPts val="1100"/>
              <a:buFont typeface="Calibri"/>
              <a:buNone/>
              <a:defRPr/>
            </a:lvl7pPr>
            <a:lvl8pPr lvl="7" algn="l">
              <a:spcBef>
                <a:spcPts val="0"/>
              </a:spcBef>
              <a:spcAft>
                <a:spcPts val="0"/>
              </a:spcAft>
              <a:buClr>
                <a:schemeClr val="dk1"/>
              </a:buClr>
              <a:buSzPts val="1100"/>
              <a:buFont typeface="Calibri"/>
              <a:buNone/>
              <a:defRPr/>
            </a:lvl8pPr>
            <a:lvl9pPr lvl="8" algn="l">
              <a:spcBef>
                <a:spcPts val="0"/>
              </a:spcBef>
              <a:spcAft>
                <a:spcPts val="0"/>
              </a:spcAft>
              <a:buClr>
                <a:schemeClr val="dk1"/>
              </a:buClr>
              <a:buSzPts val="1100"/>
              <a:buFont typeface="Calibri"/>
              <a:buNone/>
              <a:defRPr/>
            </a:lvl9pPr>
          </a:lstStyle>
          <a:p>
            <a:endParaRPr/>
          </a:p>
        </p:txBody>
      </p:sp>
      <p:sp>
        <p:nvSpPr>
          <p:cNvPr id="354" name="Google Shape;354;p32"/>
          <p:cNvSpPr txBox="1">
            <a:spLocks noGrp="1"/>
          </p:cNvSpPr>
          <p:nvPr>
            <p:ph type="sldNum" idx="12"/>
          </p:nvPr>
        </p:nvSpPr>
        <p:spPr>
          <a:xfrm>
            <a:off x="9900459" y="6459785"/>
            <a:ext cx="1312000" cy="3652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460354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361872-971C-2071-CFE8-21811A78A4B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C3B92606-A9D4-68EF-4D89-5468197904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F443DDF-B117-DEA6-70DB-D441C86C14B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7153D56-5016-3EC5-7A6C-B364F9C58F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4F2576-843D-0E2B-AF1F-2250521ECB7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A80B1550-A580-C614-4348-A0387F372307}"/>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8" name="Marcador de pie de página 7">
            <a:extLst>
              <a:ext uri="{FF2B5EF4-FFF2-40B4-BE49-F238E27FC236}">
                <a16:creationId xmlns:a16="http://schemas.microsoft.com/office/drawing/2014/main" id="{5A135DF0-9E6A-2638-27CF-094ED9A7FBB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7AFC2249-6E3A-E4F6-9F16-788407306A7F}"/>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18563803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355"/>
        <p:cNvGrpSpPr/>
        <p:nvPr/>
      </p:nvGrpSpPr>
      <p:grpSpPr>
        <a:xfrm>
          <a:off x="0" y="0"/>
          <a:ext cx="0" cy="0"/>
          <a:chOff x="0" y="0"/>
          <a:chExt cx="0" cy="0"/>
        </a:xfrm>
      </p:grpSpPr>
      <p:sp>
        <p:nvSpPr>
          <p:cNvPr id="356" name="Google Shape;356;p3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7" name="Google Shape;357;p3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358" name="Google Shape;358;p3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9" name="Google Shape;359;p3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60" name="Google Shape;360;p3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6753720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_Dos objetos">
  <p:cSld name="1_Dos objetos">
    <p:spTree>
      <p:nvGrpSpPr>
        <p:cNvPr id="1" name="Shape 361"/>
        <p:cNvGrpSpPr/>
        <p:nvPr/>
      </p:nvGrpSpPr>
      <p:grpSpPr>
        <a:xfrm>
          <a:off x="0" y="0"/>
          <a:ext cx="0" cy="0"/>
          <a:chOff x="0" y="0"/>
          <a:chExt cx="0" cy="0"/>
        </a:xfrm>
      </p:grpSpPr>
      <p:sp>
        <p:nvSpPr>
          <p:cNvPr id="362" name="Google Shape;362;p34"/>
          <p:cNvSpPr txBox="1">
            <a:spLocks noGrp="1"/>
          </p:cNvSpPr>
          <p:nvPr>
            <p:ph type="title"/>
          </p:nvPr>
        </p:nvSpPr>
        <p:spPr>
          <a:xfrm>
            <a:off x="913775" y="618517"/>
            <a:ext cx="10364400" cy="1596400"/>
          </a:xfrm>
          <a:prstGeom prst="rect">
            <a:avLst/>
          </a:prstGeom>
          <a:noFill/>
          <a:ln>
            <a:noFill/>
          </a:ln>
        </p:spPr>
        <p:txBody>
          <a:bodyPr spcFirstLastPara="1" wrap="square" lIns="68575" tIns="34275" rIns="68575" bIns="34275" anchor="b" anchorCtr="0">
            <a:normAutofit/>
          </a:bodyPr>
          <a:lstStyle>
            <a:lvl1pPr lvl="0" algn="l">
              <a:lnSpc>
                <a:spcPct val="85000"/>
              </a:lnSpc>
              <a:spcBef>
                <a:spcPts val="0"/>
              </a:spcBef>
              <a:spcAft>
                <a:spcPts val="0"/>
              </a:spcAft>
              <a:buClr>
                <a:srgbClr val="3F3F3F"/>
              </a:buClr>
              <a:buSzPts val="1400"/>
              <a:buFont typeface="Calibri"/>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3" name="Google Shape;363;p34"/>
          <p:cNvSpPr txBox="1">
            <a:spLocks noGrp="1"/>
          </p:cNvSpPr>
          <p:nvPr>
            <p:ph type="body" idx="1"/>
          </p:nvPr>
        </p:nvSpPr>
        <p:spPr>
          <a:xfrm>
            <a:off x="913775" y="2367092"/>
            <a:ext cx="5106000" cy="3424400"/>
          </a:xfrm>
          <a:prstGeom prst="rect">
            <a:avLst/>
          </a:prstGeom>
          <a:noFill/>
          <a:ln>
            <a:noFill/>
          </a:ln>
        </p:spPr>
        <p:txBody>
          <a:bodyPr spcFirstLastPara="1" wrap="square" lIns="0" tIns="34275" rIns="0" bIns="34275" anchor="t" anchorCtr="0">
            <a:normAutofit/>
          </a:bodyPr>
          <a:lstStyle>
            <a:lvl1pPr marL="609585" lvl="0" indent="-423323" algn="l">
              <a:lnSpc>
                <a:spcPct val="90000"/>
              </a:lnSpc>
              <a:spcBef>
                <a:spcPts val="1200"/>
              </a:spcBef>
              <a:spcAft>
                <a:spcPts val="0"/>
              </a:spcAft>
              <a:buClr>
                <a:schemeClr val="dk1"/>
              </a:buClr>
              <a:buSzPts val="1400"/>
              <a:buChar char=" "/>
              <a:defRPr/>
            </a:lvl1pPr>
            <a:lvl2pPr marL="1219170" lvl="1" indent="-423323" algn="l">
              <a:lnSpc>
                <a:spcPct val="90000"/>
              </a:lnSpc>
              <a:spcBef>
                <a:spcPts val="267"/>
              </a:spcBef>
              <a:spcAft>
                <a:spcPts val="0"/>
              </a:spcAft>
              <a:buClr>
                <a:schemeClr val="dk1"/>
              </a:buClr>
              <a:buSzPts val="1400"/>
              <a:buChar char="◦"/>
              <a:defRPr/>
            </a:lvl2pPr>
            <a:lvl3pPr marL="1828754" lvl="2" indent="-423323" algn="l">
              <a:lnSpc>
                <a:spcPct val="90000"/>
              </a:lnSpc>
              <a:spcBef>
                <a:spcPts val="400"/>
              </a:spcBef>
              <a:spcAft>
                <a:spcPts val="0"/>
              </a:spcAft>
              <a:buClr>
                <a:schemeClr val="dk1"/>
              </a:buClr>
              <a:buSzPts val="1400"/>
              <a:buChar char="◦"/>
              <a:defRPr/>
            </a:lvl3pPr>
            <a:lvl4pPr marL="2438339" lvl="3" indent="-423323" algn="l">
              <a:lnSpc>
                <a:spcPct val="90000"/>
              </a:lnSpc>
              <a:spcBef>
                <a:spcPts val="400"/>
              </a:spcBef>
              <a:spcAft>
                <a:spcPts val="0"/>
              </a:spcAft>
              <a:buClr>
                <a:schemeClr val="dk1"/>
              </a:buClr>
              <a:buSzPts val="1400"/>
              <a:buChar char="◦"/>
              <a:defRPr/>
            </a:lvl4pPr>
            <a:lvl5pPr marL="3047924" lvl="4" indent="-423323" algn="l">
              <a:lnSpc>
                <a:spcPct val="90000"/>
              </a:lnSpc>
              <a:spcBef>
                <a:spcPts val="400"/>
              </a:spcBef>
              <a:spcAft>
                <a:spcPts val="0"/>
              </a:spcAft>
              <a:buClr>
                <a:schemeClr val="dk1"/>
              </a:buClr>
              <a:buSzPts val="1400"/>
              <a:buChar char="◦"/>
              <a:defRPr/>
            </a:lvl5pPr>
            <a:lvl6pPr marL="3657509" lvl="5" indent="-423323" algn="l">
              <a:lnSpc>
                <a:spcPct val="90000"/>
              </a:lnSpc>
              <a:spcBef>
                <a:spcPts val="400"/>
              </a:spcBef>
              <a:spcAft>
                <a:spcPts val="0"/>
              </a:spcAft>
              <a:buClr>
                <a:schemeClr val="dk1"/>
              </a:buClr>
              <a:buSzPts val="1400"/>
              <a:buChar char="◦"/>
              <a:defRPr/>
            </a:lvl6pPr>
            <a:lvl7pPr marL="4267093" lvl="6" indent="-423323" algn="l">
              <a:lnSpc>
                <a:spcPct val="90000"/>
              </a:lnSpc>
              <a:spcBef>
                <a:spcPts val="400"/>
              </a:spcBef>
              <a:spcAft>
                <a:spcPts val="0"/>
              </a:spcAft>
              <a:buClr>
                <a:schemeClr val="dk1"/>
              </a:buClr>
              <a:buSzPts val="1400"/>
              <a:buChar char="◦"/>
              <a:defRPr/>
            </a:lvl7pPr>
            <a:lvl8pPr marL="4876678" lvl="7" indent="-423323" algn="l">
              <a:lnSpc>
                <a:spcPct val="90000"/>
              </a:lnSpc>
              <a:spcBef>
                <a:spcPts val="400"/>
              </a:spcBef>
              <a:spcAft>
                <a:spcPts val="0"/>
              </a:spcAft>
              <a:buClr>
                <a:schemeClr val="dk1"/>
              </a:buClr>
              <a:buSzPts val="1400"/>
              <a:buChar char="◦"/>
              <a:defRPr/>
            </a:lvl8pPr>
            <a:lvl9pPr marL="5486263" lvl="8" indent="-423323" algn="l">
              <a:lnSpc>
                <a:spcPct val="90000"/>
              </a:lnSpc>
              <a:spcBef>
                <a:spcPts val="400"/>
              </a:spcBef>
              <a:spcAft>
                <a:spcPts val="400"/>
              </a:spcAft>
              <a:buClr>
                <a:schemeClr val="dk1"/>
              </a:buClr>
              <a:buSzPts val="1400"/>
              <a:buChar char="◦"/>
              <a:defRPr/>
            </a:lvl9pPr>
          </a:lstStyle>
          <a:p>
            <a:endParaRPr/>
          </a:p>
        </p:txBody>
      </p:sp>
      <p:sp>
        <p:nvSpPr>
          <p:cNvPr id="364" name="Google Shape;364;p34"/>
          <p:cNvSpPr txBox="1">
            <a:spLocks noGrp="1"/>
          </p:cNvSpPr>
          <p:nvPr>
            <p:ph type="body" idx="2"/>
          </p:nvPr>
        </p:nvSpPr>
        <p:spPr>
          <a:xfrm>
            <a:off x="6172200" y="2367092"/>
            <a:ext cx="5105200" cy="3424400"/>
          </a:xfrm>
          <a:prstGeom prst="rect">
            <a:avLst/>
          </a:prstGeom>
          <a:noFill/>
          <a:ln>
            <a:noFill/>
          </a:ln>
        </p:spPr>
        <p:txBody>
          <a:bodyPr spcFirstLastPara="1" wrap="square" lIns="0" tIns="34275" rIns="0" bIns="34275" anchor="t" anchorCtr="0">
            <a:normAutofit/>
          </a:bodyPr>
          <a:lstStyle>
            <a:lvl1pPr marL="609585" lvl="0" indent="-423323" algn="l">
              <a:lnSpc>
                <a:spcPct val="90000"/>
              </a:lnSpc>
              <a:spcBef>
                <a:spcPts val="1200"/>
              </a:spcBef>
              <a:spcAft>
                <a:spcPts val="0"/>
              </a:spcAft>
              <a:buClr>
                <a:schemeClr val="dk1"/>
              </a:buClr>
              <a:buSzPts val="1400"/>
              <a:buChar char=" "/>
              <a:defRPr/>
            </a:lvl1pPr>
            <a:lvl2pPr marL="1219170" lvl="1" indent="-423323" algn="l">
              <a:lnSpc>
                <a:spcPct val="90000"/>
              </a:lnSpc>
              <a:spcBef>
                <a:spcPts val="267"/>
              </a:spcBef>
              <a:spcAft>
                <a:spcPts val="0"/>
              </a:spcAft>
              <a:buClr>
                <a:schemeClr val="dk1"/>
              </a:buClr>
              <a:buSzPts val="1400"/>
              <a:buChar char="◦"/>
              <a:defRPr/>
            </a:lvl2pPr>
            <a:lvl3pPr marL="1828754" lvl="2" indent="-423323" algn="l">
              <a:lnSpc>
                <a:spcPct val="90000"/>
              </a:lnSpc>
              <a:spcBef>
                <a:spcPts val="400"/>
              </a:spcBef>
              <a:spcAft>
                <a:spcPts val="0"/>
              </a:spcAft>
              <a:buClr>
                <a:schemeClr val="dk1"/>
              </a:buClr>
              <a:buSzPts val="1400"/>
              <a:buChar char="◦"/>
              <a:defRPr/>
            </a:lvl3pPr>
            <a:lvl4pPr marL="2438339" lvl="3" indent="-423323" algn="l">
              <a:lnSpc>
                <a:spcPct val="90000"/>
              </a:lnSpc>
              <a:spcBef>
                <a:spcPts val="400"/>
              </a:spcBef>
              <a:spcAft>
                <a:spcPts val="0"/>
              </a:spcAft>
              <a:buClr>
                <a:schemeClr val="dk1"/>
              </a:buClr>
              <a:buSzPts val="1400"/>
              <a:buChar char="◦"/>
              <a:defRPr/>
            </a:lvl4pPr>
            <a:lvl5pPr marL="3047924" lvl="4" indent="-423323" algn="l">
              <a:lnSpc>
                <a:spcPct val="90000"/>
              </a:lnSpc>
              <a:spcBef>
                <a:spcPts val="400"/>
              </a:spcBef>
              <a:spcAft>
                <a:spcPts val="0"/>
              </a:spcAft>
              <a:buClr>
                <a:schemeClr val="dk1"/>
              </a:buClr>
              <a:buSzPts val="1400"/>
              <a:buChar char="◦"/>
              <a:defRPr/>
            </a:lvl5pPr>
            <a:lvl6pPr marL="3657509" lvl="5" indent="-423323" algn="l">
              <a:lnSpc>
                <a:spcPct val="90000"/>
              </a:lnSpc>
              <a:spcBef>
                <a:spcPts val="400"/>
              </a:spcBef>
              <a:spcAft>
                <a:spcPts val="0"/>
              </a:spcAft>
              <a:buClr>
                <a:schemeClr val="dk1"/>
              </a:buClr>
              <a:buSzPts val="1400"/>
              <a:buChar char="◦"/>
              <a:defRPr/>
            </a:lvl6pPr>
            <a:lvl7pPr marL="4267093" lvl="6" indent="-423323" algn="l">
              <a:lnSpc>
                <a:spcPct val="90000"/>
              </a:lnSpc>
              <a:spcBef>
                <a:spcPts val="400"/>
              </a:spcBef>
              <a:spcAft>
                <a:spcPts val="0"/>
              </a:spcAft>
              <a:buClr>
                <a:schemeClr val="dk1"/>
              </a:buClr>
              <a:buSzPts val="1400"/>
              <a:buChar char="◦"/>
              <a:defRPr/>
            </a:lvl7pPr>
            <a:lvl8pPr marL="4876678" lvl="7" indent="-423323" algn="l">
              <a:lnSpc>
                <a:spcPct val="90000"/>
              </a:lnSpc>
              <a:spcBef>
                <a:spcPts val="400"/>
              </a:spcBef>
              <a:spcAft>
                <a:spcPts val="0"/>
              </a:spcAft>
              <a:buClr>
                <a:schemeClr val="dk1"/>
              </a:buClr>
              <a:buSzPts val="1400"/>
              <a:buChar char="◦"/>
              <a:defRPr/>
            </a:lvl8pPr>
            <a:lvl9pPr marL="5486263" lvl="8" indent="-423323" algn="l">
              <a:lnSpc>
                <a:spcPct val="90000"/>
              </a:lnSpc>
              <a:spcBef>
                <a:spcPts val="400"/>
              </a:spcBef>
              <a:spcAft>
                <a:spcPts val="400"/>
              </a:spcAft>
              <a:buClr>
                <a:schemeClr val="dk1"/>
              </a:buClr>
              <a:buSzPts val="1400"/>
              <a:buChar char="◦"/>
              <a:defRPr/>
            </a:lvl9pPr>
          </a:lstStyle>
          <a:p>
            <a:endParaRPr/>
          </a:p>
        </p:txBody>
      </p:sp>
      <p:sp>
        <p:nvSpPr>
          <p:cNvPr id="365" name="Google Shape;365;p34"/>
          <p:cNvSpPr txBox="1">
            <a:spLocks noGrp="1"/>
          </p:cNvSpPr>
          <p:nvPr>
            <p:ph type="dt" idx="10"/>
          </p:nvPr>
        </p:nvSpPr>
        <p:spPr>
          <a:xfrm>
            <a:off x="1097280" y="6459785"/>
            <a:ext cx="24724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Clr>
                <a:srgbClr val="888888"/>
              </a:buClr>
              <a:buSzPts val="1100"/>
              <a:buFont typeface="Calibri"/>
              <a:buNone/>
              <a:defRPr/>
            </a:lvl1pPr>
            <a:lvl2pPr lvl="1" algn="l">
              <a:spcBef>
                <a:spcPts val="0"/>
              </a:spcBef>
              <a:spcAft>
                <a:spcPts val="0"/>
              </a:spcAft>
              <a:buClr>
                <a:schemeClr val="dk1"/>
              </a:buClr>
              <a:buSzPts val="1100"/>
              <a:buFont typeface="Calibri"/>
              <a:buNone/>
              <a:defRPr/>
            </a:lvl2pPr>
            <a:lvl3pPr lvl="2" algn="l">
              <a:spcBef>
                <a:spcPts val="0"/>
              </a:spcBef>
              <a:spcAft>
                <a:spcPts val="0"/>
              </a:spcAft>
              <a:buClr>
                <a:schemeClr val="dk1"/>
              </a:buClr>
              <a:buSzPts val="1100"/>
              <a:buFont typeface="Calibri"/>
              <a:buNone/>
              <a:defRPr/>
            </a:lvl3pPr>
            <a:lvl4pPr lvl="3" algn="l">
              <a:spcBef>
                <a:spcPts val="0"/>
              </a:spcBef>
              <a:spcAft>
                <a:spcPts val="0"/>
              </a:spcAft>
              <a:buClr>
                <a:schemeClr val="dk1"/>
              </a:buClr>
              <a:buSzPts val="1100"/>
              <a:buFont typeface="Calibri"/>
              <a:buNone/>
              <a:defRPr/>
            </a:lvl4pPr>
            <a:lvl5pPr lvl="4" algn="l">
              <a:spcBef>
                <a:spcPts val="0"/>
              </a:spcBef>
              <a:spcAft>
                <a:spcPts val="0"/>
              </a:spcAft>
              <a:buClr>
                <a:schemeClr val="dk1"/>
              </a:buClr>
              <a:buSzPts val="1100"/>
              <a:buFont typeface="Calibri"/>
              <a:buNone/>
              <a:defRPr/>
            </a:lvl5pPr>
            <a:lvl6pPr lvl="5" algn="l">
              <a:spcBef>
                <a:spcPts val="0"/>
              </a:spcBef>
              <a:spcAft>
                <a:spcPts val="0"/>
              </a:spcAft>
              <a:buClr>
                <a:schemeClr val="dk1"/>
              </a:buClr>
              <a:buSzPts val="1100"/>
              <a:buFont typeface="Calibri"/>
              <a:buNone/>
              <a:defRPr/>
            </a:lvl6pPr>
            <a:lvl7pPr lvl="6" algn="l">
              <a:spcBef>
                <a:spcPts val="0"/>
              </a:spcBef>
              <a:spcAft>
                <a:spcPts val="0"/>
              </a:spcAft>
              <a:buClr>
                <a:schemeClr val="dk1"/>
              </a:buClr>
              <a:buSzPts val="1100"/>
              <a:buFont typeface="Calibri"/>
              <a:buNone/>
              <a:defRPr/>
            </a:lvl7pPr>
            <a:lvl8pPr lvl="7" algn="l">
              <a:spcBef>
                <a:spcPts val="0"/>
              </a:spcBef>
              <a:spcAft>
                <a:spcPts val="0"/>
              </a:spcAft>
              <a:buClr>
                <a:schemeClr val="dk1"/>
              </a:buClr>
              <a:buSzPts val="1100"/>
              <a:buFont typeface="Calibri"/>
              <a:buNone/>
              <a:defRPr/>
            </a:lvl8pPr>
            <a:lvl9pPr lvl="8" algn="l">
              <a:spcBef>
                <a:spcPts val="0"/>
              </a:spcBef>
              <a:spcAft>
                <a:spcPts val="0"/>
              </a:spcAft>
              <a:buClr>
                <a:schemeClr val="dk1"/>
              </a:buClr>
              <a:buSzPts val="1100"/>
              <a:buFont typeface="Calibri"/>
              <a:buNone/>
              <a:defRPr/>
            </a:lvl9pPr>
          </a:lstStyle>
          <a:p>
            <a:endParaRPr/>
          </a:p>
        </p:txBody>
      </p:sp>
      <p:sp>
        <p:nvSpPr>
          <p:cNvPr id="366" name="Google Shape;366;p34"/>
          <p:cNvSpPr txBox="1">
            <a:spLocks noGrp="1"/>
          </p:cNvSpPr>
          <p:nvPr>
            <p:ph type="ftr" idx="11"/>
          </p:nvPr>
        </p:nvSpPr>
        <p:spPr>
          <a:xfrm>
            <a:off x="3686185" y="6459785"/>
            <a:ext cx="4822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Clr>
                <a:srgbClr val="888888"/>
              </a:buClr>
              <a:buSzPts val="1100"/>
              <a:buFont typeface="Calibri"/>
              <a:buNone/>
              <a:defRPr/>
            </a:lvl1pPr>
            <a:lvl2pPr lvl="1" algn="l">
              <a:spcBef>
                <a:spcPts val="0"/>
              </a:spcBef>
              <a:spcAft>
                <a:spcPts val="0"/>
              </a:spcAft>
              <a:buClr>
                <a:schemeClr val="dk1"/>
              </a:buClr>
              <a:buSzPts val="1100"/>
              <a:buFont typeface="Calibri"/>
              <a:buNone/>
              <a:defRPr/>
            </a:lvl2pPr>
            <a:lvl3pPr lvl="2" algn="l">
              <a:spcBef>
                <a:spcPts val="0"/>
              </a:spcBef>
              <a:spcAft>
                <a:spcPts val="0"/>
              </a:spcAft>
              <a:buClr>
                <a:schemeClr val="dk1"/>
              </a:buClr>
              <a:buSzPts val="1100"/>
              <a:buFont typeface="Calibri"/>
              <a:buNone/>
              <a:defRPr/>
            </a:lvl3pPr>
            <a:lvl4pPr lvl="3" algn="l">
              <a:spcBef>
                <a:spcPts val="0"/>
              </a:spcBef>
              <a:spcAft>
                <a:spcPts val="0"/>
              </a:spcAft>
              <a:buClr>
                <a:schemeClr val="dk1"/>
              </a:buClr>
              <a:buSzPts val="1100"/>
              <a:buFont typeface="Calibri"/>
              <a:buNone/>
              <a:defRPr/>
            </a:lvl4pPr>
            <a:lvl5pPr lvl="4" algn="l">
              <a:spcBef>
                <a:spcPts val="0"/>
              </a:spcBef>
              <a:spcAft>
                <a:spcPts val="0"/>
              </a:spcAft>
              <a:buClr>
                <a:schemeClr val="dk1"/>
              </a:buClr>
              <a:buSzPts val="1100"/>
              <a:buFont typeface="Calibri"/>
              <a:buNone/>
              <a:defRPr/>
            </a:lvl5pPr>
            <a:lvl6pPr lvl="5" algn="l">
              <a:spcBef>
                <a:spcPts val="0"/>
              </a:spcBef>
              <a:spcAft>
                <a:spcPts val="0"/>
              </a:spcAft>
              <a:buClr>
                <a:schemeClr val="dk1"/>
              </a:buClr>
              <a:buSzPts val="1100"/>
              <a:buFont typeface="Calibri"/>
              <a:buNone/>
              <a:defRPr/>
            </a:lvl6pPr>
            <a:lvl7pPr lvl="6" algn="l">
              <a:spcBef>
                <a:spcPts val="0"/>
              </a:spcBef>
              <a:spcAft>
                <a:spcPts val="0"/>
              </a:spcAft>
              <a:buClr>
                <a:schemeClr val="dk1"/>
              </a:buClr>
              <a:buSzPts val="1100"/>
              <a:buFont typeface="Calibri"/>
              <a:buNone/>
              <a:defRPr/>
            </a:lvl7pPr>
            <a:lvl8pPr lvl="7" algn="l">
              <a:spcBef>
                <a:spcPts val="0"/>
              </a:spcBef>
              <a:spcAft>
                <a:spcPts val="0"/>
              </a:spcAft>
              <a:buClr>
                <a:schemeClr val="dk1"/>
              </a:buClr>
              <a:buSzPts val="1100"/>
              <a:buFont typeface="Calibri"/>
              <a:buNone/>
              <a:defRPr/>
            </a:lvl8pPr>
            <a:lvl9pPr lvl="8" algn="l">
              <a:spcBef>
                <a:spcPts val="0"/>
              </a:spcBef>
              <a:spcAft>
                <a:spcPts val="0"/>
              </a:spcAft>
              <a:buClr>
                <a:schemeClr val="dk1"/>
              </a:buClr>
              <a:buSzPts val="1100"/>
              <a:buFont typeface="Calibri"/>
              <a:buNone/>
              <a:defRPr/>
            </a:lvl9pPr>
          </a:lstStyle>
          <a:p>
            <a:endParaRPr/>
          </a:p>
        </p:txBody>
      </p:sp>
      <p:sp>
        <p:nvSpPr>
          <p:cNvPr id="367" name="Google Shape;367;p34"/>
          <p:cNvSpPr txBox="1">
            <a:spLocks noGrp="1"/>
          </p:cNvSpPr>
          <p:nvPr>
            <p:ph type="sldNum" idx="12"/>
          </p:nvPr>
        </p:nvSpPr>
        <p:spPr>
          <a:xfrm>
            <a:off x="9900459" y="6459785"/>
            <a:ext cx="1312000" cy="3652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900"/>
              <a:buFont typeface="Calibri"/>
              <a:buNone/>
              <a:defRPr sz="1200">
                <a:solidFill>
                  <a:srgbClr val="888888"/>
                </a:solidFill>
                <a:latin typeface="Calibri"/>
                <a:ea typeface="Calibri"/>
                <a:cs typeface="Calibri"/>
                <a:sym typeface="Calibri"/>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0579928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368"/>
        <p:cNvGrpSpPr/>
        <p:nvPr/>
      </p:nvGrpSpPr>
      <p:grpSpPr>
        <a:xfrm>
          <a:off x="0" y="0"/>
          <a:ext cx="0" cy="0"/>
          <a:chOff x="0" y="0"/>
          <a:chExt cx="0" cy="0"/>
        </a:xfrm>
      </p:grpSpPr>
      <p:sp>
        <p:nvSpPr>
          <p:cNvPr id="369" name="Google Shape;369;p35"/>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0" name="Google Shape;370;p3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71" name="Google Shape;371;p3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72" name="Google Shape;372;p3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7911841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373"/>
        <p:cNvGrpSpPr/>
        <p:nvPr/>
      </p:nvGrpSpPr>
      <p:grpSpPr>
        <a:xfrm>
          <a:off x="0" y="0"/>
          <a:ext cx="0" cy="0"/>
          <a:chOff x="0" y="0"/>
          <a:chExt cx="0" cy="0"/>
        </a:xfrm>
      </p:grpSpPr>
      <p:sp>
        <p:nvSpPr>
          <p:cNvPr id="374" name="Google Shape;374;p36"/>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5" name="Google Shape;375;p36"/>
          <p:cNvSpPr txBox="1">
            <a:spLocks noGrp="1"/>
          </p:cNvSpPr>
          <p:nvPr>
            <p:ph type="body" idx="1"/>
          </p:nvPr>
        </p:nvSpPr>
        <p:spPr>
          <a:xfrm>
            <a:off x="831851" y="4589463"/>
            <a:ext cx="10515600" cy="15004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rgbClr val="888888"/>
              </a:buClr>
              <a:buSzPts val="1800"/>
              <a:buNone/>
              <a:defRPr sz="2400">
                <a:solidFill>
                  <a:srgbClr val="888888"/>
                </a:solidFill>
              </a:defRPr>
            </a:lvl1pPr>
            <a:lvl2pPr marL="1219170" lvl="1" indent="-304792" algn="l">
              <a:lnSpc>
                <a:spcPct val="90000"/>
              </a:lnSpc>
              <a:spcBef>
                <a:spcPts val="533"/>
              </a:spcBef>
              <a:spcAft>
                <a:spcPts val="0"/>
              </a:spcAft>
              <a:buClr>
                <a:srgbClr val="888888"/>
              </a:buClr>
              <a:buSzPts val="1500"/>
              <a:buNone/>
              <a:defRPr sz="2000">
                <a:solidFill>
                  <a:srgbClr val="888888"/>
                </a:solidFill>
              </a:defRPr>
            </a:lvl2pPr>
            <a:lvl3pPr marL="1828754" lvl="2" indent="-304792" algn="l">
              <a:lnSpc>
                <a:spcPct val="90000"/>
              </a:lnSpc>
              <a:spcBef>
                <a:spcPts val="533"/>
              </a:spcBef>
              <a:spcAft>
                <a:spcPts val="0"/>
              </a:spcAft>
              <a:buClr>
                <a:srgbClr val="888888"/>
              </a:buClr>
              <a:buSzPts val="1400"/>
              <a:buNone/>
              <a:defRPr sz="1867">
                <a:solidFill>
                  <a:srgbClr val="888888"/>
                </a:solidFill>
              </a:defRPr>
            </a:lvl3pPr>
            <a:lvl4pPr marL="2438339" lvl="3" indent="-304792" algn="l">
              <a:lnSpc>
                <a:spcPct val="90000"/>
              </a:lnSpc>
              <a:spcBef>
                <a:spcPts val="533"/>
              </a:spcBef>
              <a:spcAft>
                <a:spcPts val="0"/>
              </a:spcAft>
              <a:buClr>
                <a:srgbClr val="888888"/>
              </a:buClr>
              <a:buSzPts val="1200"/>
              <a:buNone/>
              <a:defRPr sz="1600">
                <a:solidFill>
                  <a:srgbClr val="888888"/>
                </a:solidFill>
              </a:defRPr>
            </a:lvl4pPr>
            <a:lvl5pPr marL="3047924" lvl="4" indent="-304792" algn="l">
              <a:lnSpc>
                <a:spcPct val="90000"/>
              </a:lnSpc>
              <a:spcBef>
                <a:spcPts val="533"/>
              </a:spcBef>
              <a:spcAft>
                <a:spcPts val="0"/>
              </a:spcAft>
              <a:buClr>
                <a:srgbClr val="888888"/>
              </a:buClr>
              <a:buSzPts val="1200"/>
              <a:buNone/>
              <a:defRPr sz="1600">
                <a:solidFill>
                  <a:srgbClr val="888888"/>
                </a:solidFill>
              </a:defRPr>
            </a:lvl5pPr>
            <a:lvl6pPr marL="3657509" lvl="5" indent="-304792" algn="l">
              <a:lnSpc>
                <a:spcPct val="90000"/>
              </a:lnSpc>
              <a:spcBef>
                <a:spcPts val="533"/>
              </a:spcBef>
              <a:spcAft>
                <a:spcPts val="0"/>
              </a:spcAft>
              <a:buClr>
                <a:srgbClr val="888888"/>
              </a:buClr>
              <a:buSzPts val="1200"/>
              <a:buNone/>
              <a:defRPr sz="1600">
                <a:solidFill>
                  <a:srgbClr val="888888"/>
                </a:solidFill>
              </a:defRPr>
            </a:lvl6pPr>
            <a:lvl7pPr marL="4267093" lvl="6" indent="-304792" algn="l">
              <a:lnSpc>
                <a:spcPct val="90000"/>
              </a:lnSpc>
              <a:spcBef>
                <a:spcPts val="533"/>
              </a:spcBef>
              <a:spcAft>
                <a:spcPts val="0"/>
              </a:spcAft>
              <a:buClr>
                <a:srgbClr val="888888"/>
              </a:buClr>
              <a:buSzPts val="1200"/>
              <a:buNone/>
              <a:defRPr sz="1600">
                <a:solidFill>
                  <a:srgbClr val="888888"/>
                </a:solidFill>
              </a:defRPr>
            </a:lvl7pPr>
            <a:lvl8pPr marL="4876678" lvl="7" indent="-304792" algn="l">
              <a:lnSpc>
                <a:spcPct val="90000"/>
              </a:lnSpc>
              <a:spcBef>
                <a:spcPts val="533"/>
              </a:spcBef>
              <a:spcAft>
                <a:spcPts val="0"/>
              </a:spcAft>
              <a:buClr>
                <a:srgbClr val="888888"/>
              </a:buClr>
              <a:buSzPts val="1200"/>
              <a:buNone/>
              <a:defRPr sz="1600">
                <a:solidFill>
                  <a:srgbClr val="888888"/>
                </a:solidFill>
              </a:defRPr>
            </a:lvl8pPr>
            <a:lvl9pPr marL="5486263" lvl="8" indent="-304792"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376" name="Google Shape;376;p3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77" name="Google Shape;377;p3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78" name="Google Shape;378;p3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1166766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379"/>
        <p:cNvGrpSpPr/>
        <p:nvPr/>
      </p:nvGrpSpPr>
      <p:grpSpPr>
        <a:xfrm>
          <a:off x="0" y="0"/>
          <a:ext cx="0" cy="0"/>
          <a:chOff x="0" y="0"/>
          <a:chExt cx="0" cy="0"/>
        </a:xfrm>
      </p:grpSpPr>
      <p:sp>
        <p:nvSpPr>
          <p:cNvPr id="380" name="Google Shape;380;p37"/>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1" name="Google Shape;381;p37"/>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2" name="Google Shape;382;p3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4535197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83"/>
        <p:cNvGrpSpPr/>
        <p:nvPr/>
      </p:nvGrpSpPr>
      <p:grpSpPr>
        <a:xfrm>
          <a:off x="0" y="0"/>
          <a:ext cx="0" cy="0"/>
          <a:chOff x="0" y="0"/>
          <a:chExt cx="0" cy="0"/>
        </a:xfrm>
      </p:grpSpPr>
      <p:sp>
        <p:nvSpPr>
          <p:cNvPr id="384" name="Google Shape;384;p38"/>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5" name="Google Shape;385;p38"/>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386" name="Google Shape;386;p38"/>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387" name="Google Shape;387;p38"/>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8" name="Google Shape;388;p38"/>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89" name="Google Shape;389;p38"/>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6700504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390"/>
        <p:cNvGrpSpPr/>
        <p:nvPr/>
      </p:nvGrpSpPr>
      <p:grpSpPr>
        <a:xfrm>
          <a:off x="0" y="0"/>
          <a:ext cx="0" cy="0"/>
          <a:chOff x="0" y="0"/>
          <a:chExt cx="0" cy="0"/>
        </a:xfrm>
      </p:grpSpPr>
      <p:sp>
        <p:nvSpPr>
          <p:cNvPr id="391" name="Google Shape;391;p39"/>
          <p:cNvSpPr txBox="1">
            <a:spLocks noGrp="1"/>
          </p:cNvSpPr>
          <p:nvPr>
            <p:ph type="title"/>
          </p:nvPr>
        </p:nvSpPr>
        <p:spPr>
          <a:xfrm>
            <a:off x="839788"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2" name="Google Shape;392;p39"/>
          <p:cNvSpPr txBox="1">
            <a:spLocks noGrp="1"/>
          </p:cNvSpPr>
          <p:nvPr>
            <p:ph type="body" idx="1"/>
          </p:nvPr>
        </p:nvSpPr>
        <p:spPr>
          <a:xfrm>
            <a:off x="839788" y="1681163"/>
            <a:ext cx="5158000" cy="8240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393" name="Google Shape;393;p39"/>
          <p:cNvSpPr txBox="1">
            <a:spLocks noGrp="1"/>
          </p:cNvSpPr>
          <p:nvPr>
            <p:ph type="body" idx="2"/>
          </p:nvPr>
        </p:nvSpPr>
        <p:spPr>
          <a:xfrm>
            <a:off x="839788" y="2505075"/>
            <a:ext cx="5158000" cy="36848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394" name="Google Shape;394;p39"/>
          <p:cNvSpPr txBox="1">
            <a:spLocks noGrp="1"/>
          </p:cNvSpPr>
          <p:nvPr>
            <p:ph type="body" idx="3"/>
          </p:nvPr>
        </p:nvSpPr>
        <p:spPr>
          <a:xfrm>
            <a:off x="6172200" y="1681163"/>
            <a:ext cx="5183200" cy="8240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395" name="Google Shape;395;p39"/>
          <p:cNvSpPr txBox="1">
            <a:spLocks noGrp="1"/>
          </p:cNvSpPr>
          <p:nvPr>
            <p:ph type="body" idx="4"/>
          </p:nvPr>
        </p:nvSpPr>
        <p:spPr>
          <a:xfrm>
            <a:off x="6172200" y="2505075"/>
            <a:ext cx="5183200" cy="36848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396" name="Google Shape;396;p39"/>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97" name="Google Shape;397;p39"/>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98" name="Google Shape;398;p39"/>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1647467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399"/>
        <p:cNvGrpSpPr/>
        <p:nvPr/>
      </p:nvGrpSpPr>
      <p:grpSpPr>
        <a:xfrm>
          <a:off x="0" y="0"/>
          <a:ext cx="0" cy="0"/>
          <a:chOff x="0" y="0"/>
          <a:chExt cx="0" cy="0"/>
        </a:xfrm>
      </p:grpSpPr>
      <p:sp>
        <p:nvSpPr>
          <p:cNvPr id="400" name="Google Shape;400;p40"/>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1" name="Google Shape;401;p40"/>
          <p:cNvSpPr txBox="1">
            <a:spLocks noGrp="1"/>
          </p:cNvSpPr>
          <p:nvPr>
            <p:ph type="body" idx="1"/>
          </p:nvPr>
        </p:nvSpPr>
        <p:spPr>
          <a:xfrm>
            <a:off x="5183188" y="987425"/>
            <a:ext cx="6172400" cy="4873600"/>
          </a:xfrm>
          <a:prstGeom prst="rect">
            <a:avLst/>
          </a:prstGeom>
          <a:noFill/>
          <a:ln>
            <a:noFill/>
          </a:ln>
        </p:spPr>
        <p:txBody>
          <a:bodyPr spcFirstLastPara="1" wrap="square" lIns="68575" tIns="34275" rIns="68575" bIns="34275" anchor="t" anchorCtr="0">
            <a:normAutofit/>
          </a:bodyPr>
          <a:lstStyle>
            <a:lvl1pPr marL="609585" lvl="0" indent="-507987" algn="l">
              <a:lnSpc>
                <a:spcPct val="90000"/>
              </a:lnSpc>
              <a:spcBef>
                <a:spcPts val="1067"/>
              </a:spcBef>
              <a:spcAft>
                <a:spcPts val="0"/>
              </a:spcAft>
              <a:buClr>
                <a:schemeClr val="dk1"/>
              </a:buClr>
              <a:buSzPts val="2400"/>
              <a:buChar char="•"/>
              <a:defRPr sz="3200"/>
            </a:lvl1pPr>
            <a:lvl2pPr marL="1219170" lvl="1" indent="-482588" algn="l">
              <a:lnSpc>
                <a:spcPct val="90000"/>
              </a:lnSpc>
              <a:spcBef>
                <a:spcPts val="533"/>
              </a:spcBef>
              <a:spcAft>
                <a:spcPts val="0"/>
              </a:spcAft>
              <a:buClr>
                <a:schemeClr val="dk1"/>
              </a:buClr>
              <a:buSzPts val="2100"/>
              <a:buChar char="•"/>
              <a:defRPr sz="2800"/>
            </a:lvl2pPr>
            <a:lvl3pPr marL="1828754" lvl="2" indent="-457189" algn="l">
              <a:lnSpc>
                <a:spcPct val="90000"/>
              </a:lnSpc>
              <a:spcBef>
                <a:spcPts val="533"/>
              </a:spcBef>
              <a:spcAft>
                <a:spcPts val="0"/>
              </a:spcAft>
              <a:buClr>
                <a:schemeClr val="dk1"/>
              </a:buClr>
              <a:buSzPts val="1800"/>
              <a:buChar char="•"/>
              <a:defRPr sz="2400"/>
            </a:lvl3pPr>
            <a:lvl4pPr marL="2438339" lvl="3" indent="-431789" algn="l">
              <a:lnSpc>
                <a:spcPct val="90000"/>
              </a:lnSpc>
              <a:spcBef>
                <a:spcPts val="533"/>
              </a:spcBef>
              <a:spcAft>
                <a:spcPts val="0"/>
              </a:spcAft>
              <a:buClr>
                <a:schemeClr val="dk1"/>
              </a:buClr>
              <a:buSzPts val="1500"/>
              <a:buChar char="•"/>
              <a:defRPr sz="2000"/>
            </a:lvl4pPr>
            <a:lvl5pPr marL="3047924" lvl="4" indent="-431789" algn="l">
              <a:lnSpc>
                <a:spcPct val="90000"/>
              </a:lnSpc>
              <a:spcBef>
                <a:spcPts val="533"/>
              </a:spcBef>
              <a:spcAft>
                <a:spcPts val="0"/>
              </a:spcAft>
              <a:buClr>
                <a:schemeClr val="dk1"/>
              </a:buClr>
              <a:buSzPts val="1500"/>
              <a:buChar char="•"/>
              <a:defRPr sz="2000"/>
            </a:lvl5pPr>
            <a:lvl6pPr marL="3657509" lvl="5" indent="-431789" algn="l">
              <a:lnSpc>
                <a:spcPct val="90000"/>
              </a:lnSpc>
              <a:spcBef>
                <a:spcPts val="533"/>
              </a:spcBef>
              <a:spcAft>
                <a:spcPts val="0"/>
              </a:spcAft>
              <a:buClr>
                <a:schemeClr val="dk1"/>
              </a:buClr>
              <a:buSzPts val="1500"/>
              <a:buChar char="•"/>
              <a:defRPr sz="2000"/>
            </a:lvl6pPr>
            <a:lvl7pPr marL="4267093" lvl="6" indent="-431789" algn="l">
              <a:lnSpc>
                <a:spcPct val="90000"/>
              </a:lnSpc>
              <a:spcBef>
                <a:spcPts val="533"/>
              </a:spcBef>
              <a:spcAft>
                <a:spcPts val="0"/>
              </a:spcAft>
              <a:buClr>
                <a:schemeClr val="dk1"/>
              </a:buClr>
              <a:buSzPts val="1500"/>
              <a:buChar char="•"/>
              <a:defRPr sz="2000"/>
            </a:lvl7pPr>
            <a:lvl8pPr marL="4876678" lvl="7" indent="-431789" algn="l">
              <a:lnSpc>
                <a:spcPct val="90000"/>
              </a:lnSpc>
              <a:spcBef>
                <a:spcPts val="533"/>
              </a:spcBef>
              <a:spcAft>
                <a:spcPts val="0"/>
              </a:spcAft>
              <a:buClr>
                <a:schemeClr val="dk1"/>
              </a:buClr>
              <a:buSzPts val="1500"/>
              <a:buChar char="•"/>
              <a:defRPr sz="2000"/>
            </a:lvl8pPr>
            <a:lvl9pPr marL="5486263" lvl="8" indent="-431789" algn="l">
              <a:lnSpc>
                <a:spcPct val="90000"/>
              </a:lnSpc>
              <a:spcBef>
                <a:spcPts val="533"/>
              </a:spcBef>
              <a:spcAft>
                <a:spcPts val="0"/>
              </a:spcAft>
              <a:buClr>
                <a:schemeClr val="dk1"/>
              </a:buClr>
              <a:buSzPts val="1500"/>
              <a:buChar char="•"/>
              <a:defRPr sz="2000"/>
            </a:lvl9pPr>
          </a:lstStyle>
          <a:p>
            <a:endParaRPr/>
          </a:p>
        </p:txBody>
      </p:sp>
      <p:sp>
        <p:nvSpPr>
          <p:cNvPr id="402" name="Google Shape;402;p40"/>
          <p:cNvSpPr txBox="1">
            <a:spLocks noGrp="1"/>
          </p:cNvSpPr>
          <p:nvPr>
            <p:ph type="body" idx="2"/>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403" name="Google Shape;403;p4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4" name="Google Shape;404;p4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5" name="Google Shape;405;p40"/>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31150516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8" name="Google Shape;408;p41"/>
          <p:cNvSpPr>
            <a:spLocks noGrp="1"/>
          </p:cNvSpPr>
          <p:nvPr>
            <p:ph type="pic" idx="2"/>
          </p:nvPr>
        </p:nvSpPr>
        <p:spPr>
          <a:xfrm>
            <a:off x="5183188" y="987425"/>
            <a:ext cx="6172400" cy="4873600"/>
          </a:xfrm>
          <a:prstGeom prst="rect">
            <a:avLst/>
          </a:prstGeom>
          <a:noFill/>
          <a:ln>
            <a:noFill/>
          </a:ln>
        </p:spPr>
      </p:sp>
      <p:sp>
        <p:nvSpPr>
          <p:cNvPr id="409" name="Google Shape;409;p41"/>
          <p:cNvSpPr txBox="1">
            <a:spLocks noGrp="1"/>
          </p:cNvSpPr>
          <p:nvPr>
            <p:ph type="body" idx="1"/>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410" name="Google Shape;410;p4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1" name="Google Shape;411;p4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2" name="Google Shape;412;p4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8688299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413"/>
        <p:cNvGrpSpPr/>
        <p:nvPr/>
      </p:nvGrpSpPr>
      <p:grpSpPr>
        <a:xfrm>
          <a:off x="0" y="0"/>
          <a:ext cx="0" cy="0"/>
          <a:chOff x="0" y="0"/>
          <a:chExt cx="0" cy="0"/>
        </a:xfrm>
      </p:grpSpPr>
      <p:sp>
        <p:nvSpPr>
          <p:cNvPr id="414" name="Google Shape;414;p42"/>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5" name="Google Shape;415;p42"/>
          <p:cNvSpPr txBox="1">
            <a:spLocks noGrp="1"/>
          </p:cNvSpPr>
          <p:nvPr>
            <p:ph type="body" idx="1"/>
          </p:nvPr>
        </p:nvSpPr>
        <p:spPr>
          <a:xfrm rot="5400000">
            <a:off x="3920400" y="-1256575"/>
            <a:ext cx="4351200" cy="105156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16" name="Google Shape;416;p4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7" name="Google Shape;417;p4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18" name="Google Shape;418;p42"/>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25475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4CD5C7-454C-E875-9258-C1F1C86559D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B1201FB7-9207-9C8D-F21C-4873D3A520D7}"/>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4" name="Marcador de pie de página 3">
            <a:extLst>
              <a:ext uri="{FF2B5EF4-FFF2-40B4-BE49-F238E27FC236}">
                <a16:creationId xmlns:a16="http://schemas.microsoft.com/office/drawing/2014/main" id="{1DF22775-28D9-53FE-7D6C-1E40C6C0970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ABB1F3AF-2E42-2356-7FA7-E8009B22F4E4}"/>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35185313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419"/>
        <p:cNvGrpSpPr/>
        <p:nvPr/>
      </p:nvGrpSpPr>
      <p:grpSpPr>
        <a:xfrm>
          <a:off x="0" y="0"/>
          <a:ext cx="0" cy="0"/>
          <a:chOff x="0" y="0"/>
          <a:chExt cx="0" cy="0"/>
        </a:xfrm>
      </p:grpSpPr>
      <p:sp>
        <p:nvSpPr>
          <p:cNvPr id="420" name="Google Shape;420;p43"/>
          <p:cNvSpPr txBox="1">
            <a:spLocks noGrp="1"/>
          </p:cNvSpPr>
          <p:nvPr>
            <p:ph type="title"/>
          </p:nvPr>
        </p:nvSpPr>
        <p:spPr>
          <a:xfrm rot="5400000">
            <a:off x="7133400" y="1956725"/>
            <a:ext cx="5812000" cy="2628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1" name="Google Shape;421;p43"/>
          <p:cNvSpPr txBox="1">
            <a:spLocks noGrp="1"/>
          </p:cNvSpPr>
          <p:nvPr>
            <p:ph type="body" idx="1"/>
          </p:nvPr>
        </p:nvSpPr>
        <p:spPr>
          <a:xfrm rot="5400000">
            <a:off x="1799300" y="-596075"/>
            <a:ext cx="5812000" cy="77344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22" name="Google Shape;422;p4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23" name="Google Shape;423;p4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24" name="Google Shape;424;p4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1722021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334"/>
        <p:cNvGrpSpPr/>
        <p:nvPr/>
      </p:nvGrpSpPr>
      <p:grpSpPr>
        <a:xfrm>
          <a:off x="0" y="0"/>
          <a:ext cx="0" cy="0"/>
          <a:chOff x="0" y="0"/>
          <a:chExt cx="0" cy="0"/>
        </a:xfrm>
      </p:grpSpPr>
      <p:sp>
        <p:nvSpPr>
          <p:cNvPr id="335" name="Google Shape;335;p29"/>
          <p:cNvSpPr txBox="1">
            <a:spLocks noGrp="1"/>
          </p:cNvSpPr>
          <p:nvPr>
            <p:ph type="title"/>
          </p:nvPr>
        </p:nvSpPr>
        <p:spPr>
          <a:xfrm>
            <a:off x="1954304" y="201708"/>
            <a:ext cx="9906000" cy="1001600"/>
          </a:xfrm>
          <a:prstGeom prst="rect">
            <a:avLst/>
          </a:prstGeom>
          <a:noFill/>
          <a:ln>
            <a:noFill/>
          </a:ln>
        </p:spPr>
        <p:txBody>
          <a:bodyPr spcFirstLastPara="1" wrap="square" lIns="68575" tIns="34275" rIns="68575" bIns="34275" anchor="ctr" anchorCtr="0">
            <a:noAutofit/>
          </a:bodyPr>
          <a:lstStyle>
            <a:lvl1pPr marR="0" lvl="0" algn="l">
              <a:lnSpc>
                <a:spcPct val="90000"/>
              </a:lnSpc>
              <a:spcBef>
                <a:spcPts val="0"/>
              </a:spcBef>
              <a:spcAft>
                <a:spcPts val="0"/>
              </a:spcAft>
              <a:buClr>
                <a:srgbClr val="292929"/>
              </a:buClr>
              <a:buSzPts val="2300"/>
              <a:buFont typeface="Calibri"/>
              <a:buNone/>
              <a:defRPr sz="3067" b="1" i="0" u="none" strike="noStrike" cap="none">
                <a:solidFill>
                  <a:srgbClr val="292929"/>
                </a:solidFill>
                <a:latin typeface="Calibri"/>
                <a:ea typeface="Calibri"/>
                <a:cs typeface="Calibri"/>
                <a:sym typeface="Calibri"/>
              </a:defRPr>
            </a:lvl1pPr>
            <a:lvl2pPr lvl="1">
              <a:spcBef>
                <a:spcPts val="0"/>
              </a:spcBef>
              <a:spcAft>
                <a:spcPts val="0"/>
              </a:spcAft>
              <a:buSzPts val="1100"/>
              <a:buNone/>
              <a:defRPr sz="1867"/>
            </a:lvl2pPr>
            <a:lvl3pPr lvl="2">
              <a:spcBef>
                <a:spcPts val="0"/>
              </a:spcBef>
              <a:spcAft>
                <a:spcPts val="0"/>
              </a:spcAft>
              <a:buSzPts val="1100"/>
              <a:buNone/>
              <a:defRPr sz="1867"/>
            </a:lvl3pPr>
            <a:lvl4pPr lvl="3">
              <a:spcBef>
                <a:spcPts val="0"/>
              </a:spcBef>
              <a:spcAft>
                <a:spcPts val="0"/>
              </a:spcAft>
              <a:buSzPts val="1100"/>
              <a:buNone/>
              <a:defRPr sz="1867"/>
            </a:lvl4pPr>
            <a:lvl5pPr lvl="4">
              <a:spcBef>
                <a:spcPts val="0"/>
              </a:spcBef>
              <a:spcAft>
                <a:spcPts val="0"/>
              </a:spcAft>
              <a:buSzPts val="1100"/>
              <a:buNone/>
              <a:defRPr sz="1867"/>
            </a:lvl5pPr>
            <a:lvl6pPr lvl="5">
              <a:spcBef>
                <a:spcPts val="0"/>
              </a:spcBef>
              <a:spcAft>
                <a:spcPts val="0"/>
              </a:spcAft>
              <a:buSzPts val="1100"/>
              <a:buNone/>
              <a:defRPr sz="1867"/>
            </a:lvl6pPr>
            <a:lvl7pPr lvl="6">
              <a:spcBef>
                <a:spcPts val="0"/>
              </a:spcBef>
              <a:spcAft>
                <a:spcPts val="0"/>
              </a:spcAft>
              <a:buSzPts val="1100"/>
              <a:buNone/>
              <a:defRPr sz="1867"/>
            </a:lvl7pPr>
            <a:lvl8pPr lvl="7">
              <a:spcBef>
                <a:spcPts val="0"/>
              </a:spcBef>
              <a:spcAft>
                <a:spcPts val="0"/>
              </a:spcAft>
              <a:buSzPts val="1100"/>
              <a:buNone/>
              <a:defRPr sz="1867"/>
            </a:lvl8pPr>
            <a:lvl9pPr lvl="8">
              <a:spcBef>
                <a:spcPts val="0"/>
              </a:spcBef>
              <a:spcAft>
                <a:spcPts val="0"/>
              </a:spcAft>
              <a:buSzPts val="1100"/>
              <a:buNone/>
              <a:defRPr sz="1867"/>
            </a:lvl9pPr>
          </a:lstStyle>
          <a:p>
            <a:endParaRPr/>
          </a:p>
        </p:txBody>
      </p:sp>
      <p:sp>
        <p:nvSpPr>
          <p:cNvPr id="336" name="Google Shape;336;p29"/>
          <p:cNvSpPr txBox="1">
            <a:spLocks noGrp="1"/>
          </p:cNvSpPr>
          <p:nvPr>
            <p:ph type="body" idx="1"/>
          </p:nvPr>
        </p:nvSpPr>
        <p:spPr>
          <a:xfrm>
            <a:off x="1954304" y="1825625"/>
            <a:ext cx="9906000" cy="4501200"/>
          </a:xfrm>
          <a:prstGeom prst="rect">
            <a:avLst/>
          </a:prstGeom>
          <a:noFill/>
          <a:ln>
            <a:noFill/>
          </a:ln>
        </p:spPr>
        <p:txBody>
          <a:bodyPr spcFirstLastPara="1" wrap="square" lIns="68575" tIns="34275" rIns="68575" bIns="34275" anchor="ctr" anchorCtr="0">
            <a:noAutofit/>
          </a:bodyPr>
          <a:lstStyle>
            <a:lvl1pPr marL="609585" marR="0" lvl="0" indent="-448722" algn="l">
              <a:lnSpc>
                <a:spcPct val="90000"/>
              </a:lnSpc>
              <a:spcBef>
                <a:spcPts val="1067"/>
              </a:spcBef>
              <a:spcAft>
                <a:spcPts val="0"/>
              </a:spcAft>
              <a:buClr>
                <a:srgbClr val="C00000"/>
              </a:buClr>
              <a:buSzPts val="1700"/>
              <a:buFont typeface="Arial"/>
              <a:buChar char="•"/>
              <a:defRPr sz="2267" b="0" i="0" u="none" strike="noStrike" cap="none">
                <a:solidFill>
                  <a:srgbClr val="4E4E4E"/>
                </a:solidFill>
                <a:latin typeface="Calibri"/>
                <a:ea typeface="Calibri"/>
                <a:cs typeface="Calibri"/>
                <a:sym typeface="Calibri"/>
              </a:defRPr>
            </a:lvl1pPr>
            <a:lvl2pPr marL="1219170" marR="0" lvl="1" indent="-406390" algn="l">
              <a:lnSpc>
                <a:spcPct val="90000"/>
              </a:lnSpc>
              <a:spcBef>
                <a:spcPts val="533"/>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2pPr>
            <a:lvl3pPr marL="1828754" marR="0" lvl="2" indent="-406390" algn="l">
              <a:lnSpc>
                <a:spcPct val="90000"/>
              </a:lnSpc>
              <a:spcBef>
                <a:spcPts val="533"/>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3pPr>
            <a:lvl4pPr marL="2438339" marR="0" lvl="3" indent="-406390" algn="l">
              <a:lnSpc>
                <a:spcPct val="90000"/>
              </a:lnSpc>
              <a:spcBef>
                <a:spcPts val="533"/>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4pPr>
            <a:lvl5pPr marL="3047924" marR="0" lvl="4" indent="-406390" algn="l">
              <a:lnSpc>
                <a:spcPct val="90000"/>
              </a:lnSpc>
              <a:spcBef>
                <a:spcPts val="533"/>
              </a:spcBef>
              <a:spcAft>
                <a:spcPts val="0"/>
              </a:spcAft>
              <a:buClr>
                <a:srgbClr val="C00000"/>
              </a:buClr>
              <a:buSzPts val="1200"/>
              <a:buFont typeface="Noto Sans Symbols"/>
              <a:buChar char="▪"/>
              <a:defRPr sz="1867" b="0" i="0" u="none" strike="noStrike" cap="none">
                <a:solidFill>
                  <a:srgbClr val="4E4E4E"/>
                </a:solidFill>
                <a:latin typeface="Calibri"/>
                <a:ea typeface="Calibri"/>
                <a:cs typeface="Calibri"/>
                <a:sym typeface="Calibri"/>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81195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80"/>
        <p:cNvGrpSpPr/>
        <p:nvPr/>
      </p:nvGrpSpPr>
      <p:grpSpPr>
        <a:xfrm>
          <a:off x="0" y="0"/>
          <a:ext cx="0" cy="0"/>
          <a:chOff x="0" y="0"/>
          <a:chExt cx="0" cy="0"/>
        </a:xfrm>
      </p:grpSpPr>
      <p:sp>
        <p:nvSpPr>
          <p:cNvPr id="281" name="Google Shape;281;p15"/>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282" name="Google Shape;282;p15"/>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283" name="Google Shape;283;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7199261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84"/>
        <p:cNvGrpSpPr/>
        <p:nvPr/>
      </p:nvGrpSpPr>
      <p:grpSpPr>
        <a:xfrm>
          <a:off x="0" y="0"/>
          <a:ext cx="0" cy="0"/>
          <a:chOff x="0" y="0"/>
          <a:chExt cx="0" cy="0"/>
        </a:xfrm>
      </p:grpSpPr>
      <p:sp>
        <p:nvSpPr>
          <p:cNvPr id="285" name="Google Shape;285;p16"/>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6" name="Google Shape;286;p16"/>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1600"/>
              </a:spcBef>
              <a:spcAft>
                <a:spcPts val="0"/>
              </a:spcAft>
              <a:buClr>
                <a:schemeClr val="dk1"/>
              </a:buClr>
              <a:buSzPts val="1400"/>
              <a:buChar char="○"/>
              <a:defRPr/>
            </a:lvl2pPr>
            <a:lvl3pPr marL="1828754" lvl="2" indent="-423323" algn="l">
              <a:lnSpc>
                <a:spcPct val="90000"/>
              </a:lnSpc>
              <a:spcBef>
                <a:spcPts val="1600"/>
              </a:spcBef>
              <a:spcAft>
                <a:spcPts val="0"/>
              </a:spcAft>
              <a:buClr>
                <a:schemeClr val="dk1"/>
              </a:buClr>
              <a:buSzPts val="1400"/>
              <a:buChar char="■"/>
              <a:defRPr/>
            </a:lvl3pPr>
            <a:lvl4pPr marL="2438339" lvl="3" indent="-423323" algn="l">
              <a:lnSpc>
                <a:spcPct val="90000"/>
              </a:lnSpc>
              <a:spcBef>
                <a:spcPts val="1600"/>
              </a:spcBef>
              <a:spcAft>
                <a:spcPts val="0"/>
              </a:spcAft>
              <a:buClr>
                <a:schemeClr val="dk1"/>
              </a:buClr>
              <a:buSzPts val="1400"/>
              <a:buChar char="●"/>
              <a:defRPr/>
            </a:lvl4pPr>
            <a:lvl5pPr marL="3047924" lvl="4" indent="-423323" algn="l">
              <a:lnSpc>
                <a:spcPct val="90000"/>
              </a:lnSpc>
              <a:spcBef>
                <a:spcPts val="1600"/>
              </a:spcBef>
              <a:spcAft>
                <a:spcPts val="0"/>
              </a:spcAft>
              <a:buClr>
                <a:schemeClr val="dk1"/>
              </a:buClr>
              <a:buSzPts val="1400"/>
              <a:buChar char="○"/>
              <a:defRPr/>
            </a:lvl5pPr>
            <a:lvl6pPr marL="3657509" lvl="5" indent="-423323" algn="l">
              <a:lnSpc>
                <a:spcPct val="90000"/>
              </a:lnSpc>
              <a:spcBef>
                <a:spcPts val="1600"/>
              </a:spcBef>
              <a:spcAft>
                <a:spcPts val="0"/>
              </a:spcAft>
              <a:buClr>
                <a:schemeClr val="dk1"/>
              </a:buClr>
              <a:buSzPts val="1400"/>
              <a:buChar char="■"/>
              <a:defRPr/>
            </a:lvl6pPr>
            <a:lvl7pPr marL="4267093" lvl="6" indent="-423323" algn="l">
              <a:lnSpc>
                <a:spcPct val="90000"/>
              </a:lnSpc>
              <a:spcBef>
                <a:spcPts val="1600"/>
              </a:spcBef>
              <a:spcAft>
                <a:spcPts val="0"/>
              </a:spcAft>
              <a:buClr>
                <a:schemeClr val="dk1"/>
              </a:buClr>
              <a:buSzPts val="1400"/>
              <a:buChar char="●"/>
              <a:defRPr/>
            </a:lvl7pPr>
            <a:lvl8pPr marL="4876678" lvl="7" indent="-423323" algn="l">
              <a:lnSpc>
                <a:spcPct val="90000"/>
              </a:lnSpc>
              <a:spcBef>
                <a:spcPts val="1600"/>
              </a:spcBef>
              <a:spcAft>
                <a:spcPts val="0"/>
              </a:spcAft>
              <a:buClr>
                <a:schemeClr val="dk1"/>
              </a:buClr>
              <a:buSzPts val="1400"/>
              <a:buChar char="○"/>
              <a:defRPr/>
            </a:lvl8pPr>
            <a:lvl9pPr marL="5486263" lvl="8" indent="-423323" algn="l">
              <a:lnSpc>
                <a:spcPct val="90000"/>
              </a:lnSpc>
              <a:spcBef>
                <a:spcPts val="1600"/>
              </a:spcBef>
              <a:spcAft>
                <a:spcPts val="1600"/>
              </a:spcAft>
              <a:buClr>
                <a:schemeClr val="dk1"/>
              </a:buClr>
              <a:buSzPts val="1400"/>
              <a:buChar char="■"/>
              <a:defRPr/>
            </a:lvl9pPr>
          </a:lstStyle>
          <a:p>
            <a:endParaRPr/>
          </a:p>
        </p:txBody>
      </p:sp>
      <p:sp>
        <p:nvSpPr>
          <p:cNvPr id="287" name="Google Shape;287;p1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288" name="Google Shape;288;p1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289" name="Google Shape;289;p1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8711198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90"/>
        <p:cNvGrpSpPr/>
        <p:nvPr/>
      </p:nvGrpSpPr>
      <p:grpSpPr>
        <a:xfrm>
          <a:off x="0" y="0"/>
          <a:ext cx="0" cy="0"/>
          <a:chOff x="0" y="0"/>
          <a:chExt cx="0" cy="0"/>
        </a:xfrm>
      </p:grpSpPr>
      <p:sp>
        <p:nvSpPr>
          <p:cNvPr id="291" name="Google Shape;291;p17"/>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92" name="Google Shape;292;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7757299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3"/>
        <p:cNvGrpSpPr/>
        <p:nvPr/>
      </p:nvGrpSpPr>
      <p:grpSpPr>
        <a:xfrm>
          <a:off x="0" y="0"/>
          <a:ext cx="0" cy="0"/>
          <a:chOff x="0" y="0"/>
          <a:chExt cx="0" cy="0"/>
        </a:xfrm>
      </p:grpSpPr>
      <p:sp>
        <p:nvSpPr>
          <p:cNvPr id="294" name="Google Shape;294;p1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5" name="Google Shape;295;p1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296" name="Google Shape;296;p1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7719327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7"/>
        <p:cNvGrpSpPr/>
        <p:nvPr/>
      </p:nvGrpSpPr>
      <p:grpSpPr>
        <a:xfrm>
          <a:off x="0" y="0"/>
          <a:ext cx="0" cy="0"/>
          <a:chOff x="0" y="0"/>
          <a:chExt cx="0" cy="0"/>
        </a:xfrm>
      </p:grpSpPr>
      <p:sp>
        <p:nvSpPr>
          <p:cNvPr id="298" name="Google Shape;298;p1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9" name="Google Shape;299;p19"/>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00" name="Google Shape;300;p19"/>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01" name="Google Shape;301;p1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4210746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2"/>
        <p:cNvGrpSpPr/>
        <p:nvPr/>
      </p:nvGrpSpPr>
      <p:grpSpPr>
        <a:xfrm>
          <a:off x="0" y="0"/>
          <a:ext cx="0" cy="0"/>
          <a:chOff x="0" y="0"/>
          <a:chExt cx="0" cy="0"/>
        </a:xfrm>
      </p:grpSpPr>
      <p:sp>
        <p:nvSpPr>
          <p:cNvPr id="303" name="Google Shape;303;p2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4" name="Google Shape;304;p2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33758410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5"/>
        <p:cNvGrpSpPr/>
        <p:nvPr/>
      </p:nvGrpSpPr>
      <p:grpSpPr>
        <a:xfrm>
          <a:off x="0" y="0"/>
          <a:ext cx="0" cy="0"/>
          <a:chOff x="0" y="0"/>
          <a:chExt cx="0" cy="0"/>
        </a:xfrm>
      </p:grpSpPr>
      <p:sp>
        <p:nvSpPr>
          <p:cNvPr id="306" name="Google Shape;306;p21"/>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07" name="Google Shape;307;p21"/>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08" name="Google Shape;308;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2365580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09"/>
        <p:cNvGrpSpPr/>
        <p:nvPr/>
      </p:nvGrpSpPr>
      <p:grpSpPr>
        <a:xfrm>
          <a:off x="0" y="0"/>
          <a:ext cx="0" cy="0"/>
          <a:chOff x="0" y="0"/>
          <a:chExt cx="0" cy="0"/>
        </a:xfrm>
      </p:grpSpPr>
      <p:sp>
        <p:nvSpPr>
          <p:cNvPr id="310" name="Google Shape;310;p22"/>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11" name="Google Shape;311;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3307624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13BF6BB-8D89-7931-9AE7-0014EEC67C8C}"/>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3" name="Marcador de pie de página 2">
            <a:extLst>
              <a:ext uri="{FF2B5EF4-FFF2-40B4-BE49-F238E27FC236}">
                <a16:creationId xmlns:a16="http://schemas.microsoft.com/office/drawing/2014/main" id="{49972EC3-7DEA-B222-975F-F77BAB10CBBE}"/>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2E133486-EDF9-9EFC-6BBF-3BE8033ABD69}"/>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1906553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12"/>
        <p:cNvGrpSpPr/>
        <p:nvPr/>
      </p:nvGrpSpPr>
      <p:grpSpPr>
        <a:xfrm>
          <a:off x="0" y="0"/>
          <a:ext cx="0" cy="0"/>
          <a:chOff x="0" y="0"/>
          <a:chExt cx="0" cy="0"/>
        </a:xfrm>
      </p:grpSpPr>
      <p:sp>
        <p:nvSpPr>
          <p:cNvPr id="313" name="Google Shape;313;p23"/>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14" name="Google Shape;314;p23"/>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15" name="Google Shape;315;p23"/>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16" name="Google Shape;316;p23"/>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317" name="Google Shape;317;p2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7053868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18"/>
        <p:cNvGrpSpPr/>
        <p:nvPr/>
      </p:nvGrpSpPr>
      <p:grpSpPr>
        <a:xfrm>
          <a:off x="0" y="0"/>
          <a:ext cx="0" cy="0"/>
          <a:chOff x="0" y="0"/>
          <a:chExt cx="0" cy="0"/>
        </a:xfrm>
      </p:grpSpPr>
      <p:sp>
        <p:nvSpPr>
          <p:cNvPr id="319" name="Google Shape;319;p24"/>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320" name="Google Shape;320;p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3424676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21"/>
        <p:cNvGrpSpPr/>
        <p:nvPr/>
      </p:nvGrpSpPr>
      <p:grpSpPr>
        <a:xfrm>
          <a:off x="0" y="0"/>
          <a:ext cx="0" cy="0"/>
          <a:chOff x="0" y="0"/>
          <a:chExt cx="0" cy="0"/>
        </a:xfrm>
      </p:grpSpPr>
      <p:sp>
        <p:nvSpPr>
          <p:cNvPr id="322" name="Google Shape;322;p25"/>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323" name="Google Shape;323;p25"/>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324" name="Google Shape;324;p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5814348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5"/>
        <p:cNvGrpSpPr/>
        <p:nvPr/>
      </p:nvGrpSpPr>
      <p:grpSpPr>
        <a:xfrm>
          <a:off x="0" y="0"/>
          <a:ext cx="0" cy="0"/>
          <a:chOff x="0" y="0"/>
          <a:chExt cx="0" cy="0"/>
        </a:xfrm>
      </p:grpSpPr>
      <p:sp>
        <p:nvSpPr>
          <p:cNvPr id="326" name="Google Shape;326;p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0815277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ítulo y objetos 1">
  <p:cSld name="Título y objetos 1">
    <p:spTree>
      <p:nvGrpSpPr>
        <p:cNvPr id="1" name="Shape 327"/>
        <p:cNvGrpSpPr/>
        <p:nvPr/>
      </p:nvGrpSpPr>
      <p:grpSpPr>
        <a:xfrm>
          <a:off x="0" y="0"/>
          <a:ext cx="0" cy="0"/>
          <a:chOff x="0" y="0"/>
          <a:chExt cx="0" cy="0"/>
        </a:xfrm>
      </p:grpSpPr>
      <p:sp>
        <p:nvSpPr>
          <p:cNvPr id="328" name="Google Shape;328;p27"/>
          <p:cNvSpPr txBox="1">
            <a:spLocks noGrp="1"/>
          </p:cNvSpPr>
          <p:nvPr>
            <p:ph type="title"/>
          </p:nvPr>
        </p:nvSpPr>
        <p:spPr>
          <a:xfrm>
            <a:off x="1815829" y="252919"/>
            <a:ext cx="9766400" cy="11188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rgbClr val="262626"/>
              </a:buClr>
              <a:buSzPts val="3000"/>
              <a:buFont typeface="Calibri"/>
              <a:buNone/>
              <a:defRPr sz="4000" b="1" i="0" u="none" strike="noStrike" cap="none">
                <a:solidFill>
                  <a:srgbClr val="262626"/>
                </a:solidFill>
                <a:latin typeface="Calibri"/>
                <a:ea typeface="Calibri"/>
                <a:cs typeface="Calibri"/>
                <a:sym typeface="Calibri"/>
              </a:defRPr>
            </a:lvl1pPr>
            <a:lvl2pPr lvl="1" algn="l">
              <a:lnSpc>
                <a:spcPct val="100000"/>
              </a:lnSpc>
              <a:spcBef>
                <a:spcPts val="0"/>
              </a:spcBef>
              <a:spcAft>
                <a:spcPts val="0"/>
              </a:spcAft>
              <a:buSzPts val="2800"/>
              <a:buNone/>
              <a:defRPr sz="2400"/>
            </a:lvl2pPr>
            <a:lvl3pPr lvl="2" algn="l">
              <a:lnSpc>
                <a:spcPct val="100000"/>
              </a:lnSpc>
              <a:spcBef>
                <a:spcPts val="0"/>
              </a:spcBef>
              <a:spcAft>
                <a:spcPts val="0"/>
              </a:spcAft>
              <a:buSzPts val="2800"/>
              <a:buNone/>
              <a:defRPr sz="2400"/>
            </a:lvl3pPr>
            <a:lvl4pPr lvl="3" algn="l">
              <a:lnSpc>
                <a:spcPct val="100000"/>
              </a:lnSpc>
              <a:spcBef>
                <a:spcPts val="0"/>
              </a:spcBef>
              <a:spcAft>
                <a:spcPts val="0"/>
              </a:spcAft>
              <a:buSzPts val="2800"/>
              <a:buNone/>
              <a:defRPr sz="2400"/>
            </a:lvl4pPr>
            <a:lvl5pPr lvl="4" algn="l">
              <a:lnSpc>
                <a:spcPct val="100000"/>
              </a:lnSpc>
              <a:spcBef>
                <a:spcPts val="0"/>
              </a:spcBef>
              <a:spcAft>
                <a:spcPts val="0"/>
              </a:spcAft>
              <a:buSzPts val="2800"/>
              <a:buNone/>
              <a:defRPr sz="2400"/>
            </a:lvl5pPr>
            <a:lvl6pPr lvl="5" algn="l">
              <a:lnSpc>
                <a:spcPct val="100000"/>
              </a:lnSpc>
              <a:spcBef>
                <a:spcPts val="0"/>
              </a:spcBef>
              <a:spcAft>
                <a:spcPts val="0"/>
              </a:spcAft>
              <a:buSzPts val="2800"/>
              <a:buNone/>
              <a:defRPr sz="2400"/>
            </a:lvl6pPr>
            <a:lvl7pPr lvl="6" algn="l">
              <a:lnSpc>
                <a:spcPct val="100000"/>
              </a:lnSpc>
              <a:spcBef>
                <a:spcPts val="0"/>
              </a:spcBef>
              <a:spcAft>
                <a:spcPts val="0"/>
              </a:spcAft>
              <a:buSzPts val="2800"/>
              <a:buNone/>
              <a:defRPr sz="2400"/>
            </a:lvl7pPr>
            <a:lvl8pPr lvl="7" algn="l">
              <a:lnSpc>
                <a:spcPct val="100000"/>
              </a:lnSpc>
              <a:spcBef>
                <a:spcPts val="0"/>
              </a:spcBef>
              <a:spcAft>
                <a:spcPts val="0"/>
              </a:spcAft>
              <a:buSzPts val="2800"/>
              <a:buNone/>
              <a:defRPr sz="2400"/>
            </a:lvl8pPr>
            <a:lvl9pPr lvl="8" algn="l">
              <a:lnSpc>
                <a:spcPct val="100000"/>
              </a:lnSpc>
              <a:spcBef>
                <a:spcPts val="0"/>
              </a:spcBef>
              <a:spcAft>
                <a:spcPts val="0"/>
              </a:spcAft>
              <a:buSzPts val="2800"/>
              <a:buNone/>
              <a:defRPr sz="2400"/>
            </a:lvl9pPr>
          </a:lstStyle>
          <a:p>
            <a:endParaRPr/>
          </a:p>
        </p:txBody>
      </p:sp>
      <p:sp>
        <p:nvSpPr>
          <p:cNvPr id="329" name="Google Shape;329;p27"/>
          <p:cNvSpPr txBox="1">
            <a:spLocks noGrp="1"/>
          </p:cNvSpPr>
          <p:nvPr>
            <p:ph type="body" idx="1"/>
          </p:nvPr>
        </p:nvSpPr>
        <p:spPr>
          <a:xfrm>
            <a:off x="1815829" y="1825625"/>
            <a:ext cx="9766400" cy="4463600"/>
          </a:xfrm>
          <a:prstGeom prst="rect">
            <a:avLst/>
          </a:prstGeom>
          <a:noFill/>
          <a:ln>
            <a:noFill/>
          </a:ln>
        </p:spPr>
        <p:txBody>
          <a:bodyPr spcFirstLastPara="1" wrap="square" lIns="91425" tIns="45700" rIns="91425" bIns="45700" anchor="t" anchorCtr="0">
            <a:normAutofit/>
          </a:bodyPr>
          <a:lstStyle>
            <a:lvl1pPr marL="609585" marR="0" lvl="0" indent="-516454" algn="l">
              <a:lnSpc>
                <a:spcPct val="90000"/>
              </a:lnSpc>
              <a:spcBef>
                <a:spcPts val="1333"/>
              </a:spcBef>
              <a:spcAft>
                <a:spcPts val="0"/>
              </a:spcAft>
              <a:buClr>
                <a:srgbClr val="C00000"/>
              </a:buClr>
              <a:buSzPts val="2500"/>
              <a:buFont typeface="Noto Sans Symbols"/>
              <a:buChar char="▪"/>
              <a:defRPr sz="3333" b="0" i="0" u="none" strike="noStrike" cap="none">
                <a:solidFill>
                  <a:srgbClr val="3F3F3F"/>
                </a:solidFill>
                <a:latin typeface="Calibri"/>
                <a:ea typeface="Calibri"/>
                <a:cs typeface="Calibri"/>
                <a:sym typeface="Calibri"/>
              </a:defRPr>
            </a:lvl1pPr>
            <a:lvl2pPr marL="1219170" marR="0" lvl="1" indent="-440256" algn="l">
              <a:lnSpc>
                <a:spcPct val="90000"/>
              </a:lnSpc>
              <a:spcBef>
                <a:spcPts val="1600"/>
              </a:spcBef>
              <a:spcAft>
                <a:spcPts val="0"/>
              </a:spcAft>
              <a:buClr>
                <a:srgbClr val="C00000"/>
              </a:buClr>
              <a:buSzPts val="1600"/>
              <a:buFont typeface="Noto Sans Symbols"/>
              <a:buChar char="▪"/>
              <a:defRPr sz="2667" b="0" i="0" u="none" strike="noStrike" cap="none">
                <a:solidFill>
                  <a:srgbClr val="3F3F3F"/>
                </a:solidFill>
                <a:latin typeface="Calibri"/>
                <a:ea typeface="Calibri"/>
                <a:cs typeface="Calibri"/>
                <a:sym typeface="Calibri"/>
              </a:defRPr>
            </a:lvl2pPr>
            <a:lvl3pPr marL="1828754" marR="0" lvl="2" indent="-440256" algn="l">
              <a:lnSpc>
                <a:spcPct val="90000"/>
              </a:lnSpc>
              <a:spcBef>
                <a:spcPts val="1600"/>
              </a:spcBef>
              <a:spcAft>
                <a:spcPts val="0"/>
              </a:spcAft>
              <a:buClr>
                <a:srgbClr val="C00000"/>
              </a:buClr>
              <a:buSzPts val="1600"/>
              <a:buFont typeface="Noto Sans Symbols"/>
              <a:buChar char="▪"/>
              <a:defRPr sz="2667" b="0" i="0" u="none" strike="noStrike" cap="none">
                <a:solidFill>
                  <a:srgbClr val="3F3F3F"/>
                </a:solidFill>
                <a:latin typeface="Calibri"/>
                <a:ea typeface="Calibri"/>
                <a:cs typeface="Calibri"/>
                <a:sym typeface="Calibri"/>
              </a:defRPr>
            </a:lvl3pPr>
            <a:lvl4pPr marL="2438339" marR="0" lvl="3" indent="-440256" algn="l">
              <a:lnSpc>
                <a:spcPct val="90000"/>
              </a:lnSpc>
              <a:spcBef>
                <a:spcPts val="1600"/>
              </a:spcBef>
              <a:spcAft>
                <a:spcPts val="0"/>
              </a:spcAft>
              <a:buClr>
                <a:srgbClr val="C00000"/>
              </a:buClr>
              <a:buSzPts val="1600"/>
              <a:buFont typeface="Noto Sans Symbols"/>
              <a:buChar char="▪"/>
              <a:defRPr sz="2667" b="0" i="0" u="none" strike="noStrike" cap="none">
                <a:solidFill>
                  <a:srgbClr val="3F3F3F"/>
                </a:solidFill>
                <a:latin typeface="Calibri"/>
                <a:ea typeface="Calibri"/>
                <a:cs typeface="Calibri"/>
                <a:sym typeface="Calibri"/>
              </a:defRPr>
            </a:lvl4pPr>
            <a:lvl5pPr marL="3047924" marR="0" lvl="4" indent="-440256" algn="l">
              <a:lnSpc>
                <a:spcPct val="90000"/>
              </a:lnSpc>
              <a:spcBef>
                <a:spcPts val="1600"/>
              </a:spcBef>
              <a:spcAft>
                <a:spcPts val="0"/>
              </a:spcAft>
              <a:buClr>
                <a:srgbClr val="C00000"/>
              </a:buClr>
              <a:buSzPts val="1600"/>
              <a:buFont typeface="Noto Sans Symbols"/>
              <a:buChar char="▪"/>
              <a:defRPr sz="2667" b="0" i="0" u="none" strike="noStrike" cap="none">
                <a:solidFill>
                  <a:srgbClr val="3F3F3F"/>
                </a:solidFill>
                <a:latin typeface="Calibri"/>
                <a:ea typeface="Calibri"/>
                <a:cs typeface="Calibri"/>
                <a:sym typeface="Calibri"/>
              </a:defRPr>
            </a:lvl5pPr>
            <a:lvl6pPr marL="3657509" marR="0" lvl="5" indent="-457189" algn="l">
              <a:lnSpc>
                <a:spcPct val="90000"/>
              </a:lnSpc>
              <a:spcBef>
                <a:spcPts val="16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6pPr>
            <a:lvl7pPr marL="4267093" marR="0" lvl="6" indent="-457189" algn="l">
              <a:lnSpc>
                <a:spcPct val="90000"/>
              </a:lnSpc>
              <a:spcBef>
                <a:spcPts val="16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7pPr>
            <a:lvl8pPr marL="4876678" marR="0" lvl="7" indent="-457189" algn="l">
              <a:lnSpc>
                <a:spcPct val="90000"/>
              </a:lnSpc>
              <a:spcBef>
                <a:spcPts val="16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8pPr>
            <a:lvl9pPr marL="5486263" marR="0" lvl="8" indent="-457189" algn="l">
              <a:lnSpc>
                <a:spcPct val="90000"/>
              </a:lnSpc>
              <a:spcBef>
                <a:spcPts val="1600"/>
              </a:spcBef>
              <a:spcAft>
                <a:spcPts val="160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330" name="Google Shape;330;p27"/>
          <p:cNvSpPr txBox="1"/>
          <p:nvPr/>
        </p:nvSpPr>
        <p:spPr>
          <a:xfrm>
            <a:off x="9214883" y="6517333"/>
            <a:ext cx="2835200" cy="3388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es" sz="2133" b="0" i="0" u="none" strike="noStrike" cap="none">
                <a:solidFill>
                  <a:srgbClr val="7F7F7F"/>
                </a:solidFill>
                <a:latin typeface="Calibri"/>
                <a:ea typeface="Calibri"/>
                <a:cs typeface="Calibri"/>
                <a:sym typeface="Calibri"/>
              </a:rPr>
              <a:t>Facultad de Salud</a:t>
            </a: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7358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91A243-69A2-9A50-174A-8C4536E5A48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DC8D25F-B6B9-B17A-A1F3-7D4E5C8634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0B234BAD-BF6C-AF80-5F11-FD75D87AA7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F0373BF-29EC-BA50-3F41-0B7A43A78829}"/>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6" name="Marcador de pie de página 5">
            <a:extLst>
              <a:ext uri="{FF2B5EF4-FFF2-40B4-BE49-F238E27FC236}">
                <a16:creationId xmlns:a16="http://schemas.microsoft.com/office/drawing/2014/main" id="{2F5B9AEC-0668-EE1E-CD1B-4092DA4E11D5}"/>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09A83F8-8925-51E6-DA8C-3B6B2B61E2A4}"/>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3672269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820345-83EC-A997-CA7C-AE3C429A4EB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37A6BB4-B013-A04D-C1D2-FBA3E34FFF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C2A4F613-B21B-A6E8-7EDF-52495C6097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E10708A-27C7-2213-BB7C-D5C33BC87D23}"/>
              </a:ext>
            </a:extLst>
          </p:cNvPr>
          <p:cNvSpPr>
            <a:spLocks noGrp="1"/>
          </p:cNvSpPr>
          <p:nvPr>
            <p:ph type="dt" sz="half" idx="10"/>
          </p:nvPr>
        </p:nvSpPr>
        <p:spPr/>
        <p:txBody>
          <a:bodyPr/>
          <a:lstStyle/>
          <a:p>
            <a:fld id="{69AF4AEF-8597-459E-8D2A-BFE76E742CC0}" type="datetimeFigureOut">
              <a:rPr lang="es-CO" smtClean="0"/>
              <a:t>12/03/2026</a:t>
            </a:fld>
            <a:endParaRPr lang="es-CO"/>
          </a:p>
        </p:txBody>
      </p:sp>
      <p:sp>
        <p:nvSpPr>
          <p:cNvPr id="6" name="Marcador de pie de página 5">
            <a:extLst>
              <a:ext uri="{FF2B5EF4-FFF2-40B4-BE49-F238E27FC236}">
                <a16:creationId xmlns:a16="http://schemas.microsoft.com/office/drawing/2014/main" id="{9F8AA662-D2E3-88C3-C736-F20121055AC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0C43195-ACFA-974A-5A3D-7B61ACB7A9CD}"/>
              </a:ext>
            </a:extLst>
          </p:cNvPr>
          <p:cNvSpPr>
            <a:spLocks noGrp="1"/>
          </p:cNvSpPr>
          <p:nvPr>
            <p:ph type="sldNum" sz="quarter" idx="12"/>
          </p:nvPr>
        </p:nvSpPr>
        <p:spPr/>
        <p:txBody>
          <a:bodyPr/>
          <a:lstStyle/>
          <a:p>
            <a:fld id="{67732B48-49DD-4E1B-8336-FFBD6BFD7C7A}" type="slidenum">
              <a:rPr lang="es-CO" smtClean="0"/>
              <a:t>‹Nº›</a:t>
            </a:fld>
            <a:endParaRPr lang="es-CO"/>
          </a:p>
        </p:txBody>
      </p:sp>
    </p:spTree>
    <p:extLst>
      <p:ext uri="{BB962C8B-B14F-4D97-AF65-F5344CB8AC3E}">
        <p14:creationId xmlns:p14="http://schemas.microsoft.com/office/powerpoint/2010/main" val="2977310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652941-910A-1976-BAC0-243B5C4E4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C98A90F1-20EA-7A8B-9C04-B206D0AB21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A5A242C-F90C-FB31-72A2-760E601462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AF4AEF-8597-459E-8D2A-BFE76E742CC0}" type="datetimeFigureOut">
              <a:rPr lang="es-CO" smtClean="0"/>
              <a:t>12/03/2026</a:t>
            </a:fld>
            <a:endParaRPr lang="es-CO"/>
          </a:p>
        </p:txBody>
      </p:sp>
      <p:sp>
        <p:nvSpPr>
          <p:cNvPr id="5" name="Marcador de pie de página 4">
            <a:extLst>
              <a:ext uri="{FF2B5EF4-FFF2-40B4-BE49-F238E27FC236}">
                <a16:creationId xmlns:a16="http://schemas.microsoft.com/office/drawing/2014/main" id="{AF54CC1A-A381-F72C-15B0-FF092136CF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DF527955-3F21-2E0F-35AA-05F51D9DBD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732B48-49DD-4E1B-8336-FFBD6BFD7C7A}" type="slidenum">
              <a:rPr lang="es-CO" smtClean="0"/>
              <a:t>‹Nº›</a:t>
            </a:fld>
            <a:endParaRPr lang="es-CO"/>
          </a:p>
        </p:txBody>
      </p:sp>
    </p:spTree>
    <p:extLst>
      <p:ext uri="{BB962C8B-B14F-4D97-AF65-F5344CB8AC3E}">
        <p14:creationId xmlns:p14="http://schemas.microsoft.com/office/powerpoint/2010/main" val="3368686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3/12/2026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238844871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F4E95B8-394B-F4A6-2C2C-8033DE483C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79B08576-712A-65F1-789C-5162C1C9B3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14B1D5C4-C411-E6CC-D32D-5F5CBB32A3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F9A374-2081-EC42-9D20-89556C894349}" type="datetimeFigureOut">
              <a:rPr lang="es-CO" smtClean="0"/>
              <a:t>12/03/2026</a:t>
            </a:fld>
            <a:endParaRPr lang="es-CO"/>
          </a:p>
        </p:txBody>
      </p:sp>
      <p:sp>
        <p:nvSpPr>
          <p:cNvPr id="5" name="Marcador de pie de página 4">
            <a:extLst>
              <a:ext uri="{FF2B5EF4-FFF2-40B4-BE49-F238E27FC236}">
                <a16:creationId xmlns:a16="http://schemas.microsoft.com/office/drawing/2014/main" id="{C247DB84-5920-29F5-A272-E647886570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0D4C609F-8435-8402-CD8B-E1C3D938AA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6FA4A4-17A8-7B46-A943-B786191F8111}" type="slidenum">
              <a:rPr lang="es-CO" smtClean="0"/>
              <a:t>‹Nº›</a:t>
            </a:fld>
            <a:endParaRPr lang="es-CO"/>
          </a:p>
        </p:txBody>
      </p:sp>
    </p:spTree>
    <p:extLst>
      <p:ext uri="{BB962C8B-B14F-4D97-AF65-F5344CB8AC3E}">
        <p14:creationId xmlns:p14="http://schemas.microsoft.com/office/powerpoint/2010/main" val="27469260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11268061" y="6315968"/>
            <a:ext cx="731600" cy="524800"/>
          </a:xfrm>
          <a:prstGeom prst="rect">
            <a:avLst/>
          </a:prstGeom>
          <a:noFill/>
          <a:ln>
            <a:noFill/>
          </a:ln>
        </p:spPr>
        <p:txBody>
          <a:bodyPr spcFirstLastPara="1" wrap="square" lIns="91425" tIns="91425" rIns="91425" bIns="91425" anchor="ctr" anchorCtr="0">
            <a:normAutofit/>
          </a:bodyPr>
          <a:lstStyle>
            <a:lvl1pPr lvl="0" algn="r">
              <a:buNone/>
              <a:defRPr sz="1200">
                <a:solidFill>
                  <a:schemeClr val="dk2"/>
                </a:solidFill>
                <a:latin typeface="Nunito"/>
                <a:ea typeface="Nunito"/>
                <a:cs typeface="Nunito"/>
                <a:sym typeface="Nunito"/>
              </a:defRPr>
            </a:lvl1pPr>
            <a:lvl2pPr lvl="1" algn="r">
              <a:buNone/>
              <a:defRPr sz="1200">
                <a:solidFill>
                  <a:schemeClr val="dk2"/>
                </a:solidFill>
                <a:latin typeface="Nunito"/>
                <a:ea typeface="Nunito"/>
                <a:cs typeface="Nunito"/>
                <a:sym typeface="Nunito"/>
              </a:defRPr>
            </a:lvl2pPr>
            <a:lvl3pPr lvl="2" algn="r">
              <a:buNone/>
              <a:defRPr sz="1200">
                <a:solidFill>
                  <a:schemeClr val="dk2"/>
                </a:solidFill>
                <a:latin typeface="Nunito"/>
                <a:ea typeface="Nunito"/>
                <a:cs typeface="Nunito"/>
                <a:sym typeface="Nunito"/>
              </a:defRPr>
            </a:lvl3pPr>
            <a:lvl4pPr lvl="3" algn="r">
              <a:buNone/>
              <a:defRPr sz="1200">
                <a:solidFill>
                  <a:schemeClr val="dk2"/>
                </a:solidFill>
                <a:latin typeface="Nunito"/>
                <a:ea typeface="Nunito"/>
                <a:cs typeface="Nunito"/>
                <a:sym typeface="Nunito"/>
              </a:defRPr>
            </a:lvl4pPr>
            <a:lvl5pPr lvl="4" algn="r">
              <a:buNone/>
              <a:defRPr sz="1200">
                <a:solidFill>
                  <a:schemeClr val="dk2"/>
                </a:solidFill>
                <a:latin typeface="Nunito"/>
                <a:ea typeface="Nunito"/>
                <a:cs typeface="Nunito"/>
                <a:sym typeface="Nunito"/>
              </a:defRPr>
            </a:lvl5pPr>
            <a:lvl6pPr lvl="5" algn="r">
              <a:buNone/>
              <a:defRPr sz="1200">
                <a:solidFill>
                  <a:schemeClr val="dk2"/>
                </a:solidFill>
                <a:latin typeface="Nunito"/>
                <a:ea typeface="Nunito"/>
                <a:cs typeface="Nunito"/>
                <a:sym typeface="Nunito"/>
              </a:defRPr>
            </a:lvl6pPr>
            <a:lvl7pPr lvl="6" algn="r">
              <a:buNone/>
              <a:defRPr sz="1200">
                <a:solidFill>
                  <a:schemeClr val="dk2"/>
                </a:solidFill>
                <a:latin typeface="Nunito"/>
                <a:ea typeface="Nunito"/>
                <a:cs typeface="Nunito"/>
                <a:sym typeface="Nunito"/>
              </a:defRPr>
            </a:lvl7pPr>
            <a:lvl8pPr lvl="7" algn="r">
              <a:buNone/>
              <a:defRPr sz="1200">
                <a:solidFill>
                  <a:schemeClr val="dk2"/>
                </a:solidFill>
                <a:latin typeface="Nunito"/>
                <a:ea typeface="Nunito"/>
                <a:cs typeface="Nunito"/>
                <a:sym typeface="Nunito"/>
              </a:defRPr>
            </a:lvl8pPr>
            <a:lvl9pPr lvl="8" algn="r">
              <a:buNone/>
              <a:defRPr sz="1200">
                <a:solidFill>
                  <a:schemeClr val="dk2"/>
                </a:solidFill>
                <a:latin typeface="Nunito"/>
                <a:ea typeface="Nunito"/>
                <a:cs typeface="Nunito"/>
                <a:sym typeface="Nunito"/>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239104265"/>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7"/>
        <p:cNvGrpSpPr/>
        <p:nvPr/>
      </p:nvGrpSpPr>
      <p:grpSpPr>
        <a:xfrm>
          <a:off x="0" y="0"/>
          <a:ext cx="0" cy="0"/>
          <a:chOff x="0" y="0"/>
          <a:chExt cx="0" cy="0"/>
        </a:xfrm>
      </p:grpSpPr>
      <p:sp>
        <p:nvSpPr>
          <p:cNvPr id="338" name="Google Shape;338;p30"/>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39" name="Google Shape;339;p30"/>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0" name="Google Shape;340;p3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341" name="Google Shape;341;p3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342" name="Google Shape;342;p30"/>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696093599"/>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1"/>
        <p:cNvGrpSpPr/>
        <p:nvPr/>
      </p:nvGrpSpPr>
      <p:grpSpPr>
        <a:xfrm>
          <a:off x="0" y="0"/>
          <a:ext cx="0" cy="0"/>
          <a:chOff x="0" y="0"/>
          <a:chExt cx="0" cy="0"/>
        </a:xfrm>
      </p:grpSpPr>
      <p:pic>
        <p:nvPicPr>
          <p:cNvPr id="332" name="Google Shape;332;p28"/>
          <p:cNvPicPr preferRelativeResize="0"/>
          <p:nvPr/>
        </p:nvPicPr>
        <p:blipFill rotWithShape="1">
          <a:blip r:embed="rId3">
            <a:alphaModFix/>
          </a:blip>
          <a:srcRect/>
          <a:stretch/>
        </p:blipFill>
        <p:spPr>
          <a:xfrm>
            <a:off x="2" y="1"/>
            <a:ext cx="12190095" cy="6858000"/>
          </a:xfrm>
          <a:prstGeom prst="rect">
            <a:avLst/>
          </a:prstGeom>
          <a:noFill/>
          <a:ln>
            <a:noFill/>
          </a:ln>
        </p:spPr>
      </p:pic>
      <p:sp>
        <p:nvSpPr>
          <p:cNvPr id="333" name="Google Shape;333;p28"/>
          <p:cNvSpPr/>
          <p:nvPr/>
        </p:nvSpPr>
        <p:spPr>
          <a:xfrm>
            <a:off x="8794376" y="6363763"/>
            <a:ext cx="3110800" cy="400400"/>
          </a:xfrm>
          <a:prstGeom prst="rect">
            <a:avLst/>
          </a:prstGeom>
          <a:noFill/>
          <a:ln>
            <a:noFill/>
          </a:ln>
        </p:spPr>
        <p:txBody>
          <a:bodyPr spcFirstLastPara="1" wrap="square" lIns="91433" tIns="45700" rIns="91433" bIns="45700" anchor="t" anchorCtr="0">
            <a:noAutofit/>
          </a:bodyPr>
          <a:lstStyle/>
          <a:p>
            <a:pPr marL="0" marR="0" lvl="0" indent="0" algn="r" rtl="0">
              <a:lnSpc>
                <a:spcPct val="100000"/>
              </a:lnSpc>
              <a:spcBef>
                <a:spcPts val="0"/>
              </a:spcBef>
              <a:spcAft>
                <a:spcPts val="0"/>
              </a:spcAft>
              <a:buClr>
                <a:srgbClr val="D8D8D8"/>
              </a:buClr>
              <a:buSzPts val="1500"/>
              <a:buFont typeface="Open Sans"/>
              <a:buNone/>
            </a:pPr>
            <a:r>
              <a:rPr lang="es" sz="2000" b="1" i="1" u="none" strike="noStrike" cap="none">
                <a:solidFill>
                  <a:srgbClr val="D8D8D8"/>
                </a:solidFill>
                <a:latin typeface="Open Sans"/>
                <a:ea typeface="Open Sans"/>
                <a:cs typeface="Open Sans"/>
                <a:sym typeface="Open Sans"/>
              </a:rPr>
              <a:t>Facultad de Salud</a:t>
            </a:r>
            <a:endParaRPr sz="1467"/>
          </a:p>
        </p:txBody>
      </p:sp>
    </p:spTree>
    <p:extLst>
      <p:ext uri="{BB962C8B-B14F-4D97-AF65-F5344CB8AC3E}">
        <p14:creationId xmlns:p14="http://schemas.microsoft.com/office/powerpoint/2010/main" val="1928134419"/>
      </p:ext>
    </p:extLst>
  </p:cSld>
  <p:clrMap bg1="lt1" tx1="dk1" bg2="dk2" tx2="lt2" accent1="accent1" accent2="accent2" accent3="accent3" accent4="accent4" accent5="accent5" accent6="accent6" hlink="hlink" folHlink="folHlink"/>
  <p:sldLayoutIdLst>
    <p:sldLayoutId id="214748371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6"/>
        <p:cNvGrpSpPr/>
        <p:nvPr/>
      </p:nvGrpSpPr>
      <p:grpSpPr>
        <a:xfrm>
          <a:off x="0" y="0"/>
          <a:ext cx="0" cy="0"/>
          <a:chOff x="0" y="0"/>
          <a:chExt cx="0" cy="0"/>
        </a:xfrm>
      </p:grpSpPr>
      <p:sp>
        <p:nvSpPr>
          <p:cNvPr id="277" name="Google Shape;277;p1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78" name="Google Shape;278;p1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279" name="Google Shape;279;p1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2829616420"/>
      </p:ext>
    </p:extLst>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jpeg"/><Relationship Id="rId7" Type="http://schemas.openxmlformats.org/officeDocument/2006/relationships/image" Target="../media/image24.sv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22.sv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26.sv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9.jpeg"/><Relationship Id="rId7" Type="http://schemas.openxmlformats.org/officeDocument/2006/relationships/image" Target="../media/image33.sv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37.sv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9.xml"/><Relationship Id="rId5" Type="http://schemas.openxmlformats.org/officeDocument/2006/relationships/image" Target="../media/image39.sv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9.jpeg"/><Relationship Id="rId7"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19.xml"/><Relationship Id="rId5" Type="http://schemas.openxmlformats.org/officeDocument/2006/relationships/image" Target="../media/image47.sv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19.xml"/><Relationship Id="rId5" Type="http://schemas.openxmlformats.org/officeDocument/2006/relationships/image" Target="../media/image55.sv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9.jpeg"/><Relationship Id="rId7" Type="http://schemas.openxmlformats.org/officeDocument/2006/relationships/image" Target="../media/image60.svg"/><Relationship Id="rId2" Type="http://schemas.openxmlformats.org/officeDocument/2006/relationships/notesSlide" Target="../notesSlides/notesSlide27.xml"/><Relationship Id="rId1" Type="http://schemas.openxmlformats.org/officeDocument/2006/relationships/slideLayout" Target="../slideLayouts/slideLayout19.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 Id="rId9" Type="http://schemas.openxmlformats.org/officeDocument/2006/relationships/image" Target="../media/image62.sv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19.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openxmlformats.org/officeDocument/2006/relationships/image" Target="../media/image11.sv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19.xml"/><Relationship Id="rId5" Type="http://schemas.openxmlformats.org/officeDocument/2006/relationships/image" Target="../media/image65.svg"/><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svg"/></Relationships>
</file>

<file path=ppt/slides/_rels/slide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1.xml"/><Relationship Id="rId1" Type="http://schemas.openxmlformats.org/officeDocument/2006/relationships/slideLayout" Target="../slideLayouts/slideLayout35.xml"/><Relationship Id="rId5" Type="http://schemas.openxmlformats.org/officeDocument/2006/relationships/image" Target="../media/image69.png"/><Relationship Id="rId4" Type="http://schemas.openxmlformats.org/officeDocument/2006/relationships/image" Target="../media/image68.emf"/></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0.xml"/><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2.xml"/><Relationship Id="rId1" Type="http://schemas.openxmlformats.org/officeDocument/2006/relationships/slideLayout" Target="../slideLayouts/slideLayout35.xml"/><Relationship Id="rId5" Type="http://schemas.openxmlformats.org/officeDocument/2006/relationships/image" Target="../media/image69.png"/><Relationship Id="rId4" Type="http://schemas.openxmlformats.org/officeDocument/2006/relationships/image" Target="../media/image68.emf"/></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0.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30.xml"/><Relationship Id="rId4" Type="http://schemas.openxmlformats.org/officeDocument/2006/relationships/image" Target="../media/image74.jpeg"/></Relationships>
</file>

<file path=ppt/slides/_rels/slide3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30.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80.jp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hyperlink" Target="mailto:dra.catav@gmail.com" TargetMode="External"/><Relationship Id="rId2" Type="http://schemas.openxmlformats.org/officeDocument/2006/relationships/image" Target="../media/image81.jpeg"/><Relationship Id="rId1" Type="http://schemas.openxmlformats.org/officeDocument/2006/relationships/slideLayout" Target="../slideLayouts/slideLayout35.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86.jpeg"/><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svg"/></Relationships>
</file>

<file path=ppt/slides/_rels/slide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8.xml"/><Relationship Id="rId1" Type="http://schemas.openxmlformats.org/officeDocument/2006/relationships/slideLayout" Target="../slideLayouts/slideLayout38.xml"/><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9.xml"/><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1.xml"/><Relationship Id="rId1" Type="http://schemas.openxmlformats.org/officeDocument/2006/relationships/slideLayout" Target="../slideLayouts/slideLayout38.xml"/><Relationship Id="rId5" Type="http://schemas.openxmlformats.org/officeDocument/2006/relationships/image" Target="../media/image94.png"/><Relationship Id="rId4" Type="http://schemas.openxmlformats.org/officeDocument/2006/relationships/image" Target="../media/image93.png"/></Relationships>
</file>

<file path=ppt/slides/_rels/slide5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3.xml"/><Relationship Id="rId1" Type="http://schemas.openxmlformats.org/officeDocument/2006/relationships/slideLayout" Target="../slideLayouts/slideLayout38.xml"/><Relationship Id="rId4" Type="http://schemas.openxmlformats.org/officeDocument/2006/relationships/image" Target="../media/image97.png"/></Relationships>
</file>

<file path=ppt/slides/_rels/slide5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7.xml"/><Relationship Id="rId1" Type="http://schemas.openxmlformats.org/officeDocument/2006/relationships/slideLayout" Target="../slideLayouts/slideLayout61.xml"/><Relationship Id="rId4" Type="http://schemas.openxmlformats.org/officeDocument/2006/relationships/image" Target="../media/image102.png"/></Relationships>
</file>

<file path=ppt/slides/_rels/slide5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3.xml"/></Relationships>
</file>

<file path=ppt/slides/_rels/slide6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5.xml"/><Relationship Id="rId1" Type="http://schemas.openxmlformats.org/officeDocument/2006/relationships/slideLayout" Target="../slideLayouts/slideLayout6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3.xml"/></Relationships>
</file>

<file path=ppt/slides/_rels/slide6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7.xml"/><Relationship Id="rId1" Type="http://schemas.openxmlformats.org/officeDocument/2006/relationships/slideLayout" Target="../slideLayouts/slideLayout63.xml"/></Relationships>
</file>

<file path=ppt/slides/_rels/slide6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8.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9.xml"/><Relationship Id="rId1" Type="http://schemas.openxmlformats.org/officeDocument/2006/relationships/slideLayout" Target="../slideLayouts/slideLayout6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3.xml"/></Relationships>
</file>

<file path=ppt/slides/_rels/slide7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2.xml"/><Relationship Id="rId1" Type="http://schemas.openxmlformats.org/officeDocument/2006/relationships/slideLayout" Target="../slideLayouts/slideLayout63.xml"/><Relationship Id="rId4" Type="http://schemas.openxmlformats.org/officeDocument/2006/relationships/image" Target="../media/image109.png"/></Relationships>
</file>

<file path=ppt/slides/_rels/slide7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3.xml"/><Relationship Id="rId1" Type="http://schemas.openxmlformats.org/officeDocument/2006/relationships/slideLayout" Target="../slideLayouts/slideLayout6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3.xml"/></Relationships>
</file>

<file path=ppt/slides/_rels/slide7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5.xml"/><Relationship Id="rId1" Type="http://schemas.openxmlformats.org/officeDocument/2006/relationships/slideLayout" Target="../slideLayouts/slideLayout63.xml"/></Relationships>
</file>

<file path=ppt/slides/_rels/slide7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6.xml"/><Relationship Id="rId1" Type="http://schemas.openxmlformats.org/officeDocument/2006/relationships/slideLayout" Target="../slideLayouts/slideLayout63.xml"/><Relationship Id="rId4" Type="http://schemas.openxmlformats.org/officeDocument/2006/relationships/image" Target="../media/image113.png"/></Relationships>
</file>

<file path=ppt/slides/_rels/slide7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7.xml"/><Relationship Id="rId1" Type="http://schemas.openxmlformats.org/officeDocument/2006/relationships/slideLayout" Target="../slideLayouts/slideLayout63.xml"/></Relationships>
</file>

<file path=ppt/slides/_rels/slide7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8.xml"/><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9.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69.xml"/><Relationship Id="rId1" Type="http://schemas.openxmlformats.org/officeDocument/2006/relationships/slideLayout" Target="../slideLayouts/slideLayout6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7.xml"/></Relationships>
</file>

<file path=ppt/slides/_rels/slide9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9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8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780C-AF47-5BA3-4C7F-EB0C380B6996}"/>
            </a:ext>
          </a:extLst>
        </p:cNvPr>
        <p:cNvGrpSpPr/>
        <p:nvPr/>
      </p:nvGrpSpPr>
      <p:grpSpPr>
        <a:xfrm>
          <a:off x="0" y="0"/>
          <a:ext cx="0" cy="0"/>
          <a:chOff x="0" y="0"/>
          <a:chExt cx="0" cy="0"/>
        </a:xfrm>
      </p:grpSpPr>
      <p:pic>
        <p:nvPicPr>
          <p:cNvPr id="18" name="Gráfico 17">
            <a:extLst>
              <a:ext uri="{FF2B5EF4-FFF2-40B4-BE49-F238E27FC236}">
                <a16:creationId xmlns:a16="http://schemas.microsoft.com/office/drawing/2014/main" id="{59109922-B0E3-4973-8C59-3202415BD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pic>
        <p:nvPicPr>
          <p:cNvPr id="28" name="Imagen 27">
            <a:extLst>
              <a:ext uri="{FF2B5EF4-FFF2-40B4-BE49-F238E27FC236}">
                <a16:creationId xmlns:a16="http://schemas.microsoft.com/office/drawing/2014/main" id="{17D3FF13-99DA-40AE-A1C4-4713835D5DA5}"/>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2085512" y="3950563"/>
            <a:ext cx="6858000" cy="6858000"/>
          </a:xfrm>
          <a:prstGeom prst="rect">
            <a:avLst/>
          </a:prstGeom>
        </p:spPr>
      </p:pic>
      <p:pic>
        <p:nvPicPr>
          <p:cNvPr id="29" name="Imagen 28">
            <a:extLst>
              <a:ext uri="{FF2B5EF4-FFF2-40B4-BE49-F238E27FC236}">
                <a16:creationId xmlns:a16="http://schemas.microsoft.com/office/drawing/2014/main" id="{CCB11482-6F2E-480F-8DFC-944C317C391F}"/>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7919384" y="2639721"/>
            <a:ext cx="6858000" cy="6858000"/>
          </a:xfrm>
          <a:prstGeom prst="rect">
            <a:avLst/>
          </a:prstGeom>
        </p:spPr>
      </p:pic>
      <p:pic>
        <p:nvPicPr>
          <p:cNvPr id="16" name="Gráfico 15">
            <a:extLst>
              <a:ext uri="{FF2B5EF4-FFF2-40B4-BE49-F238E27FC236}">
                <a16:creationId xmlns:a16="http://schemas.microsoft.com/office/drawing/2014/main" id="{3D8390A1-7C4F-408A-9CEE-2F5A5FE93AC8}"/>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18641" b="56116"/>
          <a:stretch/>
        </p:blipFill>
        <p:spPr>
          <a:xfrm>
            <a:off x="-113066" y="-68990"/>
            <a:ext cx="10254593" cy="3760305"/>
          </a:xfrm>
          <a:prstGeom prst="rect">
            <a:avLst/>
          </a:prstGeom>
        </p:spPr>
      </p:pic>
      <p:pic>
        <p:nvPicPr>
          <p:cNvPr id="6" name="Gráfico 5">
            <a:extLst>
              <a:ext uri="{FF2B5EF4-FFF2-40B4-BE49-F238E27FC236}">
                <a16:creationId xmlns:a16="http://schemas.microsoft.com/office/drawing/2014/main" id="{A8898B02-986B-4231-B28A-CAA6AFEACE4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5811" y="507183"/>
            <a:ext cx="5076825" cy="3819525"/>
          </a:xfrm>
          <a:prstGeom prst="rect">
            <a:avLst/>
          </a:prstGeom>
        </p:spPr>
      </p:pic>
      <p:sp>
        <p:nvSpPr>
          <p:cNvPr id="21" name="Título 1">
            <a:extLst>
              <a:ext uri="{FF2B5EF4-FFF2-40B4-BE49-F238E27FC236}">
                <a16:creationId xmlns:a16="http://schemas.microsoft.com/office/drawing/2014/main" id="{980567E1-F5DA-4090-824D-44F8B9BA79E1}"/>
              </a:ext>
            </a:extLst>
          </p:cNvPr>
          <p:cNvSpPr txBox="1">
            <a:spLocks/>
          </p:cNvSpPr>
          <p:nvPr/>
        </p:nvSpPr>
        <p:spPr>
          <a:xfrm>
            <a:off x="1286961" y="4541340"/>
            <a:ext cx="9618078" cy="134973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10000" b="1" dirty="0">
                <a:solidFill>
                  <a:schemeClr val="bg1"/>
                </a:solidFill>
                <a:latin typeface="Poppins" panose="00000500000000000000" pitchFamily="2" charset="0"/>
                <a:cs typeface="Poppins" panose="00000500000000000000" pitchFamily="2" charset="0"/>
              </a:rPr>
              <a:t>¡Bienvenidos!</a:t>
            </a:r>
            <a:endParaRPr lang="es-CO" sz="10000" dirty="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268914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E67E22"/>
            </a:solidFill>
          </p:spPr>
        </p:sp>
      </p:grpSp>
      <p:grpSp>
        <p:nvGrpSpPr>
          <p:cNvPr id="4" name="Group 4"/>
          <p:cNvGrpSpPr/>
          <p:nvPr/>
        </p:nvGrpSpPr>
        <p:grpSpPr>
          <a:xfrm>
            <a:off x="1219200" y="1809158"/>
            <a:ext cx="9753600" cy="1219200"/>
            <a:chOff x="0" y="0"/>
            <a:chExt cx="19507200" cy="2438400"/>
          </a:xfrm>
        </p:grpSpPr>
        <p:sp>
          <p:nvSpPr>
            <p:cNvPr id="5" name="Freeform 5"/>
            <p:cNvSpPr/>
            <p:nvPr/>
          </p:nvSpPr>
          <p:spPr>
            <a:xfrm>
              <a:off x="0" y="0"/>
              <a:ext cx="19507200" cy="2438400"/>
            </a:xfrm>
            <a:custGeom>
              <a:avLst/>
              <a:gdLst/>
              <a:ahLst/>
              <a:cxnLst/>
              <a:rect l="l" t="t" r="r" b="b"/>
              <a:pathLst>
                <a:path w="19507200" h="2438400">
                  <a:moveTo>
                    <a:pt x="0" y="0"/>
                  </a:moveTo>
                  <a:lnTo>
                    <a:pt x="19507200" y="0"/>
                  </a:lnTo>
                  <a:lnTo>
                    <a:pt x="19507200" y="2438400"/>
                  </a:lnTo>
                  <a:lnTo>
                    <a:pt x="0" y="2438400"/>
                  </a:lnTo>
                  <a:close/>
                </a:path>
              </a:pathLst>
            </a:custGeom>
            <a:blipFill>
              <a:blip r:embed="rId3">
                <a:alphaModFix amt="0"/>
              </a:blip>
              <a:stretch>
                <a:fillRect t="-105880" b="-105880"/>
              </a:stretch>
            </a:blipFill>
          </p:spPr>
        </p:sp>
        <p:sp>
          <p:nvSpPr>
            <p:cNvPr id="6" name="TextBox 6"/>
            <p:cNvSpPr txBox="1"/>
            <p:nvPr/>
          </p:nvSpPr>
          <p:spPr>
            <a:xfrm>
              <a:off x="0" y="-238125"/>
              <a:ext cx="19507200" cy="2676525"/>
            </a:xfrm>
            <a:prstGeom prst="rect">
              <a:avLst/>
            </a:prstGeom>
          </p:spPr>
          <p:txBody>
            <a:bodyPr lIns="0" tIns="0" rIns="0" bIns="0" rtlCol="0" anchor="ctr"/>
            <a:lstStyle/>
            <a:p>
              <a:pPr algn="ctr" defTabSz="609630">
                <a:lnSpc>
                  <a:spcPts val="7040"/>
                </a:lnSpc>
              </a:pPr>
              <a:r>
                <a:rPr lang="en-US" sz="5867" b="1">
                  <a:solidFill>
                    <a:srgbClr val="FFFFFF"/>
                  </a:solidFill>
                  <a:latin typeface="Agrandir Bold"/>
                  <a:ea typeface="Agrandir Bold"/>
                  <a:cs typeface="Agrandir Bold"/>
                  <a:sym typeface="Agrandir Bold"/>
                </a:rPr>
                <a:t>Tres ratas.</a:t>
              </a:r>
            </a:p>
          </p:txBody>
        </p:sp>
      </p:grpSp>
      <p:grpSp>
        <p:nvGrpSpPr>
          <p:cNvPr id="7" name="Group 7"/>
          <p:cNvGrpSpPr/>
          <p:nvPr/>
        </p:nvGrpSpPr>
        <p:grpSpPr>
          <a:xfrm>
            <a:off x="1219200" y="4221480"/>
            <a:ext cx="9753600" cy="1219200"/>
            <a:chOff x="0" y="0"/>
            <a:chExt cx="19507200" cy="2438400"/>
          </a:xfrm>
        </p:grpSpPr>
        <p:sp>
          <p:nvSpPr>
            <p:cNvPr id="8" name="Freeform 8"/>
            <p:cNvSpPr/>
            <p:nvPr/>
          </p:nvSpPr>
          <p:spPr>
            <a:xfrm>
              <a:off x="0" y="0"/>
              <a:ext cx="19507200" cy="2438400"/>
            </a:xfrm>
            <a:custGeom>
              <a:avLst/>
              <a:gdLst/>
              <a:ahLst/>
              <a:cxnLst/>
              <a:rect l="l" t="t" r="r" b="b"/>
              <a:pathLst>
                <a:path w="19507200" h="2438400">
                  <a:moveTo>
                    <a:pt x="0" y="0"/>
                  </a:moveTo>
                  <a:lnTo>
                    <a:pt x="19507200" y="0"/>
                  </a:lnTo>
                  <a:lnTo>
                    <a:pt x="19507200" y="2438400"/>
                  </a:lnTo>
                  <a:lnTo>
                    <a:pt x="0" y="2438400"/>
                  </a:lnTo>
                  <a:close/>
                </a:path>
              </a:pathLst>
            </a:custGeom>
            <a:blipFill>
              <a:blip r:embed="rId3">
                <a:alphaModFix amt="0"/>
              </a:blip>
              <a:stretch>
                <a:fillRect t="-105880" b="-105880"/>
              </a:stretch>
            </a:blipFill>
          </p:spPr>
        </p:sp>
        <p:sp>
          <p:nvSpPr>
            <p:cNvPr id="9" name="TextBox 9"/>
            <p:cNvSpPr txBox="1"/>
            <p:nvPr/>
          </p:nvSpPr>
          <p:spPr>
            <a:xfrm>
              <a:off x="0" y="-238125"/>
              <a:ext cx="19507200" cy="2676525"/>
            </a:xfrm>
            <a:prstGeom prst="rect">
              <a:avLst/>
            </a:prstGeom>
          </p:spPr>
          <p:txBody>
            <a:bodyPr lIns="0" tIns="0" rIns="0" bIns="0" rtlCol="0" anchor="ctr"/>
            <a:lstStyle/>
            <a:p>
              <a:pPr algn="ctr" defTabSz="609630">
                <a:lnSpc>
                  <a:spcPts val="7040"/>
                </a:lnSpc>
              </a:pPr>
              <a:r>
                <a:rPr lang="en-US" sz="5867" b="1">
                  <a:solidFill>
                    <a:srgbClr val="E67E22"/>
                  </a:solidFill>
                  <a:latin typeface="Agrandir Bold"/>
                  <a:ea typeface="Agrandir Bold"/>
                  <a:cs typeface="Agrandir Bold"/>
                  <a:sym typeface="Agrandir Bold"/>
                </a:rPr>
                <a:t>Una rueda.</a:t>
              </a:r>
            </a:p>
          </p:txBody>
        </p:sp>
      </p:grpSp>
      <p:grpSp>
        <p:nvGrpSpPr>
          <p:cNvPr id="10" name="Group 10"/>
          <p:cNvGrpSpPr/>
          <p:nvPr/>
        </p:nvGrpSpPr>
        <p:grpSpPr>
          <a:xfrm>
            <a:off x="1219200" y="5440680"/>
            <a:ext cx="9753600" cy="731520"/>
            <a:chOff x="0" y="0"/>
            <a:chExt cx="19507200" cy="1463040"/>
          </a:xfrm>
        </p:grpSpPr>
        <p:sp>
          <p:nvSpPr>
            <p:cNvPr id="11" name="Freeform 11"/>
            <p:cNvSpPr/>
            <p:nvPr/>
          </p:nvSpPr>
          <p:spPr>
            <a:xfrm>
              <a:off x="0" y="0"/>
              <a:ext cx="19507200" cy="1463040"/>
            </a:xfrm>
            <a:custGeom>
              <a:avLst/>
              <a:gdLst/>
              <a:ahLst/>
              <a:cxnLst/>
              <a:rect l="l" t="t" r="r" b="b"/>
              <a:pathLst>
                <a:path w="19507200" h="1463040">
                  <a:moveTo>
                    <a:pt x="0" y="0"/>
                  </a:moveTo>
                  <a:lnTo>
                    <a:pt x="19507200" y="0"/>
                  </a:lnTo>
                  <a:lnTo>
                    <a:pt x="19507200" y="1463040"/>
                  </a:lnTo>
                  <a:lnTo>
                    <a:pt x="0" y="1463040"/>
                  </a:lnTo>
                  <a:close/>
                </a:path>
              </a:pathLst>
            </a:custGeom>
            <a:blipFill>
              <a:blip r:embed="rId3">
                <a:alphaModFix amt="0"/>
              </a:blip>
              <a:stretch>
                <a:fillRect t="-209800" b="-209800"/>
              </a:stretch>
            </a:blipFill>
          </p:spPr>
        </p:sp>
        <p:sp>
          <p:nvSpPr>
            <p:cNvPr id="12" name="TextBox 12"/>
            <p:cNvSpPr txBox="1"/>
            <p:nvPr/>
          </p:nvSpPr>
          <p:spPr>
            <a:xfrm>
              <a:off x="0" y="-95250"/>
              <a:ext cx="19507200" cy="1558290"/>
            </a:xfrm>
            <a:prstGeom prst="rect">
              <a:avLst/>
            </a:prstGeom>
          </p:spPr>
          <p:txBody>
            <a:bodyPr lIns="0" tIns="0" rIns="0" bIns="0" rtlCol="0" anchor="ctr"/>
            <a:lstStyle/>
            <a:p>
              <a:pPr algn="ctr" defTabSz="609630">
                <a:lnSpc>
                  <a:spcPts val="2880"/>
                </a:lnSpc>
              </a:pPr>
              <a:r>
                <a:rPr lang="en-US" sz="2400" i="1">
                  <a:solidFill>
                    <a:srgbClr val="7F8C8D"/>
                  </a:solidFill>
                  <a:latin typeface="Agrandir Italics"/>
                  <a:ea typeface="Agrandir Italics"/>
                  <a:cs typeface="Agrandir Italics"/>
                  <a:sym typeface="Agrandir Italics"/>
                </a:rPr>
                <a:t>Tres motores completamente diferentes.</a:t>
              </a:r>
            </a:p>
          </p:txBody>
        </p:sp>
      </p:grpSp>
      <p:sp>
        <p:nvSpPr>
          <p:cNvPr id="13" name="Freeform 13"/>
          <p:cNvSpPr/>
          <p:nvPr/>
        </p:nvSpPr>
        <p:spPr>
          <a:xfrm>
            <a:off x="3378808" y="862619"/>
            <a:ext cx="1840341" cy="808217"/>
          </a:xfrm>
          <a:custGeom>
            <a:avLst/>
            <a:gdLst/>
            <a:ahLst/>
            <a:cxnLst/>
            <a:rect l="l" t="t" r="r" b="b"/>
            <a:pathLst>
              <a:path w="2760512" h="1212325">
                <a:moveTo>
                  <a:pt x="0" y="0"/>
                </a:moveTo>
                <a:lnTo>
                  <a:pt x="2760513" y="0"/>
                </a:lnTo>
                <a:lnTo>
                  <a:pt x="2760513" y="1212325"/>
                </a:lnTo>
                <a:lnTo>
                  <a:pt x="0" y="121232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5219150" y="2861184"/>
            <a:ext cx="1753700" cy="1753700"/>
          </a:xfrm>
          <a:custGeom>
            <a:avLst/>
            <a:gdLst/>
            <a:ahLst/>
            <a:cxnLst/>
            <a:rect l="l" t="t" r="r" b="b"/>
            <a:pathLst>
              <a:path w="2630550" h="2630550">
                <a:moveTo>
                  <a:pt x="0" y="0"/>
                </a:moveTo>
                <a:lnTo>
                  <a:pt x="2630550" y="0"/>
                </a:lnTo>
                <a:lnTo>
                  <a:pt x="2630550" y="2630550"/>
                </a:lnTo>
                <a:lnTo>
                  <a:pt x="0" y="26305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5" name="Freeform 15"/>
          <p:cNvSpPr/>
          <p:nvPr/>
        </p:nvSpPr>
        <p:spPr>
          <a:xfrm>
            <a:off x="5339865" y="862619"/>
            <a:ext cx="1512271" cy="900432"/>
          </a:xfrm>
          <a:custGeom>
            <a:avLst/>
            <a:gdLst/>
            <a:ahLst/>
            <a:cxnLst/>
            <a:rect l="l" t="t" r="r" b="b"/>
            <a:pathLst>
              <a:path w="2268407" h="1350648">
                <a:moveTo>
                  <a:pt x="0" y="0"/>
                </a:moveTo>
                <a:lnTo>
                  <a:pt x="2268408" y="0"/>
                </a:lnTo>
                <a:lnTo>
                  <a:pt x="2268408" y="1350647"/>
                </a:lnTo>
                <a:lnTo>
                  <a:pt x="0" y="135064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Freeform 16"/>
          <p:cNvSpPr/>
          <p:nvPr/>
        </p:nvSpPr>
        <p:spPr>
          <a:xfrm>
            <a:off x="7409712" y="437558"/>
            <a:ext cx="898969" cy="1371600"/>
          </a:xfrm>
          <a:custGeom>
            <a:avLst/>
            <a:gdLst/>
            <a:ahLst/>
            <a:cxnLst/>
            <a:rect l="l" t="t" r="r" b="b"/>
            <a:pathLst>
              <a:path w="1348454" h="2057400">
                <a:moveTo>
                  <a:pt x="0" y="0"/>
                </a:moveTo>
                <a:lnTo>
                  <a:pt x="1348455" y="0"/>
                </a:lnTo>
                <a:lnTo>
                  <a:pt x="1348455"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3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4267200" cy="6858000"/>
            <a:chOff x="0" y="0"/>
            <a:chExt cx="8534400" cy="13716000"/>
          </a:xfrm>
        </p:grpSpPr>
        <p:sp>
          <p:nvSpPr>
            <p:cNvPr id="3" name="Freeform 3"/>
            <p:cNvSpPr/>
            <p:nvPr/>
          </p:nvSpPr>
          <p:spPr>
            <a:xfrm>
              <a:off x="0" y="0"/>
              <a:ext cx="8534400" cy="13716000"/>
            </a:xfrm>
            <a:custGeom>
              <a:avLst/>
              <a:gdLst/>
              <a:ahLst/>
              <a:cxnLst/>
              <a:rect l="l" t="t" r="r" b="b"/>
              <a:pathLst>
                <a:path w="8534400" h="13716000">
                  <a:moveTo>
                    <a:pt x="0" y="0"/>
                  </a:moveTo>
                  <a:lnTo>
                    <a:pt x="8534400" y="0"/>
                  </a:lnTo>
                  <a:lnTo>
                    <a:pt x="8534400" y="13716000"/>
                  </a:lnTo>
                  <a:lnTo>
                    <a:pt x="0" y="13716000"/>
                  </a:lnTo>
                  <a:close/>
                </a:path>
              </a:pathLst>
            </a:custGeom>
            <a:solidFill>
              <a:srgbClr val="27AE60"/>
            </a:solidFill>
          </p:spPr>
        </p:sp>
      </p:grpSp>
      <p:grpSp>
        <p:nvGrpSpPr>
          <p:cNvPr id="4" name="Group 4"/>
          <p:cNvGrpSpPr/>
          <p:nvPr/>
        </p:nvGrpSpPr>
        <p:grpSpPr>
          <a:xfrm>
            <a:off x="243840" y="975360"/>
            <a:ext cx="3779520" cy="731520"/>
            <a:chOff x="0" y="0"/>
            <a:chExt cx="7559040" cy="1463040"/>
          </a:xfrm>
        </p:grpSpPr>
        <p:sp>
          <p:nvSpPr>
            <p:cNvPr id="5" name="Freeform 5"/>
            <p:cNvSpPr/>
            <p:nvPr/>
          </p:nvSpPr>
          <p:spPr>
            <a:xfrm>
              <a:off x="0" y="0"/>
              <a:ext cx="7559040" cy="1463040"/>
            </a:xfrm>
            <a:custGeom>
              <a:avLst/>
              <a:gdLst/>
              <a:ahLst/>
              <a:cxnLst/>
              <a:rect l="l" t="t" r="r" b="b"/>
              <a:pathLst>
                <a:path w="7559040" h="1463040">
                  <a:moveTo>
                    <a:pt x="0" y="0"/>
                  </a:moveTo>
                  <a:lnTo>
                    <a:pt x="7559040" y="0"/>
                  </a:lnTo>
                  <a:lnTo>
                    <a:pt x="7559040" y="1463040"/>
                  </a:lnTo>
                  <a:lnTo>
                    <a:pt x="0" y="1463040"/>
                  </a:lnTo>
                  <a:close/>
                </a:path>
              </a:pathLst>
            </a:custGeom>
            <a:blipFill>
              <a:blip r:embed="rId3">
                <a:alphaModFix amt="0"/>
              </a:blip>
              <a:stretch>
                <a:fillRect t="-50672" b="-50672"/>
              </a:stretch>
            </a:blipFill>
          </p:spPr>
        </p:sp>
        <p:sp>
          <p:nvSpPr>
            <p:cNvPr id="6" name="TextBox 6"/>
            <p:cNvSpPr txBox="1"/>
            <p:nvPr/>
          </p:nvSpPr>
          <p:spPr>
            <a:xfrm>
              <a:off x="0" y="-85725"/>
              <a:ext cx="7559040" cy="1548765"/>
            </a:xfrm>
            <a:prstGeom prst="rect">
              <a:avLst/>
            </a:prstGeom>
          </p:spPr>
          <p:txBody>
            <a:bodyPr lIns="0" tIns="0" rIns="0" bIns="0" rtlCol="0" anchor="ctr"/>
            <a:lstStyle/>
            <a:p>
              <a:pPr defTabSz="609630">
                <a:lnSpc>
                  <a:spcPts val="2560"/>
                </a:lnSpc>
              </a:pPr>
              <a:r>
                <a:rPr lang="en-US" sz="2133" b="1" spc="533">
                  <a:solidFill>
                    <a:srgbClr val="FFFFFF"/>
                  </a:solidFill>
                  <a:latin typeface="Agrandir Bold"/>
                  <a:ea typeface="Agrandir Bold"/>
                  <a:cs typeface="Agrandir Bold"/>
                  <a:sym typeface="Agrandir Bold"/>
                </a:rPr>
                <a:t>RATA 1</a:t>
              </a:r>
            </a:p>
          </p:txBody>
        </p:sp>
      </p:grpSp>
      <p:grpSp>
        <p:nvGrpSpPr>
          <p:cNvPr id="7" name="Group 7"/>
          <p:cNvGrpSpPr/>
          <p:nvPr/>
        </p:nvGrpSpPr>
        <p:grpSpPr>
          <a:xfrm>
            <a:off x="243840" y="1828800"/>
            <a:ext cx="3779520" cy="1706880"/>
            <a:chOff x="0" y="0"/>
            <a:chExt cx="7559040" cy="3413760"/>
          </a:xfrm>
        </p:grpSpPr>
        <p:sp>
          <p:nvSpPr>
            <p:cNvPr id="8" name="Freeform 8"/>
            <p:cNvSpPr/>
            <p:nvPr/>
          </p:nvSpPr>
          <p:spPr>
            <a:xfrm>
              <a:off x="0" y="0"/>
              <a:ext cx="7559040" cy="3413760"/>
            </a:xfrm>
            <a:custGeom>
              <a:avLst/>
              <a:gdLst/>
              <a:ahLst/>
              <a:cxnLst/>
              <a:rect l="l" t="t" r="r" b="b"/>
              <a:pathLst>
                <a:path w="7559040" h="3413760">
                  <a:moveTo>
                    <a:pt x="0" y="0"/>
                  </a:moveTo>
                  <a:lnTo>
                    <a:pt x="7559040" y="0"/>
                  </a:lnTo>
                  <a:lnTo>
                    <a:pt x="7559040" y="3413760"/>
                  </a:lnTo>
                  <a:lnTo>
                    <a:pt x="0" y="3413760"/>
                  </a:lnTo>
                  <a:close/>
                </a:path>
              </a:pathLst>
            </a:custGeom>
            <a:blipFill>
              <a:blip r:embed="rId3">
                <a:alphaModFix amt="0"/>
              </a:blip>
              <a:stretch>
                <a:fillRect l="-7943" r="-7943"/>
              </a:stretch>
            </a:blipFill>
          </p:spPr>
        </p:sp>
        <p:sp>
          <p:nvSpPr>
            <p:cNvPr id="9" name="TextBox 9"/>
            <p:cNvSpPr txBox="1"/>
            <p:nvPr/>
          </p:nvSpPr>
          <p:spPr>
            <a:xfrm>
              <a:off x="0" y="-257175"/>
              <a:ext cx="7559040" cy="3670935"/>
            </a:xfrm>
            <a:prstGeom prst="rect">
              <a:avLst/>
            </a:prstGeom>
          </p:spPr>
          <p:txBody>
            <a:bodyPr lIns="0" tIns="0" rIns="0" bIns="0" rtlCol="0" anchor="ctr"/>
            <a:lstStyle/>
            <a:p>
              <a:pPr defTabSz="609630">
                <a:lnSpc>
                  <a:spcPts val="5984"/>
                </a:lnSpc>
              </a:pPr>
              <a:r>
                <a:rPr lang="en-US" sz="4534" b="1">
                  <a:solidFill>
                    <a:srgbClr val="FFFFFF"/>
                  </a:solidFill>
                  <a:latin typeface="Agrandir Bold"/>
                  <a:ea typeface="Agrandir Bold"/>
                  <a:cs typeface="Agrandir Bold"/>
                  <a:sym typeface="Agrandir Bold"/>
                </a:rPr>
                <a:t>La que</a:t>
              </a:r>
            </a:p>
            <a:p>
              <a:pPr defTabSz="609630">
                <a:lnSpc>
                  <a:spcPts val="5984"/>
                </a:lnSpc>
              </a:pPr>
              <a:r>
                <a:rPr lang="en-US" sz="4534" b="1">
                  <a:solidFill>
                    <a:srgbClr val="FFFFFF"/>
                  </a:solidFill>
                  <a:latin typeface="Agrandir Bold"/>
                  <a:ea typeface="Agrandir Bold"/>
                  <a:cs typeface="Agrandir Bold"/>
                  <a:sym typeface="Agrandir Bold"/>
                </a:rPr>
                <a:t>disfruta</a:t>
              </a:r>
            </a:p>
          </p:txBody>
        </p:sp>
      </p:grpSp>
      <p:grpSp>
        <p:nvGrpSpPr>
          <p:cNvPr id="10" name="Group 10"/>
          <p:cNvGrpSpPr/>
          <p:nvPr/>
        </p:nvGrpSpPr>
        <p:grpSpPr>
          <a:xfrm>
            <a:off x="243840" y="4023360"/>
            <a:ext cx="3779520" cy="609600"/>
            <a:chOff x="0" y="0"/>
            <a:chExt cx="7559040" cy="1219200"/>
          </a:xfrm>
        </p:grpSpPr>
        <p:sp>
          <p:nvSpPr>
            <p:cNvPr id="11" name="Freeform 11"/>
            <p:cNvSpPr/>
            <p:nvPr/>
          </p:nvSpPr>
          <p:spPr>
            <a:xfrm>
              <a:off x="0" y="0"/>
              <a:ext cx="7559040" cy="1219200"/>
            </a:xfrm>
            <a:custGeom>
              <a:avLst/>
              <a:gdLst/>
              <a:ahLst/>
              <a:cxnLst/>
              <a:rect l="l" t="t" r="r" b="b"/>
              <a:pathLst>
                <a:path w="7559040" h="1219200">
                  <a:moveTo>
                    <a:pt x="0" y="0"/>
                  </a:moveTo>
                  <a:lnTo>
                    <a:pt x="7559040" y="0"/>
                  </a:lnTo>
                  <a:lnTo>
                    <a:pt x="7559040" y="1219200"/>
                  </a:lnTo>
                  <a:lnTo>
                    <a:pt x="0" y="1219200"/>
                  </a:lnTo>
                  <a:close/>
                </a:path>
              </a:pathLst>
            </a:custGeom>
            <a:blipFill>
              <a:blip r:embed="rId3">
                <a:alphaModFix amt="0"/>
              </a:blip>
              <a:stretch>
                <a:fillRect t="-70807" b="-70807"/>
              </a:stretch>
            </a:blipFill>
          </p:spPr>
        </p:sp>
        <p:sp>
          <p:nvSpPr>
            <p:cNvPr id="12" name="TextBox 12"/>
            <p:cNvSpPr txBox="1"/>
            <p:nvPr/>
          </p:nvSpPr>
          <p:spPr>
            <a:xfrm>
              <a:off x="0" y="-76200"/>
              <a:ext cx="7559040" cy="1295400"/>
            </a:xfrm>
            <a:prstGeom prst="rect">
              <a:avLst/>
            </a:prstGeom>
          </p:spPr>
          <p:txBody>
            <a:bodyPr lIns="0" tIns="0" rIns="0" bIns="0" rtlCol="0" anchor="ctr"/>
            <a:lstStyle/>
            <a:p>
              <a:pPr defTabSz="609630">
                <a:lnSpc>
                  <a:spcPts val="1919"/>
                </a:lnSpc>
              </a:pPr>
              <a:r>
                <a:rPr lang="en-US" sz="1600" spc="400">
                  <a:solidFill>
                    <a:srgbClr val="FFFFFF"/>
                  </a:solidFill>
                  <a:latin typeface="Agrandir"/>
                  <a:ea typeface="Agrandir"/>
                  <a:cs typeface="Agrandir"/>
                  <a:sym typeface="Agrandir"/>
                </a:rPr>
                <a:t>PLACER NATURAL</a:t>
              </a:r>
            </a:p>
          </p:txBody>
        </p:sp>
      </p:grpSp>
      <p:grpSp>
        <p:nvGrpSpPr>
          <p:cNvPr id="13" name="Group 13"/>
          <p:cNvGrpSpPr/>
          <p:nvPr/>
        </p:nvGrpSpPr>
        <p:grpSpPr>
          <a:xfrm>
            <a:off x="4876800" y="1219200"/>
            <a:ext cx="6705600" cy="1097280"/>
            <a:chOff x="0" y="0"/>
            <a:chExt cx="13411200" cy="2194560"/>
          </a:xfrm>
        </p:grpSpPr>
        <p:sp>
          <p:nvSpPr>
            <p:cNvPr id="14" name="Freeform 14"/>
            <p:cNvSpPr/>
            <p:nvPr/>
          </p:nvSpPr>
          <p:spPr>
            <a:xfrm>
              <a:off x="0" y="0"/>
              <a:ext cx="13411200" cy="2194560"/>
            </a:xfrm>
            <a:custGeom>
              <a:avLst/>
              <a:gdLst/>
              <a:ahLst/>
              <a:cxnLst/>
              <a:rect l="l" t="t" r="r" b="b"/>
              <a:pathLst>
                <a:path w="13411200" h="2194560">
                  <a:moveTo>
                    <a:pt x="0" y="0"/>
                  </a:moveTo>
                  <a:lnTo>
                    <a:pt x="13411200" y="0"/>
                  </a:lnTo>
                  <a:lnTo>
                    <a:pt x="13411200" y="2194560"/>
                  </a:lnTo>
                  <a:lnTo>
                    <a:pt x="0" y="2194560"/>
                  </a:lnTo>
                  <a:close/>
                </a:path>
              </a:pathLst>
            </a:custGeom>
            <a:blipFill>
              <a:blip r:embed="rId3">
                <a:alphaModFix amt="0"/>
              </a:blip>
              <a:stretch>
                <a:fillRect t="-69075" b="-69075"/>
              </a:stretch>
            </a:blipFill>
          </p:spPr>
        </p:sp>
        <p:sp>
          <p:nvSpPr>
            <p:cNvPr id="15" name="TextBox 15"/>
            <p:cNvSpPr txBox="1"/>
            <p:nvPr/>
          </p:nvSpPr>
          <p:spPr>
            <a:xfrm>
              <a:off x="0" y="-219075"/>
              <a:ext cx="13411200" cy="2413635"/>
            </a:xfrm>
            <a:prstGeom prst="rect">
              <a:avLst/>
            </a:prstGeom>
          </p:spPr>
          <p:txBody>
            <a:bodyPr lIns="0" tIns="0" rIns="0" bIns="0" rtlCol="0" anchor="ctr"/>
            <a:lstStyle/>
            <a:p>
              <a:pPr defTabSz="609630">
                <a:lnSpc>
                  <a:spcPts val="3744"/>
                </a:lnSpc>
              </a:pPr>
              <a:r>
                <a:rPr lang="en-US" sz="2400">
                  <a:solidFill>
                    <a:srgbClr val="2C3E50"/>
                  </a:solidFill>
                  <a:latin typeface="Agrandir"/>
                  <a:ea typeface="Agrandir"/>
                  <a:cs typeface="Agrandir"/>
                  <a:sym typeface="Agrandir"/>
                </a:rPr>
                <a:t>Se sube a la rueda, corre un rato, se divierte, y cuando se cansa, se baja.</a:t>
              </a:r>
            </a:p>
          </p:txBody>
        </p:sp>
      </p:grpSp>
      <p:grpSp>
        <p:nvGrpSpPr>
          <p:cNvPr id="16" name="Group 16"/>
          <p:cNvGrpSpPr/>
          <p:nvPr/>
        </p:nvGrpSpPr>
        <p:grpSpPr>
          <a:xfrm>
            <a:off x="4876800" y="2682240"/>
            <a:ext cx="6705600" cy="1463040"/>
            <a:chOff x="0" y="0"/>
            <a:chExt cx="13411200" cy="2926080"/>
          </a:xfrm>
        </p:grpSpPr>
        <p:sp>
          <p:nvSpPr>
            <p:cNvPr id="17" name="Freeform 17"/>
            <p:cNvSpPr/>
            <p:nvPr/>
          </p:nvSpPr>
          <p:spPr>
            <a:xfrm>
              <a:off x="0" y="0"/>
              <a:ext cx="13411200" cy="2926080"/>
            </a:xfrm>
            <a:custGeom>
              <a:avLst/>
              <a:gdLst/>
              <a:ahLst/>
              <a:cxnLst/>
              <a:rect l="l" t="t" r="r" b="b"/>
              <a:pathLst>
                <a:path w="13411200" h="2926080">
                  <a:moveTo>
                    <a:pt x="0" y="0"/>
                  </a:moveTo>
                  <a:lnTo>
                    <a:pt x="13411200" y="0"/>
                  </a:lnTo>
                  <a:lnTo>
                    <a:pt x="13411200" y="2926080"/>
                  </a:lnTo>
                  <a:lnTo>
                    <a:pt x="0" y="2926080"/>
                  </a:lnTo>
                  <a:close/>
                </a:path>
              </a:pathLst>
            </a:custGeom>
            <a:blipFill>
              <a:blip r:embed="rId3">
                <a:alphaModFix amt="0"/>
              </a:blip>
              <a:stretch>
                <a:fillRect t="-39306" b="-39306"/>
              </a:stretch>
            </a:blipFill>
          </p:spPr>
        </p:sp>
        <p:sp>
          <p:nvSpPr>
            <p:cNvPr id="18" name="TextBox 18"/>
            <p:cNvSpPr txBox="1"/>
            <p:nvPr/>
          </p:nvSpPr>
          <p:spPr>
            <a:xfrm>
              <a:off x="0" y="-228600"/>
              <a:ext cx="13411200" cy="3154680"/>
            </a:xfrm>
            <a:prstGeom prst="rect">
              <a:avLst/>
            </a:prstGeom>
          </p:spPr>
          <p:txBody>
            <a:bodyPr lIns="0" tIns="0" rIns="0" bIns="0" rtlCol="0" anchor="ctr"/>
            <a:lstStyle/>
            <a:p>
              <a:pPr defTabSz="609630">
                <a:lnSpc>
                  <a:spcPts val="3584"/>
                </a:lnSpc>
              </a:pPr>
              <a:r>
                <a:rPr lang="en-US" sz="2133" i="1">
                  <a:solidFill>
                    <a:srgbClr val="2C3E50"/>
                  </a:solidFill>
                  <a:latin typeface="Agrandir Italics"/>
                  <a:ea typeface="Agrandir Italics"/>
                  <a:cs typeface="Agrandir Italics"/>
                  <a:sym typeface="Agrandir Italics"/>
                </a:rPr>
                <a:t>Hago algo porque me gusta.</a:t>
              </a:r>
            </a:p>
            <a:p>
              <a:pPr defTabSz="609630">
                <a:lnSpc>
                  <a:spcPts val="3584"/>
                </a:lnSpc>
              </a:pPr>
              <a:r>
                <a:rPr lang="en-US" sz="2133" i="1">
                  <a:solidFill>
                    <a:srgbClr val="2C3E50"/>
                  </a:solidFill>
                  <a:latin typeface="Agrandir Italics"/>
                  <a:ea typeface="Agrandir Italics"/>
                  <a:cs typeface="Agrandir Italics"/>
                  <a:sym typeface="Agrandir Italics"/>
                </a:rPr>
                <a:t>Lo dejo cuando quiero.</a:t>
              </a:r>
            </a:p>
            <a:p>
              <a:pPr defTabSz="609630">
                <a:lnSpc>
                  <a:spcPts val="3584"/>
                </a:lnSpc>
              </a:pPr>
              <a:r>
                <a:rPr lang="en-US" sz="2133" i="1">
                  <a:solidFill>
                    <a:srgbClr val="2C3E50"/>
                  </a:solidFill>
                  <a:latin typeface="Agrandir Italics"/>
                  <a:ea typeface="Agrandir Italics"/>
                  <a:cs typeface="Agrandir Italics"/>
                  <a:sym typeface="Agrandir Italics"/>
                </a:rPr>
                <a:t>Vuelvo cuando se me da la gana.</a:t>
              </a:r>
            </a:p>
          </p:txBody>
        </p:sp>
      </p:grpSp>
      <p:grpSp>
        <p:nvGrpSpPr>
          <p:cNvPr id="19" name="Group 19"/>
          <p:cNvGrpSpPr/>
          <p:nvPr/>
        </p:nvGrpSpPr>
        <p:grpSpPr>
          <a:xfrm>
            <a:off x="4876800" y="4389120"/>
            <a:ext cx="6339840" cy="48768"/>
            <a:chOff x="0" y="0"/>
            <a:chExt cx="12679680" cy="97536"/>
          </a:xfrm>
        </p:grpSpPr>
        <p:sp>
          <p:nvSpPr>
            <p:cNvPr id="20" name="Freeform 20"/>
            <p:cNvSpPr/>
            <p:nvPr/>
          </p:nvSpPr>
          <p:spPr>
            <a:xfrm>
              <a:off x="0" y="0"/>
              <a:ext cx="12679680" cy="97536"/>
            </a:xfrm>
            <a:custGeom>
              <a:avLst/>
              <a:gdLst/>
              <a:ahLst/>
              <a:cxnLst/>
              <a:rect l="l" t="t" r="r" b="b"/>
              <a:pathLst>
                <a:path w="12679680" h="97536">
                  <a:moveTo>
                    <a:pt x="0" y="0"/>
                  </a:moveTo>
                  <a:lnTo>
                    <a:pt x="12679680" y="0"/>
                  </a:lnTo>
                  <a:lnTo>
                    <a:pt x="12679680" y="97536"/>
                  </a:lnTo>
                  <a:lnTo>
                    <a:pt x="0" y="97536"/>
                  </a:lnTo>
                  <a:close/>
                </a:path>
              </a:pathLst>
            </a:custGeom>
            <a:solidFill>
              <a:srgbClr val="27AE60"/>
            </a:solidFill>
          </p:spPr>
        </p:sp>
      </p:grpSp>
      <p:grpSp>
        <p:nvGrpSpPr>
          <p:cNvPr id="21" name="Group 21"/>
          <p:cNvGrpSpPr/>
          <p:nvPr/>
        </p:nvGrpSpPr>
        <p:grpSpPr>
          <a:xfrm>
            <a:off x="4876800" y="4754880"/>
            <a:ext cx="6705600" cy="975360"/>
            <a:chOff x="0" y="0"/>
            <a:chExt cx="13411200" cy="1950720"/>
          </a:xfrm>
        </p:grpSpPr>
        <p:sp>
          <p:nvSpPr>
            <p:cNvPr id="22" name="Freeform 22"/>
            <p:cNvSpPr/>
            <p:nvPr/>
          </p:nvSpPr>
          <p:spPr>
            <a:xfrm>
              <a:off x="0" y="0"/>
              <a:ext cx="13411200" cy="1950720"/>
            </a:xfrm>
            <a:custGeom>
              <a:avLst/>
              <a:gdLst/>
              <a:ahLst/>
              <a:cxnLst/>
              <a:rect l="l" t="t" r="r" b="b"/>
              <a:pathLst>
                <a:path w="13411200" h="1950720">
                  <a:moveTo>
                    <a:pt x="0" y="0"/>
                  </a:moveTo>
                  <a:lnTo>
                    <a:pt x="13411200" y="0"/>
                  </a:lnTo>
                  <a:lnTo>
                    <a:pt x="13411200" y="1950720"/>
                  </a:lnTo>
                  <a:lnTo>
                    <a:pt x="0" y="1950720"/>
                  </a:lnTo>
                  <a:close/>
                </a:path>
              </a:pathLst>
            </a:custGeom>
            <a:blipFill>
              <a:blip r:embed="rId3">
                <a:alphaModFix amt="0"/>
              </a:blip>
              <a:stretch>
                <a:fillRect t="-83959" b="-83959"/>
              </a:stretch>
            </a:blipFill>
          </p:spPr>
        </p:sp>
        <p:sp>
          <p:nvSpPr>
            <p:cNvPr id="23" name="TextBox 23"/>
            <p:cNvSpPr txBox="1"/>
            <p:nvPr/>
          </p:nvSpPr>
          <p:spPr>
            <a:xfrm>
              <a:off x="0" y="-161925"/>
              <a:ext cx="13411200" cy="2112645"/>
            </a:xfrm>
            <a:prstGeom prst="rect">
              <a:avLst/>
            </a:prstGeom>
          </p:spPr>
          <p:txBody>
            <a:bodyPr lIns="0" tIns="0" rIns="0" bIns="0" rtlCol="0" anchor="ctr"/>
            <a:lstStyle/>
            <a:p>
              <a:pPr defTabSz="609630">
                <a:lnSpc>
                  <a:spcPts val="2911"/>
                </a:lnSpc>
              </a:pPr>
              <a:r>
                <a:rPr lang="en-US" sz="1866">
                  <a:solidFill>
                    <a:srgbClr val="27AE60"/>
                  </a:solidFill>
                  <a:latin typeface="Agrandir"/>
                  <a:ea typeface="Agrandir"/>
                  <a:cs typeface="Agrandir"/>
                  <a:sym typeface="Agrandir"/>
                </a:rPr>
                <a:t>El GPS marca "agradable", el copiloto dice "suficiente".</a:t>
              </a:r>
            </a:p>
            <a:p>
              <a:pPr defTabSz="609630">
                <a:lnSpc>
                  <a:spcPts val="2911"/>
                </a:lnSpc>
              </a:pPr>
              <a:r>
                <a:rPr lang="en-US" sz="1866">
                  <a:solidFill>
                    <a:srgbClr val="27AE60"/>
                  </a:solidFill>
                  <a:latin typeface="Agrandir"/>
                  <a:ea typeface="Agrandir"/>
                  <a:cs typeface="Agrandir"/>
                  <a:sym typeface="Agrandir"/>
                </a:rPr>
                <a:t>Hay liking real.</a:t>
              </a:r>
            </a:p>
          </p:txBody>
        </p:sp>
      </p:grpSp>
      <p:sp>
        <p:nvSpPr>
          <p:cNvPr id="24" name="Freeform 24"/>
          <p:cNvSpPr/>
          <p:nvPr/>
        </p:nvSpPr>
        <p:spPr>
          <a:xfrm>
            <a:off x="787159" y="4835494"/>
            <a:ext cx="2692883" cy="1182624"/>
          </a:xfrm>
          <a:custGeom>
            <a:avLst/>
            <a:gdLst/>
            <a:ahLst/>
            <a:cxnLst/>
            <a:rect l="l" t="t" r="r" b="b"/>
            <a:pathLst>
              <a:path w="4039324" h="1773936">
                <a:moveTo>
                  <a:pt x="0" y="0"/>
                </a:moveTo>
                <a:lnTo>
                  <a:pt x="4039324" y="0"/>
                </a:lnTo>
                <a:lnTo>
                  <a:pt x="4039324" y="1773936"/>
                </a:lnTo>
                <a:lnTo>
                  <a:pt x="0" y="17739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3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4267200" cy="6858000"/>
            <a:chOff x="0" y="0"/>
            <a:chExt cx="8534400" cy="13716000"/>
          </a:xfrm>
        </p:grpSpPr>
        <p:sp>
          <p:nvSpPr>
            <p:cNvPr id="3" name="Freeform 3"/>
            <p:cNvSpPr/>
            <p:nvPr/>
          </p:nvSpPr>
          <p:spPr>
            <a:xfrm>
              <a:off x="0" y="0"/>
              <a:ext cx="8534400" cy="13716000"/>
            </a:xfrm>
            <a:custGeom>
              <a:avLst/>
              <a:gdLst/>
              <a:ahLst/>
              <a:cxnLst/>
              <a:rect l="l" t="t" r="r" b="b"/>
              <a:pathLst>
                <a:path w="8534400" h="13716000">
                  <a:moveTo>
                    <a:pt x="0" y="0"/>
                  </a:moveTo>
                  <a:lnTo>
                    <a:pt x="8534400" y="0"/>
                  </a:lnTo>
                  <a:lnTo>
                    <a:pt x="8534400" y="13716000"/>
                  </a:lnTo>
                  <a:lnTo>
                    <a:pt x="0" y="13716000"/>
                  </a:lnTo>
                  <a:close/>
                </a:path>
              </a:pathLst>
            </a:custGeom>
            <a:solidFill>
              <a:srgbClr val="E67E22"/>
            </a:solidFill>
          </p:spPr>
        </p:sp>
      </p:grpSp>
      <p:grpSp>
        <p:nvGrpSpPr>
          <p:cNvPr id="4" name="Group 4"/>
          <p:cNvGrpSpPr/>
          <p:nvPr/>
        </p:nvGrpSpPr>
        <p:grpSpPr>
          <a:xfrm>
            <a:off x="243840" y="975360"/>
            <a:ext cx="3779520" cy="731520"/>
            <a:chOff x="0" y="0"/>
            <a:chExt cx="7559040" cy="1463040"/>
          </a:xfrm>
        </p:grpSpPr>
        <p:sp>
          <p:nvSpPr>
            <p:cNvPr id="5" name="Freeform 5"/>
            <p:cNvSpPr/>
            <p:nvPr/>
          </p:nvSpPr>
          <p:spPr>
            <a:xfrm>
              <a:off x="0" y="0"/>
              <a:ext cx="7559040" cy="1463040"/>
            </a:xfrm>
            <a:custGeom>
              <a:avLst/>
              <a:gdLst/>
              <a:ahLst/>
              <a:cxnLst/>
              <a:rect l="l" t="t" r="r" b="b"/>
              <a:pathLst>
                <a:path w="7559040" h="1463040">
                  <a:moveTo>
                    <a:pt x="0" y="0"/>
                  </a:moveTo>
                  <a:lnTo>
                    <a:pt x="7559040" y="0"/>
                  </a:lnTo>
                  <a:lnTo>
                    <a:pt x="7559040" y="1463040"/>
                  </a:lnTo>
                  <a:lnTo>
                    <a:pt x="0" y="1463040"/>
                  </a:lnTo>
                  <a:close/>
                </a:path>
              </a:pathLst>
            </a:custGeom>
            <a:blipFill>
              <a:blip r:embed="rId3">
                <a:alphaModFix amt="0"/>
              </a:blip>
              <a:stretch>
                <a:fillRect t="-50672" b="-50672"/>
              </a:stretch>
            </a:blipFill>
          </p:spPr>
        </p:sp>
        <p:sp>
          <p:nvSpPr>
            <p:cNvPr id="6" name="TextBox 6"/>
            <p:cNvSpPr txBox="1"/>
            <p:nvPr/>
          </p:nvSpPr>
          <p:spPr>
            <a:xfrm>
              <a:off x="0" y="-85725"/>
              <a:ext cx="7559040" cy="1548765"/>
            </a:xfrm>
            <a:prstGeom prst="rect">
              <a:avLst/>
            </a:prstGeom>
          </p:spPr>
          <p:txBody>
            <a:bodyPr lIns="0" tIns="0" rIns="0" bIns="0" rtlCol="0" anchor="ctr"/>
            <a:lstStyle/>
            <a:p>
              <a:pPr defTabSz="609630">
                <a:lnSpc>
                  <a:spcPts val="2560"/>
                </a:lnSpc>
              </a:pPr>
              <a:r>
                <a:rPr lang="en-US" sz="2133" b="1" spc="533">
                  <a:solidFill>
                    <a:srgbClr val="FFFFFF"/>
                  </a:solidFill>
                  <a:latin typeface="Agrandir Bold"/>
                  <a:ea typeface="Agrandir Bold"/>
                  <a:cs typeface="Agrandir Bold"/>
                  <a:sym typeface="Agrandir Bold"/>
                </a:rPr>
                <a:t>RATA 2</a:t>
              </a:r>
            </a:p>
          </p:txBody>
        </p:sp>
      </p:grpSp>
      <p:grpSp>
        <p:nvGrpSpPr>
          <p:cNvPr id="7" name="Group 7"/>
          <p:cNvGrpSpPr/>
          <p:nvPr/>
        </p:nvGrpSpPr>
        <p:grpSpPr>
          <a:xfrm>
            <a:off x="243840" y="1828800"/>
            <a:ext cx="3779520" cy="1706880"/>
            <a:chOff x="0" y="0"/>
            <a:chExt cx="7559040" cy="3413760"/>
          </a:xfrm>
        </p:grpSpPr>
        <p:sp>
          <p:nvSpPr>
            <p:cNvPr id="8" name="Freeform 8"/>
            <p:cNvSpPr/>
            <p:nvPr/>
          </p:nvSpPr>
          <p:spPr>
            <a:xfrm>
              <a:off x="0" y="0"/>
              <a:ext cx="7559040" cy="3413760"/>
            </a:xfrm>
            <a:custGeom>
              <a:avLst/>
              <a:gdLst/>
              <a:ahLst/>
              <a:cxnLst/>
              <a:rect l="l" t="t" r="r" b="b"/>
              <a:pathLst>
                <a:path w="7559040" h="3413760">
                  <a:moveTo>
                    <a:pt x="0" y="0"/>
                  </a:moveTo>
                  <a:lnTo>
                    <a:pt x="7559040" y="0"/>
                  </a:lnTo>
                  <a:lnTo>
                    <a:pt x="7559040" y="3413760"/>
                  </a:lnTo>
                  <a:lnTo>
                    <a:pt x="0" y="3413760"/>
                  </a:lnTo>
                  <a:close/>
                </a:path>
              </a:pathLst>
            </a:custGeom>
            <a:blipFill>
              <a:blip r:embed="rId3">
                <a:alphaModFix amt="0"/>
              </a:blip>
              <a:stretch>
                <a:fillRect l="-7943" r="-7943"/>
              </a:stretch>
            </a:blipFill>
          </p:spPr>
        </p:sp>
        <p:sp>
          <p:nvSpPr>
            <p:cNvPr id="9" name="TextBox 9"/>
            <p:cNvSpPr txBox="1"/>
            <p:nvPr/>
          </p:nvSpPr>
          <p:spPr>
            <a:xfrm>
              <a:off x="0" y="-257175"/>
              <a:ext cx="7559040" cy="3670935"/>
            </a:xfrm>
            <a:prstGeom prst="rect">
              <a:avLst/>
            </a:prstGeom>
          </p:spPr>
          <p:txBody>
            <a:bodyPr lIns="0" tIns="0" rIns="0" bIns="0" rtlCol="0" anchor="ctr"/>
            <a:lstStyle/>
            <a:p>
              <a:pPr defTabSz="609630">
                <a:lnSpc>
                  <a:spcPts val="5984"/>
                </a:lnSpc>
              </a:pPr>
              <a:r>
                <a:rPr lang="en-US" sz="4534" b="1">
                  <a:solidFill>
                    <a:srgbClr val="FFFFFF"/>
                  </a:solidFill>
                  <a:latin typeface="Agrandir Bold"/>
                  <a:ea typeface="Agrandir Bold"/>
                  <a:cs typeface="Agrandir Bold"/>
                  <a:sym typeface="Agrandir Bold"/>
                </a:rPr>
                <a:t>La que</a:t>
              </a:r>
            </a:p>
            <a:p>
              <a:pPr defTabSz="609630">
                <a:lnSpc>
                  <a:spcPts val="5984"/>
                </a:lnSpc>
              </a:pPr>
              <a:r>
                <a:rPr lang="en-US" sz="4534" b="1">
                  <a:solidFill>
                    <a:srgbClr val="FFFFFF"/>
                  </a:solidFill>
                  <a:latin typeface="Agrandir Bold"/>
                  <a:ea typeface="Agrandir Bold"/>
                  <a:cs typeface="Agrandir Bold"/>
                  <a:sym typeface="Agrandir Bold"/>
                </a:rPr>
                <a:t>aprendió</a:t>
              </a:r>
            </a:p>
          </p:txBody>
        </p:sp>
      </p:grpSp>
      <p:grpSp>
        <p:nvGrpSpPr>
          <p:cNvPr id="10" name="Group 10"/>
          <p:cNvGrpSpPr/>
          <p:nvPr/>
        </p:nvGrpSpPr>
        <p:grpSpPr>
          <a:xfrm>
            <a:off x="243840" y="3949192"/>
            <a:ext cx="3779520" cy="609600"/>
            <a:chOff x="0" y="0"/>
            <a:chExt cx="7559040" cy="1219200"/>
          </a:xfrm>
        </p:grpSpPr>
        <p:sp>
          <p:nvSpPr>
            <p:cNvPr id="11" name="Freeform 11"/>
            <p:cNvSpPr/>
            <p:nvPr/>
          </p:nvSpPr>
          <p:spPr>
            <a:xfrm>
              <a:off x="0" y="0"/>
              <a:ext cx="7559040" cy="1219200"/>
            </a:xfrm>
            <a:custGeom>
              <a:avLst/>
              <a:gdLst/>
              <a:ahLst/>
              <a:cxnLst/>
              <a:rect l="l" t="t" r="r" b="b"/>
              <a:pathLst>
                <a:path w="7559040" h="1219200">
                  <a:moveTo>
                    <a:pt x="0" y="0"/>
                  </a:moveTo>
                  <a:lnTo>
                    <a:pt x="7559040" y="0"/>
                  </a:lnTo>
                  <a:lnTo>
                    <a:pt x="7559040" y="1219200"/>
                  </a:lnTo>
                  <a:lnTo>
                    <a:pt x="0" y="1219200"/>
                  </a:lnTo>
                  <a:close/>
                </a:path>
              </a:pathLst>
            </a:custGeom>
            <a:blipFill>
              <a:blip r:embed="rId3">
                <a:alphaModFix amt="0"/>
              </a:blip>
              <a:stretch>
                <a:fillRect t="-70807" b="-70807"/>
              </a:stretch>
            </a:blipFill>
          </p:spPr>
        </p:sp>
        <p:sp>
          <p:nvSpPr>
            <p:cNvPr id="12" name="TextBox 12"/>
            <p:cNvSpPr txBox="1"/>
            <p:nvPr/>
          </p:nvSpPr>
          <p:spPr>
            <a:xfrm>
              <a:off x="0" y="-76200"/>
              <a:ext cx="7559040" cy="1295400"/>
            </a:xfrm>
            <a:prstGeom prst="rect">
              <a:avLst/>
            </a:prstGeom>
          </p:spPr>
          <p:txBody>
            <a:bodyPr lIns="0" tIns="0" rIns="0" bIns="0" rtlCol="0" anchor="ctr"/>
            <a:lstStyle/>
            <a:p>
              <a:pPr defTabSz="609630">
                <a:lnSpc>
                  <a:spcPts val="1919"/>
                </a:lnSpc>
              </a:pPr>
              <a:r>
                <a:rPr lang="en-US" sz="1600" spc="400">
                  <a:solidFill>
                    <a:srgbClr val="FFFFFF"/>
                  </a:solidFill>
                  <a:latin typeface="Agrandir"/>
                  <a:ea typeface="Agrandir"/>
                  <a:cs typeface="Agrandir"/>
                  <a:sym typeface="Agrandir"/>
                </a:rPr>
                <a:t>RECOMPENSA APRENDIDA</a:t>
              </a:r>
            </a:p>
          </p:txBody>
        </p:sp>
      </p:grpSp>
      <p:grpSp>
        <p:nvGrpSpPr>
          <p:cNvPr id="13" name="Group 13"/>
          <p:cNvGrpSpPr/>
          <p:nvPr/>
        </p:nvGrpSpPr>
        <p:grpSpPr>
          <a:xfrm>
            <a:off x="4876800" y="1219200"/>
            <a:ext cx="6705600" cy="1405737"/>
            <a:chOff x="0" y="0"/>
            <a:chExt cx="13411200" cy="2811475"/>
          </a:xfrm>
        </p:grpSpPr>
        <p:sp>
          <p:nvSpPr>
            <p:cNvPr id="14" name="Freeform 14"/>
            <p:cNvSpPr/>
            <p:nvPr/>
          </p:nvSpPr>
          <p:spPr>
            <a:xfrm>
              <a:off x="0" y="0"/>
              <a:ext cx="13411200" cy="2811475"/>
            </a:xfrm>
            <a:custGeom>
              <a:avLst/>
              <a:gdLst/>
              <a:ahLst/>
              <a:cxnLst/>
              <a:rect l="l" t="t" r="r" b="b"/>
              <a:pathLst>
                <a:path w="13411200" h="2811475">
                  <a:moveTo>
                    <a:pt x="0" y="0"/>
                  </a:moveTo>
                  <a:lnTo>
                    <a:pt x="13411200" y="0"/>
                  </a:lnTo>
                  <a:lnTo>
                    <a:pt x="13411200" y="2811475"/>
                  </a:lnTo>
                  <a:lnTo>
                    <a:pt x="0" y="2811475"/>
                  </a:lnTo>
                  <a:close/>
                </a:path>
              </a:pathLst>
            </a:custGeom>
            <a:blipFill>
              <a:blip r:embed="rId3">
                <a:alphaModFix amt="0"/>
              </a:blip>
              <a:stretch>
                <a:fillRect t="-53918" b="-31975"/>
              </a:stretch>
            </a:blipFill>
          </p:spPr>
        </p:sp>
        <p:sp>
          <p:nvSpPr>
            <p:cNvPr id="15" name="TextBox 15"/>
            <p:cNvSpPr txBox="1"/>
            <p:nvPr/>
          </p:nvSpPr>
          <p:spPr>
            <a:xfrm>
              <a:off x="0" y="-219075"/>
              <a:ext cx="13411200" cy="3030550"/>
            </a:xfrm>
            <a:prstGeom prst="rect">
              <a:avLst/>
            </a:prstGeom>
          </p:spPr>
          <p:txBody>
            <a:bodyPr lIns="0" tIns="0" rIns="0" bIns="0" rtlCol="0" anchor="ctr"/>
            <a:lstStyle/>
            <a:p>
              <a:pPr defTabSz="609630">
                <a:lnSpc>
                  <a:spcPts val="3744"/>
                </a:lnSpc>
              </a:pPr>
              <a:r>
                <a:rPr lang="en-US" sz="2400">
                  <a:solidFill>
                    <a:srgbClr val="2C3E50"/>
                  </a:solidFill>
                  <a:latin typeface="Agrandir"/>
                  <a:ea typeface="Agrandir"/>
                  <a:cs typeface="Agrandir"/>
                  <a:sym typeface="Agrandir"/>
                </a:rPr>
                <a:t>A la media hora le dan un premio. Al día siguiente corre más tiempo esperando ese premio.</a:t>
              </a:r>
            </a:p>
          </p:txBody>
        </p:sp>
      </p:grpSp>
      <p:grpSp>
        <p:nvGrpSpPr>
          <p:cNvPr id="16" name="Group 16"/>
          <p:cNvGrpSpPr/>
          <p:nvPr/>
        </p:nvGrpSpPr>
        <p:grpSpPr>
          <a:xfrm>
            <a:off x="4876800" y="2682240"/>
            <a:ext cx="6705600" cy="1463040"/>
            <a:chOff x="0" y="0"/>
            <a:chExt cx="13411200" cy="2926080"/>
          </a:xfrm>
        </p:grpSpPr>
        <p:sp>
          <p:nvSpPr>
            <p:cNvPr id="17" name="Freeform 17"/>
            <p:cNvSpPr/>
            <p:nvPr/>
          </p:nvSpPr>
          <p:spPr>
            <a:xfrm>
              <a:off x="0" y="0"/>
              <a:ext cx="13411200" cy="2926080"/>
            </a:xfrm>
            <a:custGeom>
              <a:avLst/>
              <a:gdLst/>
              <a:ahLst/>
              <a:cxnLst/>
              <a:rect l="l" t="t" r="r" b="b"/>
              <a:pathLst>
                <a:path w="13411200" h="2926080">
                  <a:moveTo>
                    <a:pt x="0" y="0"/>
                  </a:moveTo>
                  <a:lnTo>
                    <a:pt x="13411200" y="0"/>
                  </a:lnTo>
                  <a:lnTo>
                    <a:pt x="13411200" y="2926080"/>
                  </a:lnTo>
                  <a:lnTo>
                    <a:pt x="0" y="2926080"/>
                  </a:lnTo>
                  <a:close/>
                </a:path>
              </a:pathLst>
            </a:custGeom>
            <a:blipFill>
              <a:blip r:embed="rId3">
                <a:alphaModFix amt="0"/>
              </a:blip>
              <a:stretch>
                <a:fillRect t="-39306" b="-39306"/>
              </a:stretch>
            </a:blipFill>
          </p:spPr>
        </p:sp>
        <p:sp>
          <p:nvSpPr>
            <p:cNvPr id="18" name="TextBox 18"/>
            <p:cNvSpPr txBox="1"/>
            <p:nvPr/>
          </p:nvSpPr>
          <p:spPr>
            <a:xfrm>
              <a:off x="0" y="-228600"/>
              <a:ext cx="13411200" cy="3154680"/>
            </a:xfrm>
            <a:prstGeom prst="rect">
              <a:avLst/>
            </a:prstGeom>
          </p:spPr>
          <p:txBody>
            <a:bodyPr lIns="0" tIns="0" rIns="0" bIns="0" rtlCol="0" anchor="ctr"/>
            <a:lstStyle/>
            <a:p>
              <a:pPr defTabSz="609630">
                <a:lnSpc>
                  <a:spcPts val="3584"/>
                </a:lnSpc>
              </a:pPr>
              <a:r>
                <a:rPr lang="en-US" sz="2133" i="1">
                  <a:solidFill>
                    <a:srgbClr val="2C3E50"/>
                  </a:solidFill>
                  <a:latin typeface="Agrandir Italics"/>
                  <a:ea typeface="Agrandir Italics"/>
                  <a:cs typeface="Agrandir Italics"/>
                  <a:sym typeface="Agrandir Italics"/>
                </a:rPr>
                <a:t>Ya no solo corre porque le gusta.</a:t>
              </a:r>
            </a:p>
            <a:p>
              <a:pPr defTabSz="609630">
                <a:lnSpc>
                  <a:spcPts val="3584"/>
                </a:lnSpc>
              </a:pPr>
              <a:r>
                <a:rPr lang="en-US" sz="2133" i="1">
                  <a:solidFill>
                    <a:srgbClr val="2C3E50"/>
                  </a:solidFill>
                  <a:latin typeface="Agrandir Italics"/>
                  <a:ea typeface="Agrandir Italics"/>
                  <a:cs typeface="Agrandir Italics"/>
                  <a:sym typeface="Agrandir Italics"/>
                </a:rPr>
                <a:t>Corre porque aprendió que</a:t>
              </a:r>
            </a:p>
            <a:p>
              <a:pPr defTabSz="609630">
                <a:lnSpc>
                  <a:spcPts val="3584"/>
                </a:lnSpc>
              </a:pPr>
              <a:r>
                <a:rPr lang="en-US" sz="2133" i="1">
                  <a:solidFill>
                    <a:srgbClr val="2C3E50"/>
                  </a:solidFill>
                  <a:latin typeface="Agrandir Italics"/>
                  <a:ea typeface="Agrandir Italics"/>
                  <a:cs typeface="Agrandir Italics"/>
                  <a:sym typeface="Agrandir Italics"/>
                </a:rPr>
                <a:t>viene algo bueno.</a:t>
              </a:r>
            </a:p>
          </p:txBody>
        </p:sp>
      </p:grpSp>
      <p:grpSp>
        <p:nvGrpSpPr>
          <p:cNvPr id="19" name="Group 19"/>
          <p:cNvGrpSpPr/>
          <p:nvPr/>
        </p:nvGrpSpPr>
        <p:grpSpPr>
          <a:xfrm>
            <a:off x="4876800" y="4389120"/>
            <a:ext cx="6339840" cy="48768"/>
            <a:chOff x="0" y="0"/>
            <a:chExt cx="12679680" cy="97536"/>
          </a:xfrm>
        </p:grpSpPr>
        <p:sp>
          <p:nvSpPr>
            <p:cNvPr id="20" name="Freeform 20"/>
            <p:cNvSpPr/>
            <p:nvPr/>
          </p:nvSpPr>
          <p:spPr>
            <a:xfrm>
              <a:off x="0" y="0"/>
              <a:ext cx="12679680" cy="97536"/>
            </a:xfrm>
            <a:custGeom>
              <a:avLst/>
              <a:gdLst/>
              <a:ahLst/>
              <a:cxnLst/>
              <a:rect l="l" t="t" r="r" b="b"/>
              <a:pathLst>
                <a:path w="12679680" h="97536">
                  <a:moveTo>
                    <a:pt x="0" y="0"/>
                  </a:moveTo>
                  <a:lnTo>
                    <a:pt x="12679680" y="0"/>
                  </a:lnTo>
                  <a:lnTo>
                    <a:pt x="12679680" y="97536"/>
                  </a:lnTo>
                  <a:lnTo>
                    <a:pt x="0" y="97536"/>
                  </a:lnTo>
                  <a:close/>
                </a:path>
              </a:pathLst>
            </a:custGeom>
            <a:solidFill>
              <a:srgbClr val="E67E22"/>
            </a:solidFill>
          </p:spPr>
        </p:sp>
      </p:grpSp>
      <p:grpSp>
        <p:nvGrpSpPr>
          <p:cNvPr id="21" name="Group 21"/>
          <p:cNvGrpSpPr/>
          <p:nvPr/>
        </p:nvGrpSpPr>
        <p:grpSpPr>
          <a:xfrm>
            <a:off x="4876800" y="4754880"/>
            <a:ext cx="6705600" cy="975360"/>
            <a:chOff x="0" y="0"/>
            <a:chExt cx="13411200" cy="1950720"/>
          </a:xfrm>
        </p:grpSpPr>
        <p:sp>
          <p:nvSpPr>
            <p:cNvPr id="22" name="Freeform 22"/>
            <p:cNvSpPr/>
            <p:nvPr/>
          </p:nvSpPr>
          <p:spPr>
            <a:xfrm>
              <a:off x="0" y="0"/>
              <a:ext cx="13411200" cy="1950720"/>
            </a:xfrm>
            <a:custGeom>
              <a:avLst/>
              <a:gdLst/>
              <a:ahLst/>
              <a:cxnLst/>
              <a:rect l="l" t="t" r="r" b="b"/>
              <a:pathLst>
                <a:path w="13411200" h="1950720">
                  <a:moveTo>
                    <a:pt x="0" y="0"/>
                  </a:moveTo>
                  <a:lnTo>
                    <a:pt x="13411200" y="0"/>
                  </a:lnTo>
                  <a:lnTo>
                    <a:pt x="13411200" y="1950720"/>
                  </a:lnTo>
                  <a:lnTo>
                    <a:pt x="0" y="1950720"/>
                  </a:lnTo>
                  <a:close/>
                </a:path>
              </a:pathLst>
            </a:custGeom>
            <a:blipFill>
              <a:blip r:embed="rId3">
                <a:alphaModFix amt="0"/>
              </a:blip>
              <a:stretch>
                <a:fillRect t="-83959" b="-83959"/>
              </a:stretch>
            </a:blipFill>
          </p:spPr>
        </p:sp>
        <p:sp>
          <p:nvSpPr>
            <p:cNvPr id="23" name="TextBox 23"/>
            <p:cNvSpPr txBox="1"/>
            <p:nvPr/>
          </p:nvSpPr>
          <p:spPr>
            <a:xfrm>
              <a:off x="0" y="-161925"/>
              <a:ext cx="13411200" cy="2112645"/>
            </a:xfrm>
            <a:prstGeom prst="rect">
              <a:avLst/>
            </a:prstGeom>
          </p:spPr>
          <p:txBody>
            <a:bodyPr lIns="0" tIns="0" rIns="0" bIns="0" rtlCol="0" anchor="ctr"/>
            <a:lstStyle/>
            <a:p>
              <a:pPr defTabSz="609630">
                <a:lnSpc>
                  <a:spcPts val="2911"/>
                </a:lnSpc>
              </a:pPr>
              <a:r>
                <a:rPr lang="en-US" sz="1866">
                  <a:solidFill>
                    <a:srgbClr val="E67E22"/>
                  </a:solidFill>
                  <a:latin typeface="Agrandir"/>
                  <a:ea typeface="Agrandir"/>
                  <a:cs typeface="Agrandir"/>
                  <a:sym typeface="Agrandir"/>
                </a:rPr>
                <a:t>Aparece el wanting: la anticipación, la búsqueda activa.</a:t>
              </a:r>
            </a:p>
            <a:p>
              <a:pPr defTabSz="609630">
                <a:lnSpc>
                  <a:spcPts val="2911"/>
                </a:lnSpc>
              </a:pPr>
              <a:r>
                <a:rPr lang="en-US" sz="1866">
                  <a:solidFill>
                    <a:srgbClr val="E67E22"/>
                  </a:solidFill>
                  <a:latin typeface="Agrandir"/>
                  <a:ea typeface="Agrandir"/>
                  <a:cs typeface="Agrandir"/>
                  <a:sym typeface="Agrandir"/>
                </a:rPr>
                <a:t>Todavía disfruta, todavía elige, todavía puede parar.</a:t>
              </a:r>
            </a:p>
          </p:txBody>
        </p:sp>
      </p:grpSp>
      <p:sp>
        <p:nvSpPr>
          <p:cNvPr id="24" name="Freeform 24"/>
          <p:cNvSpPr/>
          <p:nvPr/>
        </p:nvSpPr>
        <p:spPr>
          <a:xfrm>
            <a:off x="1125350" y="4835568"/>
            <a:ext cx="2016501" cy="1200658"/>
          </a:xfrm>
          <a:custGeom>
            <a:avLst/>
            <a:gdLst/>
            <a:ahLst/>
            <a:cxnLst/>
            <a:rect l="l" t="t" r="r" b="b"/>
            <a:pathLst>
              <a:path w="3024751" h="1800987">
                <a:moveTo>
                  <a:pt x="0" y="0"/>
                </a:moveTo>
                <a:lnTo>
                  <a:pt x="3024750" y="0"/>
                </a:lnTo>
                <a:lnTo>
                  <a:pt x="3024750" y="1800987"/>
                </a:lnTo>
                <a:lnTo>
                  <a:pt x="0" y="18009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F192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0F1923"/>
            </a:solidFill>
          </p:spPr>
        </p:sp>
      </p:grpSp>
      <p:grpSp>
        <p:nvGrpSpPr>
          <p:cNvPr id="4" name="Group 4"/>
          <p:cNvGrpSpPr/>
          <p:nvPr/>
        </p:nvGrpSpPr>
        <p:grpSpPr>
          <a:xfrm>
            <a:off x="0" y="0"/>
            <a:ext cx="146304" cy="6858000"/>
            <a:chOff x="0" y="0"/>
            <a:chExt cx="292608" cy="13716000"/>
          </a:xfrm>
        </p:grpSpPr>
        <p:sp>
          <p:nvSpPr>
            <p:cNvPr id="5" name="Freeform 5"/>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C0392B"/>
            </a:solidFill>
          </p:spPr>
        </p:sp>
      </p:grpSp>
      <p:grpSp>
        <p:nvGrpSpPr>
          <p:cNvPr id="6" name="Group 6"/>
          <p:cNvGrpSpPr/>
          <p:nvPr/>
        </p:nvGrpSpPr>
        <p:grpSpPr>
          <a:xfrm>
            <a:off x="731520" y="609600"/>
            <a:ext cx="3657600" cy="609600"/>
            <a:chOff x="0" y="0"/>
            <a:chExt cx="7315200" cy="1219200"/>
          </a:xfrm>
        </p:grpSpPr>
        <p:sp>
          <p:nvSpPr>
            <p:cNvPr id="7" name="Freeform 7"/>
            <p:cNvSpPr/>
            <p:nvPr/>
          </p:nvSpPr>
          <p:spPr>
            <a:xfrm>
              <a:off x="0" y="0"/>
              <a:ext cx="7315200" cy="1219200"/>
            </a:xfrm>
            <a:custGeom>
              <a:avLst/>
              <a:gdLst/>
              <a:ahLst/>
              <a:cxnLst/>
              <a:rect l="l" t="t" r="r" b="b"/>
              <a:pathLst>
                <a:path w="7315200" h="1219200">
                  <a:moveTo>
                    <a:pt x="0" y="0"/>
                  </a:moveTo>
                  <a:lnTo>
                    <a:pt x="7315200" y="0"/>
                  </a:lnTo>
                  <a:lnTo>
                    <a:pt x="7315200" y="1219200"/>
                  </a:lnTo>
                  <a:lnTo>
                    <a:pt x="0" y="1219200"/>
                  </a:lnTo>
                  <a:close/>
                </a:path>
              </a:pathLst>
            </a:custGeom>
            <a:blipFill>
              <a:blip r:embed="rId3">
                <a:alphaModFix amt="0"/>
              </a:blip>
              <a:stretch>
                <a:fillRect t="-66910" b="-66910"/>
              </a:stretch>
            </a:blipFill>
          </p:spPr>
        </p:sp>
        <p:sp>
          <p:nvSpPr>
            <p:cNvPr id="8" name="TextBox 8"/>
            <p:cNvSpPr txBox="1"/>
            <p:nvPr/>
          </p:nvSpPr>
          <p:spPr>
            <a:xfrm>
              <a:off x="0" y="-85725"/>
              <a:ext cx="7315200" cy="1304925"/>
            </a:xfrm>
            <a:prstGeom prst="rect">
              <a:avLst/>
            </a:prstGeom>
          </p:spPr>
          <p:txBody>
            <a:bodyPr lIns="0" tIns="0" rIns="0" bIns="0" rtlCol="0" anchor="ctr"/>
            <a:lstStyle/>
            <a:p>
              <a:pPr defTabSz="609630">
                <a:lnSpc>
                  <a:spcPts val="2560"/>
                </a:lnSpc>
              </a:pPr>
              <a:r>
                <a:rPr lang="en-US" sz="2133" b="1" spc="533">
                  <a:solidFill>
                    <a:srgbClr val="C0392B"/>
                  </a:solidFill>
                  <a:latin typeface="Agrandir Bold"/>
                  <a:ea typeface="Agrandir Bold"/>
                  <a:cs typeface="Agrandir Bold"/>
                  <a:sym typeface="Agrandir Bold"/>
                </a:rPr>
                <a:t>RATA 3</a:t>
              </a:r>
            </a:p>
          </p:txBody>
        </p:sp>
      </p:grpSp>
      <p:grpSp>
        <p:nvGrpSpPr>
          <p:cNvPr id="9" name="Group 9"/>
          <p:cNvGrpSpPr/>
          <p:nvPr/>
        </p:nvGrpSpPr>
        <p:grpSpPr>
          <a:xfrm>
            <a:off x="10363200" y="487680"/>
            <a:ext cx="853440" cy="853440"/>
            <a:chOff x="0" y="0"/>
            <a:chExt cx="1706880" cy="1706880"/>
          </a:xfrm>
        </p:grpSpPr>
        <p:sp>
          <p:nvSpPr>
            <p:cNvPr id="10" name="Freeform 10" descr="preencoded.png"/>
            <p:cNvSpPr/>
            <p:nvPr/>
          </p:nvSpPr>
          <p:spPr>
            <a:xfrm>
              <a:off x="0" y="0"/>
              <a:ext cx="1706880" cy="1706880"/>
            </a:xfrm>
            <a:custGeom>
              <a:avLst/>
              <a:gdLst/>
              <a:ahLst/>
              <a:cxnLst/>
              <a:rect l="l" t="t" r="r" b="b"/>
              <a:pathLst>
                <a:path w="1706880" h="1706880">
                  <a:moveTo>
                    <a:pt x="0" y="0"/>
                  </a:moveTo>
                  <a:lnTo>
                    <a:pt x="1706880" y="0"/>
                  </a:lnTo>
                  <a:lnTo>
                    <a:pt x="1706880" y="1706880"/>
                  </a:lnTo>
                  <a:lnTo>
                    <a:pt x="0" y="1706880"/>
                  </a:lnTo>
                  <a:lnTo>
                    <a:pt x="0" y="0"/>
                  </a:lnTo>
                  <a:close/>
                </a:path>
              </a:pathLst>
            </a:custGeom>
            <a:blipFill>
              <a:blip r:embed="rId4"/>
              <a:stretch>
                <a:fillRect/>
              </a:stretch>
            </a:blipFill>
          </p:spPr>
        </p:sp>
      </p:grpSp>
      <p:grpSp>
        <p:nvGrpSpPr>
          <p:cNvPr id="11" name="Group 11"/>
          <p:cNvGrpSpPr/>
          <p:nvPr/>
        </p:nvGrpSpPr>
        <p:grpSpPr>
          <a:xfrm>
            <a:off x="1219200" y="1946656"/>
            <a:ext cx="9753600" cy="1706880"/>
            <a:chOff x="0" y="0"/>
            <a:chExt cx="19507200" cy="3413760"/>
          </a:xfrm>
        </p:grpSpPr>
        <p:sp>
          <p:nvSpPr>
            <p:cNvPr id="12" name="Freeform 12"/>
            <p:cNvSpPr/>
            <p:nvPr/>
          </p:nvSpPr>
          <p:spPr>
            <a:xfrm>
              <a:off x="0" y="0"/>
              <a:ext cx="19507200" cy="3413760"/>
            </a:xfrm>
            <a:custGeom>
              <a:avLst/>
              <a:gdLst/>
              <a:ahLst/>
              <a:cxnLst/>
              <a:rect l="l" t="t" r="r" b="b"/>
              <a:pathLst>
                <a:path w="19507200" h="3413760">
                  <a:moveTo>
                    <a:pt x="0" y="0"/>
                  </a:moveTo>
                  <a:lnTo>
                    <a:pt x="19507200" y="0"/>
                  </a:lnTo>
                  <a:lnTo>
                    <a:pt x="19507200" y="3413760"/>
                  </a:lnTo>
                  <a:lnTo>
                    <a:pt x="0" y="3413760"/>
                  </a:lnTo>
                  <a:close/>
                </a:path>
              </a:pathLst>
            </a:custGeom>
            <a:blipFill>
              <a:blip r:embed="rId3">
                <a:alphaModFix amt="0"/>
              </a:blip>
              <a:stretch>
                <a:fillRect t="-61343" b="-61343"/>
              </a:stretch>
            </a:blipFill>
          </p:spPr>
        </p:sp>
        <p:sp>
          <p:nvSpPr>
            <p:cNvPr id="13" name="TextBox 13"/>
            <p:cNvSpPr txBox="1"/>
            <p:nvPr/>
          </p:nvSpPr>
          <p:spPr>
            <a:xfrm>
              <a:off x="0" y="-295275"/>
              <a:ext cx="19507200" cy="3709035"/>
            </a:xfrm>
            <a:prstGeom prst="rect">
              <a:avLst/>
            </a:prstGeom>
          </p:spPr>
          <p:txBody>
            <a:bodyPr lIns="0" tIns="0" rIns="0" bIns="0" rtlCol="0" anchor="ctr"/>
            <a:lstStyle/>
            <a:p>
              <a:pPr algn="ctr" defTabSz="609630">
                <a:lnSpc>
                  <a:spcPts val="5376"/>
                </a:lnSpc>
              </a:pPr>
              <a:r>
                <a:rPr lang="en-US" sz="3734" b="1">
                  <a:solidFill>
                    <a:srgbClr val="FFFFFF"/>
                  </a:solidFill>
                  <a:latin typeface="Agrandir Bold"/>
                  <a:ea typeface="Agrandir Bold"/>
                  <a:cs typeface="Agrandir Bold"/>
                  <a:sym typeface="Agrandir Bold"/>
                </a:rPr>
                <a:t>Cada vez que se baja,</a:t>
              </a:r>
            </a:p>
            <a:p>
              <a:pPr algn="ctr" defTabSz="609630">
                <a:lnSpc>
                  <a:spcPts val="5376"/>
                </a:lnSpc>
              </a:pPr>
              <a:r>
                <a:rPr lang="en-US" sz="3734" b="1">
                  <a:solidFill>
                    <a:srgbClr val="FFFFFF"/>
                  </a:solidFill>
                  <a:latin typeface="Agrandir Bold"/>
                  <a:ea typeface="Agrandir Bold"/>
                  <a:cs typeface="Agrandir Bold"/>
                  <a:sym typeface="Agrandir Bold"/>
                </a:rPr>
                <a:t>le dan una descarga eléctrica.</a:t>
              </a:r>
            </a:p>
          </p:txBody>
        </p:sp>
      </p:grpSp>
      <p:grpSp>
        <p:nvGrpSpPr>
          <p:cNvPr id="14" name="Group 14"/>
          <p:cNvGrpSpPr/>
          <p:nvPr/>
        </p:nvGrpSpPr>
        <p:grpSpPr>
          <a:xfrm>
            <a:off x="1828800" y="3805936"/>
            <a:ext cx="8534400" cy="1483461"/>
            <a:chOff x="0" y="0"/>
            <a:chExt cx="17068800" cy="2966923"/>
          </a:xfrm>
        </p:grpSpPr>
        <p:sp>
          <p:nvSpPr>
            <p:cNvPr id="15" name="Freeform 15"/>
            <p:cNvSpPr/>
            <p:nvPr/>
          </p:nvSpPr>
          <p:spPr>
            <a:xfrm>
              <a:off x="0" y="0"/>
              <a:ext cx="17068800" cy="2966923"/>
            </a:xfrm>
            <a:custGeom>
              <a:avLst/>
              <a:gdLst/>
              <a:ahLst/>
              <a:cxnLst/>
              <a:rect l="l" t="t" r="r" b="b"/>
              <a:pathLst>
                <a:path w="17068800" h="2966923">
                  <a:moveTo>
                    <a:pt x="0" y="0"/>
                  </a:moveTo>
                  <a:lnTo>
                    <a:pt x="17068800" y="0"/>
                  </a:lnTo>
                  <a:lnTo>
                    <a:pt x="17068800" y="2966923"/>
                  </a:lnTo>
                  <a:lnTo>
                    <a:pt x="0" y="2966923"/>
                  </a:lnTo>
                  <a:close/>
                </a:path>
              </a:pathLst>
            </a:custGeom>
            <a:blipFill>
              <a:blip r:embed="rId3">
                <a:alphaModFix amt="0"/>
              </a:blip>
              <a:stretch>
                <a:fillRect t="-62786" b="-61409"/>
              </a:stretch>
            </a:blipFill>
          </p:spPr>
        </p:sp>
        <p:sp>
          <p:nvSpPr>
            <p:cNvPr id="16" name="TextBox 16"/>
            <p:cNvSpPr txBox="1"/>
            <p:nvPr/>
          </p:nvSpPr>
          <p:spPr>
            <a:xfrm>
              <a:off x="0" y="-257175"/>
              <a:ext cx="17068800" cy="3224098"/>
            </a:xfrm>
            <a:prstGeom prst="rect">
              <a:avLst/>
            </a:prstGeom>
          </p:spPr>
          <p:txBody>
            <a:bodyPr lIns="0" tIns="0" rIns="0" bIns="0" rtlCol="0" anchor="ctr"/>
            <a:lstStyle/>
            <a:p>
              <a:pPr algn="ctr" defTabSz="609630">
                <a:lnSpc>
                  <a:spcPts val="4032"/>
                </a:lnSpc>
              </a:pPr>
              <a:r>
                <a:rPr lang="en-US" sz="2400" i="1">
                  <a:solidFill>
                    <a:srgbClr val="C0392B"/>
                  </a:solidFill>
                  <a:latin typeface="Agrandir Italics"/>
                  <a:ea typeface="Agrandir Italics"/>
                  <a:cs typeface="Agrandir Italics"/>
                  <a:sym typeface="Agrandir Italics"/>
                </a:rPr>
                <a:t>Se queda corriendo.</a:t>
              </a:r>
            </a:p>
            <a:p>
              <a:pPr algn="ctr" defTabSz="609630">
                <a:lnSpc>
                  <a:spcPts val="4032"/>
                </a:lnSpc>
              </a:pPr>
              <a:r>
                <a:rPr lang="en-US" sz="2400" i="1">
                  <a:solidFill>
                    <a:srgbClr val="C0392B"/>
                  </a:solidFill>
                  <a:latin typeface="Agrandir Italics"/>
                  <a:ea typeface="Agrandir Italics"/>
                  <a:cs typeface="Agrandir Italics"/>
                  <a:sym typeface="Agrandir Italics"/>
                </a:rPr>
                <a:t>No porque le guste. No porque venga un premio.</a:t>
              </a:r>
            </a:p>
            <a:p>
              <a:pPr algn="ctr" defTabSz="609630">
                <a:lnSpc>
                  <a:spcPts val="4032"/>
                </a:lnSpc>
              </a:pPr>
              <a:r>
                <a:rPr lang="en-US" sz="2400" i="1">
                  <a:solidFill>
                    <a:srgbClr val="C0392B"/>
                  </a:solidFill>
                  <a:latin typeface="Agrandir Italics"/>
                  <a:ea typeface="Agrandir Italics"/>
                  <a:cs typeface="Agrandir Italics"/>
                  <a:sym typeface="Agrandir Italics"/>
                </a:rPr>
                <a:t>Porque bajarse duele.</a:t>
              </a:r>
            </a:p>
          </p:txBody>
        </p:sp>
      </p:grpSp>
      <p:grpSp>
        <p:nvGrpSpPr>
          <p:cNvPr id="17" name="Group 17"/>
          <p:cNvGrpSpPr/>
          <p:nvPr/>
        </p:nvGrpSpPr>
        <p:grpSpPr>
          <a:xfrm>
            <a:off x="1219200" y="5441798"/>
            <a:ext cx="9753600" cy="609600"/>
            <a:chOff x="0" y="0"/>
            <a:chExt cx="19507200" cy="1219200"/>
          </a:xfrm>
        </p:grpSpPr>
        <p:sp>
          <p:nvSpPr>
            <p:cNvPr id="18" name="Freeform 18"/>
            <p:cNvSpPr/>
            <p:nvPr/>
          </p:nvSpPr>
          <p:spPr>
            <a:xfrm>
              <a:off x="0" y="0"/>
              <a:ext cx="19507200" cy="1219200"/>
            </a:xfrm>
            <a:custGeom>
              <a:avLst/>
              <a:gdLst/>
              <a:ahLst/>
              <a:cxnLst/>
              <a:rect l="l" t="t" r="r" b="b"/>
              <a:pathLst>
                <a:path w="19507200" h="1219200">
                  <a:moveTo>
                    <a:pt x="0" y="0"/>
                  </a:moveTo>
                  <a:lnTo>
                    <a:pt x="19507200" y="0"/>
                  </a:lnTo>
                  <a:lnTo>
                    <a:pt x="19507200" y="1219200"/>
                  </a:lnTo>
                  <a:lnTo>
                    <a:pt x="0" y="1219200"/>
                  </a:lnTo>
                  <a:close/>
                </a:path>
              </a:pathLst>
            </a:custGeom>
            <a:blipFill>
              <a:blip r:embed="rId3">
                <a:alphaModFix amt="0"/>
              </a:blip>
              <a:stretch>
                <a:fillRect t="-261760" b="-261760"/>
              </a:stretch>
            </a:blipFill>
          </p:spPr>
        </p:sp>
        <p:sp>
          <p:nvSpPr>
            <p:cNvPr id="19" name="TextBox 19"/>
            <p:cNvSpPr txBox="1"/>
            <p:nvPr/>
          </p:nvSpPr>
          <p:spPr>
            <a:xfrm>
              <a:off x="0" y="-66675"/>
              <a:ext cx="19507200" cy="1285875"/>
            </a:xfrm>
            <a:prstGeom prst="rect">
              <a:avLst/>
            </a:prstGeom>
          </p:spPr>
          <p:txBody>
            <a:bodyPr lIns="0" tIns="0" rIns="0" bIns="0" rtlCol="0" anchor="ctr"/>
            <a:lstStyle/>
            <a:p>
              <a:pPr algn="ctr" defTabSz="609630">
                <a:lnSpc>
                  <a:spcPts val="2240"/>
                </a:lnSpc>
              </a:pPr>
              <a:r>
                <a:rPr lang="en-US" sz="1867">
                  <a:solidFill>
                    <a:srgbClr val="7F8C8D"/>
                  </a:solidFill>
                  <a:latin typeface="Agrandir"/>
                  <a:ea typeface="Agrandir"/>
                  <a:cs typeface="Agrandir"/>
                  <a:sym typeface="Agrandir"/>
                </a:rPr>
                <a:t>Esta es la persona con adicción en situación de calle.</a:t>
              </a:r>
            </a:p>
          </p:txBody>
        </p:sp>
      </p:grpSp>
      <p:sp>
        <p:nvSpPr>
          <p:cNvPr id="20" name="Freeform 20"/>
          <p:cNvSpPr/>
          <p:nvPr/>
        </p:nvSpPr>
        <p:spPr>
          <a:xfrm>
            <a:off x="5547413" y="198477"/>
            <a:ext cx="1097175" cy="1674011"/>
          </a:xfrm>
          <a:custGeom>
            <a:avLst/>
            <a:gdLst/>
            <a:ahLst/>
            <a:cxnLst/>
            <a:rect l="l" t="t" r="r" b="b"/>
            <a:pathLst>
              <a:path w="1645762" h="2511016">
                <a:moveTo>
                  <a:pt x="0" y="0"/>
                </a:moveTo>
                <a:lnTo>
                  <a:pt x="1645762" y="0"/>
                </a:lnTo>
                <a:lnTo>
                  <a:pt x="1645762" y="2511016"/>
                </a:lnTo>
                <a:lnTo>
                  <a:pt x="0" y="25110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3EE"/>
        </a:solidFill>
        <a:effectLst/>
      </p:bgPr>
    </p:bg>
    <p:spTree>
      <p:nvGrpSpPr>
        <p:cNvPr id="1" name=""/>
        <p:cNvGrpSpPr/>
        <p:nvPr/>
      </p:nvGrpSpPr>
      <p:grpSpPr>
        <a:xfrm>
          <a:off x="0" y="0"/>
          <a:ext cx="0" cy="0"/>
          <a:chOff x="0" y="0"/>
          <a:chExt cx="0" cy="0"/>
        </a:xfrm>
      </p:grpSpPr>
      <p:grpSp>
        <p:nvGrpSpPr>
          <p:cNvPr id="2" name="Group 2"/>
          <p:cNvGrpSpPr/>
          <p:nvPr/>
        </p:nvGrpSpPr>
        <p:grpSpPr>
          <a:xfrm>
            <a:off x="853440" y="502920"/>
            <a:ext cx="9753600" cy="853440"/>
            <a:chOff x="0" y="0"/>
            <a:chExt cx="19507200" cy="1706880"/>
          </a:xfrm>
        </p:grpSpPr>
        <p:sp>
          <p:nvSpPr>
            <p:cNvPr id="3" name="Freeform 3"/>
            <p:cNvSpPr/>
            <p:nvPr/>
          </p:nvSpPr>
          <p:spPr>
            <a:xfrm>
              <a:off x="0" y="0"/>
              <a:ext cx="19507200" cy="1706880"/>
            </a:xfrm>
            <a:custGeom>
              <a:avLst/>
              <a:gdLst/>
              <a:ahLst/>
              <a:cxnLst/>
              <a:rect l="l" t="t" r="r" b="b"/>
              <a:pathLst>
                <a:path w="19507200" h="1706880">
                  <a:moveTo>
                    <a:pt x="0" y="0"/>
                  </a:moveTo>
                  <a:lnTo>
                    <a:pt x="19507200" y="0"/>
                  </a:lnTo>
                  <a:lnTo>
                    <a:pt x="19507200" y="1706880"/>
                  </a:lnTo>
                  <a:lnTo>
                    <a:pt x="0" y="1706880"/>
                  </a:lnTo>
                  <a:close/>
                </a:path>
              </a:pathLst>
            </a:custGeom>
            <a:blipFill>
              <a:blip r:embed="rId3">
                <a:alphaModFix amt="0"/>
              </a:blip>
              <a:stretch>
                <a:fillRect t="-172686" b="-172686"/>
              </a:stretch>
            </a:blipFill>
          </p:spPr>
        </p:sp>
        <p:sp>
          <p:nvSpPr>
            <p:cNvPr id="4" name="TextBox 4"/>
            <p:cNvSpPr txBox="1"/>
            <p:nvPr/>
          </p:nvSpPr>
          <p:spPr>
            <a:xfrm>
              <a:off x="0" y="-171450"/>
              <a:ext cx="19507200" cy="1878330"/>
            </a:xfrm>
            <a:prstGeom prst="rect">
              <a:avLst/>
            </a:prstGeom>
          </p:spPr>
          <p:txBody>
            <a:bodyPr lIns="0" tIns="0" rIns="0" bIns="0" rtlCol="0" anchor="ctr"/>
            <a:lstStyle/>
            <a:p>
              <a:pPr algn="ctr" defTabSz="609630">
                <a:lnSpc>
                  <a:spcPts val="4480"/>
                </a:lnSpc>
              </a:pPr>
              <a:r>
                <a:rPr lang="en-US" sz="3733" b="1">
                  <a:solidFill>
                    <a:srgbClr val="2C3E50"/>
                  </a:solidFill>
                  <a:latin typeface="Agrandir Bold"/>
                  <a:ea typeface="Agrandir Bold"/>
                  <a:cs typeface="Agrandir Bold"/>
                  <a:sym typeface="Agrandir Bold"/>
                </a:rPr>
                <a:t>Las tres hacen lo mismo.</a:t>
              </a:r>
            </a:p>
          </p:txBody>
        </p:sp>
      </p:grpSp>
      <p:grpSp>
        <p:nvGrpSpPr>
          <p:cNvPr id="5" name="Group 5"/>
          <p:cNvGrpSpPr/>
          <p:nvPr/>
        </p:nvGrpSpPr>
        <p:grpSpPr>
          <a:xfrm>
            <a:off x="853440" y="1356360"/>
            <a:ext cx="9753600" cy="731520"/>
            <a:chOff x="0" y="0"/>
            <a:chExt cx="19507200" cy="1463040"/>
          </a:xfrm>
        </p:grpSpPr>
        <p:sp>
          <p:nvSpPr>
            <p:cNvPr id="6" name="Freeform 6"/>
            <p:cNvSpPr/>
            <p:nvPr/>
          </p:nvSpPr>
          <p:spPr>
            <a:xfrm>
              <a:off x="0" y="0"/>
              <a:ext cx="19507200" cy="1463040"/>
            </a:xfrm>
            <a:custGeom>
              <a:avLst/>
              <a:gdLst/>
              <a:ahLst/>
              <a:cxnLst/>
              <a:rect l="l" t="t" r="r" b="b"/>
              <a:pathLst>
                <a:path w="19507200" h="1463040">
                  <a:moveTo>
                    <a:pt x="0" y="0"/>
                  </a:moveTo>
                  <a:lnTo>
                    <a:pt x="19507200" y="0"/>
                  </a:lnTo>
                  <a:lnTo>
                    <a:pt x="19507200" y="1463040"/>
                  </a:lnTo>
                  <a:lnTo>
                    <a:pt x="0" y="1463040"/>
                  </a:lnTo>
                  <a:close/>
                </a:path>
              </a:pathLst>
            </a:custGeom>
            <a:blipFill>
              <a:blip r:embed="rId3">
                <a:alphaModFix amt="0"/>
              </a:blip>
              <a:stretch>
                <a:fillRect t="-209800" b="-209800"/>
              </a:stretch>
            </a:blipFill>
          </p:spPr>
        </p:sp>
        <p:sp>
          <p:nvSpPr>
            <p:cNvPr id="7" name="TextBox 7"/>
            <p:cNvSpPr txBox="1"/>
            <p:nvPr/>
          </p:nvSpPr>
          <p:spPr>
            <a:xfrm>
              <a:off x="0" y="-123825"/>
              <a:ext cx="19507200" cy="1586865"/>
            </a:xfrm>
            <a:prstGeom prst="rect">
              <a:avLst/>
            </a:prstGeom>
          </p:spPr>
          <p:txBody>
            <a:bodyPr lIns="0" tIns="0" rIns="0" bIns="0" rtlCol="0" anchor="ctr"/>
            <a:lstStyle/>
            <a:p>
              <a:pPr algn="ctr" defTabSz="609630">
                <a:lnSpc>
                  <a:spcPts val="3200"/>
                </a:lnSpc>
              </a:pPr>
              <a:r>
                <a:rPr lang="en-US" sz="2667" i="1">
                  <a:solidFill>
                    <a:srgbClr val="1B4F72"/>
                  </a:solidFill>
                  <a:latin typeface="Agrandir Italics"/>
                  <a:ea typeface="Agrandir Italics"/>
                  <a:cs typeface="Agrandir Italics"/>
                  <a:sym typeface="Agrandir Italics"/>
                </a:rPr>
                <a:t>Pero los motores son completamente diferentes.</a:t>
              </a:r>
            </a:p>
          </p:txBody>
        </p:sp>
      </p:grpSp>
      <p:grpSp>
        <p:nvGrpSpPr>
          <p:cNvPr id="8" name="Group 8"/>
          <p:cNvGrpSpPr/>
          <p:nvPr/>
        </p:nvGrpSpPr>
        <p:grpSpPr>
          <a:xfrm>
            <a:off x="487680" y="2575560"/>
            <a:ext cx="3413760" cy="2926080"/>
            <a:chOff x="0" y="0"/>
            <a:chExt cx="6827520" cy="5852160"/>
          </a:xfrm>
        </p:grpSpPr>
        <p:sp>
          <p:nvSpPr>
            <p:cNvPr id="9" name="Freeform 9"/>
            <p:cNvSpPr/>
            <p:nvPr/>
          </p:nvSpPr>
          <p:spPr>
            <a:xfrm>
              <a:off x="0" y="0"/>
              <a:ext cx="6827520" cy="5852160"/>
            </a:xfrm>
            <a:custGeom>
              <a:avLst/>
              <a:gdLst/>
              <a:ahLst/>
              <a:cxnLst/>
              <a:rect l="l" t="t" r="r" b="b"/>
              <a:pathLst>
                <a:path w="6827520" h="5852160">
                  <a:moveTo>
                    <a:pt x="0" y="0"/>
                  </a:moveTo>
                  <a:lnTo>
                    <a:pt x="6827520" y="0"/>
                  </a:lnTo>
                  <a:lnTo>
                    <a:pt x="6827520" y="5852160"/>
                  </a:lnTo>
                  <a:lnTo>
                    <a:pt x="0" y="5852160"/>
                  </a:lnTo>
                  <a:close/>
                </a:path>
              </a:pathLst>
            </a:custGeom>
            <a:solidFill>
              <a:srgbClr val="FFFFFF"/>
            </a:solidFill>
          </p:spPr>
        </p:sp>
      </p:grpSp>
      <p:grpSp>
        <p:nvGrpSpPr>
          <p:cNvPr id="10" name="Group 10"/>
          <p:cNvGrpSpPr/>
          <p:nvPr/>
        </p:nvGrpSpPr>
        <p:grpSpPr>
          <a:xfrm>
            <a:off x="487680" y="2575560"/>
            <a:ext cx="3413760" cy="97536"/>
            <a:chOff x="0" y="0"/>
            <a:chExt cx="6827520" cy="195072"/>
          </a:xfrm>
        </p:grpSpPr>
        <p:sp>
          <p:nvSpPr>
            <p:cNvPr id="11" name="Freeform 11"/>
            <p:cNvSpPr/>
            <p:nvPr/>
          </p:nvSpPr>
          <p:spPr>
            <a:xfrm>
              <a:off x="0" y="0"/>
              <a:ext cx="6827520" cy="195072"/>
            </a:xfrm>
            <a:custGeom>
              <a:avLst/>
              <a:gdLst/>
              <a:ahLst/>
              <a:cxnLst/>
              <a:rect l="l" t="t" r="r" b="b"/>
              <a:pathLst>
                <a:path w="6827520" h="195072">
                  <a:moveTo>
                    <a:pt x="0" y="0"/>
                  </a:moveTo>
                  <a:lnTo>
                    <a:pt x="6827520" y="0"/>
                  </a:lnTo>
                  <a:lnTo>
                    <a:pt x="6827520" y="195072"/>
                  </a:lnTo>
                  <a:lnTo>
                    <a:pt x="0" y="195072"/>
                  </a:lnTo>
                  <a:close/>
                </a:path>
              </a:pathLst>
            </a:custGeom>
            <a:solidFill>
              <a:srgbClr val="27AE60"/>
            </a:solidFill>
          </p:spPr>
        </p:sp>
      </p:grpSp>
      <p:grpSp>
        <p:nvGrpSpPr>
          <p:cNvPr id="12" name="Group 12"/>
          <p:cNvGrpSpPr/>
          <p:nvPr/>
        </p:nvGrpSpPr>
        <p:grpSpPr>
          <a:xfrm>
            <a:off x="487680" y="2697480"/>
            <a:ext cx="3413760" cy="609600"/>
            <a:chOff x="0" y="0"/>
            <a:chExt cx="6827520" cy="1219200"/>
          </a:xfrm>
        </p:grpSpPr>
        <p:sp>
          <p:nvSpPr>
            <p:cNvPr id="13" name="Freeform 13"/>
            <p:cNvSpPr/>
            <p:nvPr/>
          </p:nvSpPr>
          <p:spPr>
            <a:xfrm>
              <a:off x="0" y="0"/>
              <a:ext cx="6827520" cy="1219200"/>
            </a:xfrm>
            <a:custGeom>
              <a:avLst/>
              <a:gdLst/>
              <a:ahLst/>
              <a:cxnLst/>
              <a:rect l="l" t="t" r="r" b="b"/>
              <a:pathLst>
                <a:path w="6827520" h="1219200">
                  <a:moveTo>
                    <a:pt x="0" y="0"/>
                  </a:moveTo>
                  <a:lnTo>
                    <a:pt x="6827520" y="0"/>
                  </a:lnTo>
                  <a:lnTo>
                    <a:pt x="6827520" y="1219200"/>
                  </a:lnTo>
                  <a:lnTo>
                    <a:pt x="0" y="1219200"/>
                  </a:lnTo>
                  <a:close/>
                </a:path>
              </a:pathLst>
            </a:custGeom>
            <a:blipFill>
              <a:blip r:embed="rId3">
                <a:alphaModFix amt="0"/>
              </a:blip>
              <a:stretch>
                <a:fillRect t="-59116" b="-59116"/>
              </a:stretch>
            </a:blipFill>
          </p:spPr>
        </p:sp>
        <p:sp>
          <p:nvSpPr>
            <p:cNvPr id="14" name="TextBox 14"/>
            <p:cNvSpPr txBox="1"/>
            <p:nvPr/>
          </p:nvSpPr>
          <p:spPr>
            <a:xfrm>
              <a:off x="0" y="-66675"/>
              <a:ext cx="6827520" cy="1285875"/>
            </a:xfrm>
            <a:prstGeom prst="rect">
              <a:avLst/>
            </a:prstGeom>
          </p:spPr>
          <p:txBody>
            <a:bodyPr lIns="0" tIns="0" rIns="0" bIns="0" rtlCol="0" anchor="ctr"/>
            <a:lstStyle/>
            <a:p>
              <a:pPr algn="ctr" defTabSz="609630">
                <a:lnSpc>
                  <a:spcPts val="2239"/>
                </a:lnSpc>
              </a:pPr>
              <a:r>
                <a:rPr lang="en-US" sz="1866" b="1">
                  <a:solidFill>
                    <a:srgbClr val="7F8C8D"/>
                  </a:solidFill>
                  <a:latin typeface="Agrandir Bold"/>
                  <a:ea typeface="Agrandir Bold"/>
                  <a:cs typeface="Agrandir Bold"/>
                  <a:sym typeface="Agrandir Bold"/>
                </a:rPr>
                <a:t>Rata 1</a:t>
              </a:r>
            </a:p>
          </p:txBody>
        </p:sp>
      </p:grpSp>
      <p:grpSp>
        <p:nvGrpSpPr>
          <p:cNvPr id="15" name="Group 15"/>
          <p:cNvGrpSpPr/>
          <p:nvPr/>
        </p:nvGrpSpPr>
        <p:grpSpPr>
          <a:xfrm>
            <a:off x="486410" y="3063240"/>
            <a:ext cx="3413760" cy="731520"/>
            <a:chOff x="0" y="0"/>
            <a:chExt cx="6827520" cy="1463040"/>
          </a:xfrm>
        </p:grpSpPr>
        <p:sp>
          <p:nvSpPr>
            <p:cNvPr id="16" name="Freeform 16"/>
            <p:cNvSpPr/>
            <p:nvPr/>
          </p:nvSpPr>
          <p:spPr>
            <a:xfrm>
              <a:off x="0" y="0"/>
              <a:ext cx="6827520" cy="1463040"/>
            </a:xfrm>
            <a:custGeom>
              <a:avLst/>
              <a:gdLst/>
              <a:ahLst/>
              <a:cxnLst/>
              <a:rect l="l" t="t" r="r" b="b"/>
              <a:pathLst>
                <a:path w="6827520" h="1463040">
                  <a:moveTo>
                    <a:pt x="0" y="0"/>
                  </a:moveTo>
                  <a:lnTo>
                    <a:pt x="6827520" y="0"/>
                  </a:lnTo>
                  <a:lnTo>
                    <a:pt x="6827520" y="1463040"/>
                  </a:lnTo>
                  <a:lnTo>
                    <a:pt x="0" y="1463040"/>
                  </a:lnTo>
                  <a:close/>
                </a:path>
              </a:pathLst>
            </a:custGeom>
            <a:blipFill>
              <a:blip r:embed="rId3">
                <a:alphaModFix amt="0"/>
              </a:blip>
              <a:stretch>
                <a:fillRect t="-40930" b="-40930"/>
              </a:stretch>
            </a:blipFill>
          </p:spPr>
        </p:sp>
        <p:sp>
          <p:nvSpPr>
            <p:cNvPr id="17" name="TextBox 17"/>
            <p:cNvSpPr txBox="1"/>
            <p:nvPr/>
          </p:nvSpPr>
          <p:spPr>
            <a:xfrm>
              <a:off x="0" y="-123825"/>
              <a:ext cx="6827520" cy="1586865"/>
            </a:xfrm>
            <a:prstGeom prst="rect">
              <a:avLst/>
            </a:prstGeom>
          </p:spPr>
          <p:txBody>
            <a:bodyPr lIns="0" tIns="0" rIns="0" bIns="0" rtlCol="0" anchor="ctr"/>
            <a:lstStyle/>
            <a:p>
              <a:pPr algn="ctr" defTabSz="609630">
                <a:lnSpc>
                  <a:spcPts val="3840"/>
                </a:lnSpc>
              </a:pPr>
              <a:r>
                <a:rPr lang="en-US" sz="3200" b="1">
                  <a:solidFill>
                    <a:srgbClr val="27AE60"/>
                  </a:solidFill>
                  <a:latin typeface="Agrandir Bold"/>
                  <a:ea typeface="Agrandir Bold"/>
                  <a:cs typeface="Agrandir Bold"/>
                  <a:sym typeface="Agrandir Bold"/>
                </a:rPr>
                <a:t>Placer</a:t>
              </a:r>
            </a:p>
          </p:txBody>
        </p:sp>
      </p:grpSp>
      <p:grpSp>
        <p:nvGrpSpPr>
          <p:cNvPr id="18" name="Group 18"/>
          <p:cNvGrpSpPr/>
          <p:nvPr/>
        </p:nvGrpSpPr>
        <p:grpSpPr>
          <a:xfrm>
            <a:off x="486410" y="3550920"/>
            <a:ext cx="3413760" cy="975360"/>
            <a:chOff x="0" y="0"/>
            <a:chExt cx="6827520" cy="1950720"/>
          </a:xfrm>
        </p:grpSpPr>
        <p:sp>
          <p:nvSpPr>
            <p:cNvPr id="19" name="Freeform 19"/>
            <p:cNvSpPr/>
            <p:nvPr/>
          </p:nvSpPr>
          <p:spPr>
            <a:xfrm>
              <a:off x="0" y="0"/>
              <a:ext cx="6827520" cy="1950720"/>
            </a:xfrm>
            <a:custGeom>
              <a:avLst/>
              <a:gdLst/>
              <a:ahLst/>
              <a:cxnLst/>
              <a:rect l="l" t="t" r="r" b="b"/>
              <a:pathLst>
                <a:path w="6827520" h="1950720">
                  <a:moveTo>
                    <a:pt x="0" y="0"/>
                  </a:moveTo>
                  <a:lnTo>
                    <a:pt x="6827520" y="0"/>
                  </a:lnTo>
                  <a:lnTo>
                    <a:pt x="6827520" y="1950720"/>
                  </a:lnTo>
                  <a:lnTo>
                    <a:pt x="0" y="1950720"/>
                  </a:lnTo>
                  <a:close/>
                </a:path>
              </a:pathLst>
            </a:custGeom>
            <a:blipFill>
              <a:blip r:embed="rId3">
                <a:alphaModFix amt="0"/>
              </a:blip>
              <a:stretch>
                <a:fillRect t="-18197" b="-18197"/>
              </a:stretch>
            </a:blipFill>
          </p:spPr>
        </p:sp>
        <p:sp>
          <p:nvSpPr>
            <p:cNvPr id="20" name="TextBox 20"/>
            <p:cNvSpPr txBox="1"/>
            <p:nvPr/>
          </p:nvSpPr>
          <p:spPr>
            <a:xfrm>
              <a:off x="0" y="-133350"/>
              <a:ext cx="6827520" cy="2084070"/>
            </a:xfrm>
            <a:prstGeom prst="rect">
              <a:avLst/>
            </a:prstGeom>
          </p:spPr>
          <p:txBody>
            <a:bodyPr lIns="0" tIns="0" rIns="0" bIns="0" rtlCol="0" anchor="ctr"/>
            <a:lstStyle/>
            <a:p>
              <a:pPr algn="ctr" defTabSz="609630">
                <a:lnSpc>
                  <a:spcPts val="2496"/>
                </a:lnSpc>
              </a:pPr>
              <a:r>
                <a:rPr lang="en-US" sz="1733">
                  <a:solidFill>
                    <a:srgbClr val="2C3E50"/>
                  </a:solidFill>
                  <a:latin typeface="Agrandir"/>
                  <a:ea typeface="Agrandir"/>
                  <a:cs typeface="Agrandir"/>
                  <a:sym typeface="Agrandir"/>
                </a:rPr>
                <a:t>Le gusta</a:t>
              </a:r>
            </a:p>
          </p:txBody>
        </p:sp>
      </p:grpSp>
      <p:grpSp>
        <p:nvGrpSpPr>
          <p:cNvPr id="21" name="Group 21"/>
          <p:cNvGrpSpPr/>
          <p:nvPr/>
        </p:nvGrpSpPr>
        <p:grpSpPr>
          <a:xfrm>
            <a:off x="4389120" y="2575560"/>
            <a:ext cx="3413760" cy="2926080"/>
            <a:chOff x="0" y="0"/>
            <a:chExt cx="6827520" cy="5852160"/>
          </a:xfrm>
        </p:grpSpPr>
        <p:sp>
          <p:nvSpPr>
            <p:cNvPr id="22" name="Freeform 22"/>
            <p:cNvSpPr/>
            <p:nvPr/>
          </p:nvSpPr>
          <p:spPr>
            <a:xfrm>
              <a:off x="0" y="0"/>
              <a:ext cx="6827520" cy="5852160"/>
            </a:xfrm>
            <a:custGeom>
              <a:avLst/>
              <a:gdLst/>
              <a:ahLst/>
              <a:cxnLst/>
              <a:rect l="l" t="t" r="r" b="b"/>
              <a:pathLst>
                <a:path w="6827520" h="5852160">
                  <a:moveTo>
                    <a:pt x="0" y="0"/>
                  </a:moveTo>
                  <a:lnTo>
                    <a:pt x="6827520" y="0"/>
                  </a:lnTo>
                  <a:lnTo>
                    <a:pt x="6827520" y="5852160"/>
                  </a:lnTo>
                  <a:lnTo>
                    <a:pt x="0" y="5852160"/>
                  </a:lnTo>
                  <a:close/>
                </a:path>
              </a:pathLst>
            </a:custGeom>
            <a:solidFill>
              <a:srgbClr val="FFFFFF"/>
            </a:solidFill>
          </p:spPr>
        </p:sp>
      </p:grpSp>
      <p:grpSp>
        <p:nvGrpSpPr>
          <p:cNvPr id="23" name="Group 23"/>
          <p:cNvGrpSpPr/>
          <p:nvPr/>
        </p:nvGrpSpPr>
        <p:grpSpPr>
          <a:xfrm>
            <a:off x="4389120" y="2575560"/>
            <a:ext cx="3413760" cy="97536"/>
            <a:chOff x="0" y="0"/>
            <a:chExt cx="6827520" cy="195072"/>
          </a:xfrm>
        </p:grpSpPr>
        <p:sp>
          <p:nvSpPr>
            <p:cNvPr id="24" name="Freeform 24"/>
            <p:cNvSpPr/>
            <p:nvPr/>
          </p:nvSpPr>
          <p:spPr>
            <a:xfrm>
              <a:off x="0" y="0"/>
              <a:ext cx="6827520" cy="195072"/>
            </a:xfrm>
            <a:custGeom>
              <a:avLst/>
              <a:gdLst/>
              <a:ahLst/>
              <a:cxnLst/>
              <a:rect l="l" t="t" r="r" b="b"/>
              <a:pathLst>
                <a:path w="6827520" h="195072">
                  <a:moveTo>
                    <a:pt x="0" y="0"/>
                  </a:moveTo>
                  <a:lnTo>
                    <a:pt x="6827520" y="0"/>
                  </a:lnTo>
                  <a:lnTo>
                    <a:pt x="6827520" y="195072"/>
                  </a:lnTo>
                  <a:lnTo>
                    <a:pt x="0" y="195072"/>
                  </a:lnTo>
                  <a:close/>
                </a:path>
              </a:pathLst>
            </a:custGeom>
            <a:solidFill>
              <a:srgbClr val="E67E22"/>
            </a:solidFill>
          </p:spPr>
        </p:sp>
      </p:grpSp>
      <p:grpSp>
        <p:nvGrpSpPr>
          <p:cNvPr id="25" name="Group 25"/>
          <p:cNvGrpSpPr/>
          <p:nvPr/>
        </p:nvGrpSpPr>
        <p:grpSpPr>
          <a:xfrm>
            <a:off x="4389120" y="2697480"/>
            <a:ext cx="3413760" cy="609600"/>
            <a:chOff x="0" y="0"/>
            <a:chExt cx="6827520" cy="1219200"/>
          </a:xfrm>
        </p:grpSpPr>
        <p:sp>
          <p:nvSpPr>
            <p:cNvPr id="26" name="Freeform 26"/>
            <p:cNvSpPr/>
            <p:nvPr/>
          </p:nvSpPr>
          <p:spPr>
            <a:xfrm>
              <a:off x="0" y="0"/>
              <a:ext cx="6827520" cy="1219200"/>
            </a:xfrm>
            <a:custGeom>
              <a:avLst/>
              <a:gdLst/>
              <a:ahLst/>
              <a:cxnLst/>
              <a:rect l="l" t="t" r="r" b="b"/>
              <a:pathLst>
                <a:path w="6827520" h="1219200">
                  <a:moveTo>
                    <a:pt x="0" y="0"/>
                  </a:moveTo>
                  <a:lnTo>
                    <a:pt x="6827520" y="0"/>
                  </a:lnTo>
                  <a:lnTo>
                    <a:pt x="6827520" y="1219200"/>
                  </a:lnTo>
                  <a:lnTo>
                    <a:pt x="0" y="1219200"/>
                  </a:lnTo>
                  <a:close/>
                </a:path>
              </a:pathLst>
            </a:custGeom>
            <a:blipFill>
              <a:blip r:embed="rId3">
                <a:alphaModFix amt="0"/>
              </a:blip>
              <a:stretch>
                <a:fillRect t="-59116" b="-59116"/>
              </a:stretch>
            </a:blipFill>
          </p:spPr>
        </p:sp>
        <p:sp>
          <p:nvSpPr>
            <p:cNvPr id="27" name="TextBox 27"/>
            <p:cNvSpPr txBox="1"/>
            <p:nvPr/>
          </p:nvSpPr>
          <p:spPr>
            <a:xfrm>
              <a:off x="0" y="-66675"/>
              <a:ext cx="6827520" cy="1285875"/>
            </a:xfrm>
            <a:prstGeom prst="rect">
              <a:avLst/>
            </a:prstGeom>
          </p:spPr>
          <p:txBody>
            <a:bodyPr lIns="0" tIns="0" rIns="0" bIns="0" rtlCol="0" anchor="ctr"/>
            <a:lstStyle/>
            <a:p>
              <a:pPr algn="ctr" defTabSz="609630">
                <a:lnSpc>
                  <a:spcPts val="2239"/>
                </a:lnSpc>
              </a:pPr>
              <a:r>
                <a:rPr lang="en-US" sz="1866" b="1">
                  <a:solidFill>
                    <a:srgbClr val="7F8C8D"/>
                  </a:solidFill>
                  <a:latin typeface="Agrandir Bold"/>
                  <a:ea typeface="Agrandir Bold"/>
                  <a:cs typeface="Agrandir Bold"/>
                  <a:sym typeface="Agrandir Bold"/>
                </a:rPr>
                <a:t>Rata 2</a:t>
              </a:r>
            </a:p>
          </p:txBody>
        </p:sp>
      </p:grpSp>
      <p:grpSp>
        <p:nvGrpSpPr>
          <p:cNvPr id="28" name="Group 28"/>
          <p:cNvGrpSpPr/>
          <p:nvPr/>
        </p:nvGrpSpPr>
        <p:grpSpPr>
          <a:xfrm>
            <a:off x="4389120" y="3063240"/>
            <a:ext cx="3413760" cy="731520"/>
            <a:chOff x="0" y="0"/>
            <a:chExt cx="6827520" cy="1463040"/>
          </a:xfrm>
        </p:grpSpPr>
        <p:sp>
          <p:nvSpPr>
            <p:cNvPr id="29" name="Freeform 29"/>
            <p:cNvSpPr/>
            <p:nvPr/>
          </p:nvSpPr>
          <p:spPr>
            <a:xfrm>
              <a:off x="0" y="0"/>
              <a:ext cx="6827520" cy="1463040"/>
            </a:xfrm>
            <a:custGeom>
              <a:avLst/>
              <a:gdLst/>
              <a:ahLst/>
              <a:cxnLst/>
              <a:rect l="l" t="t" r="r" b="b"/>
              <a:pathLst>
                <a:path w="6827520" h="1463040">
                  <a:moveTo>
                    <a:pt x="0" y="0"/>
                  </a:moveTo>
                  <a:lnTo>
                    <a:pt x="6827520" y="0"/>
                  </a:lnTo>
                  <a:lnTo>
                    <a:pt x="6827520" y="1463040"/>
                  </a:lnTo>
                  <a:lnTo>
                    <a:pt x="0" y="1463040"/>
                  </a:lnTo>
                  <a:close/>
                </a:path>
              </a:pathLst>
            </a:custGeom>
            <a:blipFill>
              <a:blip r:embed="rId3">
                <a:alphaModFix amt="0"/>
              </a:blip>
              <a:stretch>
                <a:fillRect t="-40930" b="-40930"/>
              </a:stretch>
            </a:blipFill>
          </p:spPr>
        </p:sp>
        <p:sp>
          <p:nvSpPr>
            <p:cNvPr id="30" name="TextBox 30"/>
            <p:cNvSpPr txBox="1"/>
            <p:nvPr/>
          </p:nvSpPr>
          <p:spPr>
            <a:xfrm>
              <a:off x="0" y="-123825"/>
              <a:ext cx="6827520" cy="1586865"/>
            </a:xfrm>
            <a:prstGeom prst="rect">
              <a:avLst/>
            </a:prstGeom>
          </p:spPr>
          <p:txBody>
            <a:bodyPr lIns="0" tIns="0" rIns="0" bIns="0" rtlCol="0" anchor="ctr"/>
            <a:lstStyle/>
            <a:p>
              <a:pPr algn="ctr" defTabSz="609630">
                <a:lnSpc>
                  <a:spcPts val="3840"/>
                </a:lnSpc>
              </a:pPr>
              <a:r>
                <a:rPr lang="en-US" sz="3200" b="1">
                  <a:solidFill>
                    <a:srgbClr val="E67E22"/>
                  </a:solidFill>
                  <a:latin typeface="Agrandir Bold"/>
                  <a:ea typeface="Agrandir Bold"/>
                  <a:cs typeface="Agrandir Bold"/>
                  <a:sym typeface="Agrandir Bold"/>
                </a:rPr>
                <a:t>Recompensa</a:t>
              </a:r>
            </a:p>
          </p:txBody>
        </p:sp>
      </p:grpSp>
      <p:grpSp>
        <p:nvGrpSpPr>
          <p:cNvPr id="31" name="Group 31"/>
          <p:cNvGrpSpPr/>
          <p:nvPr/>
        </p:nvGrpSpPr>
        <p:grpSpPr>
          <a:xfrm>
            <a:off x="4389120" y="3672840"/>
            <a:ext cx="3413760" cy="975360"/>
            <a:chOff x="0" y="0"/>
            <a:chExt cx="6827520" cy="1950720"/>
          </a:xfrm>
        </p:grpSpPr>
        <p:sp>
          <p:nvSpPr>
            <p:cNvPr id="32" name="Freeform 32"/>
            <p:cNvSpPr/>
            <p:nvPr/>
          </p:nvSpPr>
          <p:spPr>
            <a:xfrm>
              <a:off x="0" y="0"/>
              <a:ext cx="6827520" cy="1950720"/>
            </a:xfrm>
            <a:custGeom>
              <a:avLst/>
              <a:gdLst/>
              <a:ahLst/>
              <a:cxnLst/>
              <a:rect l="l" t="t" r="r" b="b"/>
              <a:pathLst>
                <a:path w="6827520" h="1950720">
                  <a:moveTo>
                    <a:pt x="0" y="0"/>
                  </a:moveTo>
                  <a:lnTo>
                    <a:pt x="6827520" y="0"/>
                  </a:lnTo>
                  <a:lnTo>
                    <a:pt x="6827520" y="1950720"/>
                  </a:lnTo>
                  <a:lnTo>
                    <a:pt x="0" y="1950720"/>
                  </a:lnTo>
                  <a:close/>
                </a:path>
              </a:pathLst>
            </a:custGeom>
            <a:blipFill>
              <a:blip r:embed="rId3">
                <a:alphaModFix amt="0"/>
              </a:blip>
              <a:stretch>
                <a:fillRect t="-18197" b="-18197"/>
              </a:stretch>
            </a:blipFill>
          </p:spPr>
        </p:sp>
        <p:sp>
          <p:nvSpPr>
            <p:cNvPr id="33" name="TextBox 33"/>
            <p:cNvSpPr txBox="1"/>
            <p:nvPr/>
          </p:nvSpPr>
          <p:spPr>
            <a:xfrm>
              <a:off x="0" y="-133350"/>
              <a:ext cx="6827520" cy="2084070"/>
            </a:xfrm>
            <a:prstGeom prst="rect">
              <a:avLst/>
            </a:prstGeom>
          </p:spPr>
          <p:txBody>
            <a:bodyPr lIns="0" tIns="0" rIns="0" bIns="0" rtlCol="0" anchor="ctr"/>
            <a:lstStyle/>
            <a:p>
              <a:pPr algn="ctr" defTabSz="609630">
                <a:lnSpc>
                  <a:spcPts val="2496"/>
                </a:lnSpc>
              </a:pPr>
              <a:r>
                <a:rPr lang="en-US" sz="1733">
                  <a:solidFill>
                    <a:srgbClr val="2C3E50"/>
                  </a:solidFill>
                  <a:latin typeface="Agrandir"/>
                  <a:ea typeface="Agrandir"/>
                  <a:cs typeface="Agrandir"/>
                  <a:sym typeface="Agrandir"/>
                </a:rPr>
                <a:t>Aprendió que</a:t>
              </a:r>
            </a:p>
            <a:p>
              <a:pPr algn="ctr" defTabSz="609630">
                <a:lnSpc>
                  <a:spcPts val="2496"/>
                </a:lnSpc>
              </a:pPr>
              <a:r>
                <a:rPr lang="en-US" sz="1733">
                  <a:solidFill>
                    <a:srgbClr val="2C3E50"/>
                  </a:solidFill>
                  <a:latin typeface="Agrandir"/>
                  <a:ea typeface="Agrandir"/>
                  <a:cs typeface="Agrandir"/>
                  <a:sym typeface="Agrandir"/>
                </a:rPr>
                <a:t>viene un premio</a:t>
              </a:r>
            </a:p>
          </p:txBody>
        </p:sp>
      </p:grpSp>
      <p:grpSp>
        <p:nvGrpSpPr>
          <p:cNvPr id="34" name="Group 34"/>
          <p:cNvGrpSpPr/>
          <p:nvPr/>
        </p:nvGrpSpPr>
        <p:grpSpPr>
          <a:xfrm>
            <a:off x="8291830" y="2575560"/>
            <a:ext cx="3413760" cy="2926080"/>
            <a:chOff x="0" y="0"/>
            <a:chExt cx="6827520" cy="5852160"/>
          </a:xfrm>
        </p:grpSpPr>
        <p:sp>
          <p:nvSpPr>
            <p:cNvPr id="35" name="Freeform 35"/>
            <p:cNvSpPr/>
            <p:nvPr/>
          </p:nvSpPr>
          <p:spPr>
            <a:xfrm>
              <a:off x="0" y="0"/>
              <a:ext cx="6827520" cy="5852160"/>
            </a:xfrm>
            <a:custGeom>
              <a:avLst/>
              <a:gdLst/>
              <a:ahLst/>
              <a:cxnLst/>
              <a:rect l="l" t="t" r="r" b="b"/>
              <a:pathLst>
                <a:path w="6827520" h="5852160">
                  <a:moveTo>
                    <a:pt x="0" y="0"/>
                  </a:moveTo>
                  <a:lnTo>
                    <a:pt x="6827520" y="0"/>
                  </a:lnTo>
                  <a:lnTo>
                    <a:pt x="6827520" y="5852160"/>
                  </a:lnTo>
                  <a:lnTo>
                    <a:pt x="0" y="5852160"/>
                  </a:lnTo>
                  <a:close/>
                </a:path>
              </a:pathLst>
            </a:custGeom>
            <a:solidFill>
              <a:srgbClr val="FFFFFF"/>
            </a:solidFill>
          </p:spPr>
        </p:sp>
      </p:grpSp>
      <p:grpSp>
        <p:nvGrpSpPr>
          <p:cNvPr id="36" name="Group 36"/>
          <p:cNvGrpSpPr/>
          <p:nvPr/>
        </p:nvGrpSpPr>
        <p:grpSpPr>
          <a:xfrm>
            <a:off x="8291830" y="2575560"/>
            <a:ext cx="3413760" cy="97536"/>
            <a:chOff x="0" y="0"/>
            <a:chExt cx="6827520" cy="195072"/>
          </a:xfrm>
        </p:grpSpPr>
        <p:sp>
          <p:nvSpPr>
            <p:cNvPr id="37" name="Freeform 37"/>
            <p:cNvSpPr/>
            <p:nvPr/>
          </p:nvSpPr>
          <p:spPr>
            <a:xfrm>
              <a:off x="0" y="0"/>
              <a:ext cx="6827520" cy="195072"/>
            </a:xfrm>
            <a:custGeom>
              <a:avLst/>
              <a:gdLst/>
              <a:ahLst/>
              <a:cxnLst/>
              <a:rect l="l" t="t" r="r" b="b"/>
              <a:pathLst>
                <a:path w="6827520" h="195072">
                  <a:moveTo>
                    <a:pt x="0" y="0"/>
                  </a:moveTo>
                  <a:lnTo>
                    <a:pt x="6827520" y="0"/>
                  </a:lnTo>
                  <a:lnTo>
                    <a:pt x="6827520" y="195072"/>
                  </a:lnTo>
                  <a:lnTo>
                    <a:pt x="0" y="195072"/>
                  </a:lnTo>
                  <a:close/>
                </a:path>
              </a:pathLst>
            </a:custGeom>
            <a:solidFill>
              <a:srgbClr val="C0392B"/>
            </a:solidFill>
          </p:spPr>
        </p:sp>
      </p:grpSp>
      <p:grpSp>
        <p:nvGrpSpPr>
          <p:cNvPr id="38" name="Group 38"/>
          <p:cNvGrpSpPr/>
          <p:nvPr/>
        </p:nvGrpSpPr>
        <p:grpSpPr>
          <a:xfrm>
            <a:off x="8290560" y="2697480"/>
            <a:ext cx="3413760" cy="609600"/>
            <a:chOff x="0" y="0"/>
            <a:chExt cx="6827520" cy="1219200"/>
          </a:xfrm>
        </p:grpSpPr>
        <p:sp>
          <p:nvSpPr>
            <p:cNvPr id="39" name="Freeform 39"/>
            <p:cNvSpPr/>
            <p:nvPr/>
          </p:nvSpPr>
          <p:spPr>
            <a:xfrm>
              <a:off x="0" y="0"/>
              <a:ext cx="6827520" cy="1219200"/>
            </a:xfrm>
            <a:custGeom>
              <a:avLst/>
              <a:gdLst/>
              <a:ahLst/>
              <a:cxnLst/>
              <a:rect l="l" t="t" r="r" b="b"/>
              <a:pathLst>
                <a:path w="6827520" h="1219200">
                  <a:moveTo>
                    <a:pt x="0" y="0"/>
                  </a:moveTo>
                  <a:lnTo>
                    <a:pt x="6827520" y="0"/>
                  </a:lnTo>
                  <a:lnTo>
                    <a:pt x="6827520" y="1219200"/>
                  </a:lnTo>
                  <a:lnTo>
                    <a:pt x="0" y="1219200"/>
                  </a:lnTo>
                  <a:close/>
                </a:path>
              </a:pathLst>
            </a:custGeom>
            <a:blipFill>
              <a:blip r:embed="rId3">
                <a:alphaModFix amt="0"/>
              </a:blip>
              <a:stretch>
                <a:fillRect t="-59116" b="-59116"/>
              </a:stretch>
            </a:blipFill>
          </p:spPr>
        </p:sp>
        <p:sp>
          <p:nvSpPr>
            <p:cNvPr id="40" name="TextBox 40"/>
            <p:cNvSpPr txBox="1"/>
            <p:nvPr/>
          </p:nvSpPr>
          <p:spPr>
            <a:xfrm>
              <a:off x="0" y="-66675"/>
              <a:ext cx="6827520" cy="1285875"/>
            </a:xfrm>
            <a:prstGeom prst="rect">
              <a:avLst/>
            </a:prstGeom>
          </p:spPr>
          <p:txBody>
            <a:bodyPr lIns="0" tIns="0" rIns="0" bIns="0" rtlCol="0" anchor="ctr"/>
            <a:lstStyle/>
            <a:p>
              <a:pPr algn="ctr" defTabSz="609630">
                <a:lnSpc>
                  <a:spcPts val="2239"/>
                </a:lnSpc>
              </a:pPr>
              <a:r>
                <a:rPr lang="en-US" sz="1866" b="1">
                  <a:solidFill>
                    <a:srgbClr val="7F8C8D"/>
                  </a:solidFill>
                  <a:latin typeface="Agrandir Bold"/>
                  <a:ea typeface="Agrandir Bold"/>
                  <a:cs typeface="Agrandir Bold"/>
                  <a:sym typeface="Agrandir Bold"/>
                </a:rPr>
                <a:t>Rata 3</a:t>
              </a:r>
            </a:p>
          </p:txBody>
        </p:sp>
      </p:grpSp>
      <p:grpSp>
        <p:nvGrpSpPr>
          <p:cNvPr id="41" name="Group 41"/>
          <p:cNvGrpSpPr/>
          <p:nvPr/>
        </p:nvGrpSpPr>
        <p:grpSpPr>
          <a:xfrm>
            <a:off x="8290560" y="3124200"/>
            <a:ext cx="3413760" cy="731520"/>
            <a:chOff x="0" y="0"/>
            <a:chExt cx="6827520" cy="1463040"/>
          </a:xfrm>
        </p:grpSpPr>
        <p:sp>
          <p:nvSpPr>
            <p:cNvPr id="42" name="Freeform 42"/>
            <p:cNvSpPr/>
            <p:nvPr/>
          </p:nvSpPr>
          <p:spPr>
            <a:xfrm>
              <a:off x="0" y="0"/>
              <a:ext cx="6827520" cy="1463040"/>
            </a:xfrm>
            <a:custGeom>
              <a:avLst/>
              <a:gdLst/>
              <a:ahLst/>
              <a:cxnLst/>
              <a:rect l="l" t="t" r="r" b="b"/>
              <a:pathLst>
                <a:path w="6827520" h="1463040">
                  <a:moveTo>
                    <a:pt x="0" y="0"/>
                  </a:moveTo>
                  <a:lnTo>
                    <a:pt x="6827520" y="0"/>
                  </a:lnTo>
                  <a:lnTo>
                    <a:pt x="6827520" y="1463040"/>
                  </a:lnTo>
                  <a:lnTo>
                    <a:pt x="0" y="1463040"/>
                  </a:lnTo>
                  <a:close/>
                </a:path>
              </a:pathLst>
            </a:custGeom>
            <a:blipFill>
              <a:blip r:embed="rId3">
                <a:alphaModFix amt="0"/>
              </a:blip>
              <a:stretch>
                <a:fillRect t="-40930" b="-40930"/>
              </a:stretch>
            </a:blipFill>
          </p:spPr>
        </p:sp>
        <p:sp>
          <p:nvSpPr>
            <p:cNvPr id="43" name="TextBox 43"/>
            <p:cNvSpPr txBox="1"/>
            <p:nvPr/>
          </p:nvSpPr>
          <p:spPr>
            <a:xfrm>
              <a:off x="0" y="-123825"/>
              <a:ext cx="6827520" cy="1586865"/>
            </a:xfrm>
            <a:prstGeom prst="rect">
              <a:avLst/>
            </a:prstGeom>
          </p:spPr>
          <p:txBody>
            <a:bodyPr lIns="0" tIns="0" rIns="0" bIns="0" rtlCol="0" anchor="ctr"/>
            <a:lstStyle/>
            <a:p>
              <a:pPr algn="ctr" defTabSz="609630">
                <a:lnSpc>
                  <a:spcPts val="3840"/>
                </a:lnSpc>
              </a:pPr>
              <a:r>
                <a:rPr lang="en-US" sz="3200" b="1">
                  <a:solidFill>
                    <a:srgbClr val="C0392B"/>
                  </a:solidFill>
                  <a:latin typeface="Agrandir Bold"/>
                  <a:ea typeface="Agrandir Bold"/>
                  <a:cs typeface="Agrandir Bold"/>
                  <a:sym typeface="Agrandir Bold"/>
                </a:rPr>
                <a:t>Dolor</a:t>
              </a:r>
            </a:p>
          </p:txBody>
        </p:sp>
      </p:grpSp>
      <p:grpSp>
        <p:nvGrpSpPr>
          <p:cNvPr id="44" name="Group 44"/>
          <p:cNvGrpSpPr/>
          <p:nvPr/>
        </p:nvGrpSpPr>
        <p:grpSpPr>
          <a:xfrm>
            <a:off x="8290560" y="3672840"/>
            <a:ext cx="3413760" cy="975360"/>
            <a:chOff x="0" y="0"/>
            <a:chExt cx="6827520" cy="1950720"/>
          </a:xfrm>
        </p:grpSpPr>
        <p:sp>
          <p:nvSpPr>
            <p:cNvPr id="45" name="Freeform 45"/>
            <p:cNvSpPr/>
            <p:nvPr/>
          </p:nvSpPr>
          <p:spPr>
            <a:xfrm>
              <a:off x="0" y="0"/>
              <a:ext cx="6827520" cy="1950720"/>
            </a:xfrm>
            <a:custGeom>
              <a:avLst/>
              <a:gdLst/>
              <a:ahLst/>
              <a:cxnLst/>
              <a:rect l="l" t="t" r="r" b="b"/>
              <a:pathLst>
                <a:path w="6827520" h="1950720">
                  <a:moveTo>
                    <a:pt x="0" y="0"/>
                  </a:moveTo>
                  <a:lnTo>
                    <a:pt x="6827520" y="0"/>
                  </a:lnTo>
                  <a:lnTo>
                    <a:pt x="6827520" y="1950720"/>
                  </a:lnTo>
                  <a:lnTo>
                    <a:pt x="0" y="1950720"/>
                  </a:lnTo>
                  <a:close/>
                </a:path>
              </a:pathLst>
            </a:custGeom>
            <a:blipFill>
              <a:blip r:embed="rId3">
                <a:alphaModFix amt="0"/>
              </a:blip>
              <a:stretch>
                <a:fillRect t="-18197" b="-18197"/>
              </a:stretch>
            </a:blipFill>
          </p:spPr>
        </p:sp>
        <p:sp>
          <p:nvSpPr>
            <p:cNvPr id="46" name="TextBox 46"/>
            <p:cNvSpPr txBox="1"/>
            <p:nvPr/>
          </p:nvSpPr>
          <p:spPr>
            <a:xfrm>
              <a:off x="0" y="-133350"/>
              <a:ext cx="6827520" cy="2084070"/>
            </a:xfrm>
            <a:prstGeom prst="rect">
              <a:avLst/>
            </a:prstGeom>
          </p:spPr>
          <p:txBody>
            <a:bodyPr lIns="0" tIns="0" rIns="0" bIns="0" rtlCol="0" anchor="ctr"/>
            <a:lstStyle/>
            <a:p>
              <a:pPr algn="ctr" defTabSz="609630">
                <a:lnSpc>
                  <a:spcPts val="2496"/>
                </a:lnSpc>
              </a:pPr>
              <a:r>
                <a:rPr lang="en-US" sz="1733">
                  <a:solidFill>
                    <a:srgbClr val="2C3E50"/>
                  </a:solidFill>
                  <a:latin typeface="Agrandir"/>
                  <a:ea typeface="Agrandir"/>
                  <a:cs typeface="Agrandir"/>
                  <a:sym typeface="Agrandir"/>
                </a:rPr>
                <a:t>Parar duele más</a:t>
              </a:r>
            </a:p>
            <a:p>
              <a:pPr algn="ctr" defTabSz="609630">
                <a:lnSpc>
                  <a:spcPts val="2496"/>
                </a:lnSpc>
              </a:pPr>
              <a:r>
                <a:rPr lang="en-US" sz="1733">
                  <a:solidFill>
                    <a:srgbClr val="2C3E50"/>
                  </a:solidFill>
                  <a:latin typeface="Agrandir"/>
                  <a:ea typeface="Agrandir"/>
                  <a:cs typeface="Agrandir"/>
                  <a:sym typeface="Agrandir"/>
                </a:rPr>
                <a:t>que seguir</a:t>
              </a:r>
            </a:p>
          </p:txBody>
        </p:sp>
      </p:grpSp>
      <p:grpSp>
        <p:nvGrpSpPr>
          <p:cNvPr id="47" name="Group 47"/>
          <p:cNvGrpSpPr/>
          <p:nvPr/>
        </p:nvGrpSpPr>
        <p:grpSpPr>
          <a:xfrm>
            <a:off x="853440" y="5623560"/>
            <a:ext cx="9753600" cy="731520"/>
            <a:chOff x="0" y="0"/>
            <a:chExt cx="19507200" cy="1463040"/>
          </a:xfrm>
        </p:grpSpPr>
        <p:sp>
          <p:nvSpPr>
            <p:cNvPr id="48" name="Freeform 48"/>
            <p:cNvSpPr/>
            <p:nvPr/>
          </p:nvSpPr>
          <p:spPr>
            <a:xfrm>
              <a:off x="0" y="0"/>
              <a:ext cx="19507200" cy="1463040"/>
            </a:xfrm>
            <a:custGeom>
              <a:avLst/>
              <a:gdLst/>
              <a:ahLst/>
              <a:cxnLst/>
              <a:rect l="l" t="t" r="r" b="b"/>
              <a:pathLst>
                <a:path w="19507200" h="1463040">
                  <a:moveTo>
                    <a:pt x="0" y="0"/>
                  </a:moveTo>
                  <a:lnTo>
                    <a:pt x="19507200" y="0"/>
                  </a:lnTo>
                  <a:lnTo>
                    <a:pt x="19507200" y="1463040"/>
                  </a:lnTo>
                  <a:lnTo>
                    <a:pt x="0" y="1463040"/>
                  </a:lnTo>
                  <a:close/>
                </a:path>
              </a:pathLst>
            </a:custGeom>
            <a:blipFill>
              <a:blip r:embed="rId3">
                <a:alphaModFix amt="0"/>
              </a:blip>
              <a:stretch>
                <a:fillRect t="-209800" b="-209800"/>
              </a:stretch>
            </a:blipFill>
          </p:spPr>
        </p:sp>
        <p:sp>
          <p:nvSpPr>
            <p:cNvPr id="49" name="TextBox 49"/>
            <p:cNvSpPr txBox="1"/>
            <p:nvPr/>
          </p:nvSpPr>
          <p:spPr>
            <a:xfrm>
              <a:off x="0" y="-133350"/>
              <a:ext cx="19507200" cy="1596390"/>
            </a:xfrm>
            <a:prstGeom prst="rect">
              <a:avLst/>
            </a:prstGeom>
          </p:spPr>
          <p:txBody>
            <a:bodyPr lIns="0" tIns="0" rIns="0" bIns="0" rtlCol="0" anchor="ctr"/>
            <a:lstStyle/>
            <a:p>
              <a:pPr algn="ctr" defTabSz="609630">
                <a:lnSpc>
                  <a:spcPts val="2687"/>
                </a:lnSpc>
              </a:pPr>
              <a:r>
                <a:rPr lang="en-US" sz="1866" b="1" i="1">
                  <a:solidFill>
                    <a:srgbClr val="C0392B"/>
                  </a:solidFill>
                  <a:latin typeface="Agrandir Bold Italics"/>
                  <a:ea typeface="Agrandir Bold Italics"/>
                  <a:cs typeface="Agrandir Bold Italics"/>
                  <a:sym typeface="Agrandir Bold Italics"/>
                </a:rPr>
                <a:t>Si no sabemos qué rata estamos mirando,</a:t>
              </a:r>
            </a:p>
            <a:p>
              <a:pPr algn="ctr" defTabSz="609630">
                <a:lnSpc>
                  <a:spcPts val="2687"/>
                </a:lnSpc>
              </a:pPr>
              <a:r>
                <a:rPr lang="en-US" sz="1866" b="1" i="1">
                  <a:solidFill>
                    <a:srgbClr val="C0392B"/>
                  </a:solidFill>
                  <a:latin typeface="Agrandir Bold Italics"/>
                  <a:ea typeface="Agrandir Bold Italics"/>
                  <a:cs typeface="Agrandir Bold Italics"/>
                  <a:sym typeface="Agrandir Bold Italics"/>
                </a:rPr>
                <a:t>vamos a diseñar intervenciones para la rata equivocada.</a:t>
              </a:r>
            </a:p>
          </p:txBody>
        </p:sp>
      </p:grpSp>
      <p:sp>
        <p:nvSpPr>
          <p:cNvPr id="50" name="Freeform 50"/>
          <p:cNvSpPr/>
          <p:nvPr/>
        </p:nvSpPr>
        <p:spPr>
          <a:xfrm>
            <a:off x="1442293" y="4379348"/>
            <a:ext cx="1501995" cy="659626"/>
          </a:xfrm>
          <a:custGeom>
            <a:avLst/>
            <a:gdLst/>
            <a:ahLst/>
            <a:cxnLst/>
            <a:rect l="l" t="t" r="r" b="b"/>
            <a:pathLst>
              <a:path w="2252992" h="989439">
                <a:moveTo>
                  <a:pt x="0" y="0"/>
                </a:moveTo>
                <a:lnTo>
                  <a:pt x="2252992" y="0"/>
                </a:lnTo>
                <a:lnTo>
                  <a:pt x="2252992" y="989438"/>
                </a:lnTo>
                <a:lnTo>
                  <a:pt x="0" y="98943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1" name="Freeform 51"/>
          <p:cNvSpPr/>
          <p:nvPr/>
        </p:nvSpPr>
        <p:spPr>
          <a:xfrm>
            <a:off x="5427745" y="4526280"/>
            <a:ext cx="1336511" cy="795781"/>
          </a:xfrm>
          <a:custGeom>
            <a:avLst/>
            <a:gdLst/>
            <a:ahLst/>
            <a:cxnLst/>
            <a:rect l="l" t="t" r="r" b="b"/>
            <a:pathLst>
              <a:path w="2004767" h="1193672">
                <a:moveTo>
                  <a:pt x="0" y="0"/>
                </a:moveTo>
                <a:lnTo>
                  <a:pt x="2004768" y="0"/>
                </a:lnTo>
                <a:lnTo>
                  <a:pt x="2004768" y="1193672"/>
                </a:lnTo>
                <a:lnTo>
                  <a:pt x="0" y="11936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2" name="Freeform 52"/>
          <p:cNvSpPr/>
          <p:nvPr/>
        </p:nvSpPr>
        <p:spPr>
          <a:xfrm>
            <a:off x="9679077" y="4465320"/>
            <a:ext cx="639267" cy="975360"/>
          </a:xfrm>
          <a:custGeom>
            <a:avLst/>
            <a:gdLst/>
            <a:ahLst/>
            <a:cxnLst/>
            <a:rect l="l" t="t" r="r" b="b"/>
            <a:pathLst>
              <a:path w="958901" h="1463040">
                <a:moveTo>
                  <a:pt x="0" y="0"/>
                </a:moveTo>
                <a:lnTo>
                  <a:pt x="958900" y="0"/>
                </a:lnTo>
                <a:lnTo>
                  <a:pt x="958900" y="1463040"/>
                </a:lnTo>
                <a:lnTo>
                  <a:pt x="0" y="146304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C0392B"/>
            </a:solidFill>
          </p:spPr>
        </p:sp>
      </p:grpSp>
      <p:grpSp>
        <p:nvGrpSpPr>
          <p:cNvPr id="4" name="Group 4"/>
          <p:cNvGrpSpPr/>
          <p:nvPr/>
        </p:nvGrpSpPr>
        <p:grpSpPr>
          <a:xfrm>
            <a:off x="1219200" y="1828800"/>
            <a:ext cx="9753600" cy="1219200"/>
            <a:chOff x="0" y="0"/>
            <a:chExt cx="19507200" cy="2438400"/>
          </a:xfrm>
        </p:grpSpPr>
        <p:sp>
          <p:nvSpPr>
            <p:cNvPr id="5" name="Freeform 5"/>
            <p:cNvSpPr/>
            <p:nvPr/>
          </p:nvSpPr>
          <p:spPr>
            <a:xfrm>
              <a:off x="0" y="0"/>
              <a:ext cx="19507200" cy="2438400"/>
            </a:xfrm>
            <a:custGeom>
              <a:avLst/>
              <a:gdLst/>
              <a:ahLst/>
              <a:cxnLst/>
              <a:rect l="l" t="t" r="r" b="b"/>
              <a:pathLst>
                <a:path w="19507200" h="2438400">
                  <a:moveTo>
                    <a:pt x="0" y="0"/>
                  </a:moveTo>
                  <a:lnTo>
                    <a:pt x="19507200" y="0"/>
                  </a:lnTo>
                  <a:lnTo>
                    <a:pt x="19507200" y="2438400"/>
                  </a:lnTo>
                  <a:lnTo>
                    <a:pt x="0" y="2438400"/>
                  </a:lnTo>
                  <a:close/>
                </a:path>
              </a:pathLst>
            </a:custGeom>
            <a:blipFill>
              <a:blip r:embed="rId3">
                <a:alphaModFix amt="0"/>
              </a:blip>
              <a:stretch>
                <a:fillRect t="-105880" b="-105880"/>
              </a:stretch>
            </a:blipFill>
          </p:spPr>
        </p:sp>
        <p:sp>
          <p:nvSpPr>
            <p:cNvPr id="6" name="TextBox 6"/>
            <p:cNvSpPr txBox="1"/>
            <p:nvPr/>
          </p:nvSpPr>
          <p:spPr>
            <a:xfrm>
              <a:off x="0" y="-238125"/>
              <a:ext cx="19507200" cy="2676525"/>
            </a:xfrm>
            <a:prstGeom prst="rect">
              <a:avLst/>
            </a:prstGeom>
          </p:spPr>
          <p:txBody>
            <a:bodyPr lIns="0" tIns="0" rIns="0" bIns="0" rtlCol="0" anchor="ctr"/>
            <a:lstStyle/>
            <a:p>
              <a:pPr algn="ctr" defTabSz="609630">
                <a:lnSpc>
                  <a:spcPts val="6400"/>
                </a:lnSpc>
              </a:pPr>
              <a:r>
                <a:rPr lang="en-US" sz="5334" b="1">
                  <a:solidFill>
                    <a:srgbClr val="FFFFFF"/>
                  </a:solidFill>
                  <a:latin typeface="Agrandir Bold"/>
                  <a:ea typeface="Agrandir Bold"/>
                  <a:cs typeface="Agrandir Bold"/>
                  <a:sym typeface="Agrandir Bold"/>
                </a:rPr>
                <a:t>Primera capa de daño</a:t>
              </a:r>
            </a:p>
          </p:txBody>
        </p:sp>
      </p:grpSp>
      <p:grpSp>
        <p:nvGrpSpPr>
          <p:cNvPr id="7" name="Group 7"/>
          <p:cNvGrpSpPr/>
          <p:nvPr/>
        </p:nvGrpSpPr>
        <p:grpSpPr>
          <a:xfrm>
            <a:off x="1219200" y="3169920"/>
            <a:ext cx="9753600" cy="975360"/>
            <a:chOff x="0" y="0"/>
            <a:chExt cx="19507200" cy="1950720"/>
          </a:xfrm>
        </p:grpSpPr>
        <p:sp>
          <p:nvSpPr>
            <p:cNvPr id="8" name="Freeform 8"/>
            <p:cNvSpPr/>
            <p:nvPr/>
          </p:nvSpPr>
          <p:spPr>
            <a:xfrm>
              <a:off x="0" y="0"/>
              <a:ext cx="19507200" cy="1950720"/>
            </a:xfrm>
            <a:custGeom>
              <a:avLst/>
              <a:gdLst/>
              <a:ahLst/>
              <a:cxnLst/>
              <a:rect l="l" t="t" r="r" b="b"/>
              <a:pathLst>
                <a:path w="19507200" h="1950720">
                  <a:moveTo>
                    <a:pt x="0" y="0"/>
                  </a:moveTo>
                  <a:lnTo>
                    <a:pt x="19507200" y="0"/>
                  </a:lnTo>
                  <a:lnTo>
                    <a:pt x="19507200" y="1950720"/>
                  </a:lnTo>
                  <a:lnTo>
                    <a:pt x="0" y="1950720"/>
                  </a:lnTo>
                  <a:close/>
                </a:path>
              </a:pathLst>
            </a:custGeom>
            <a:blipFill>
              <a:blip r:embed="rId3">
                <a:alphaModFix amt="0"/>
              </a:blip>
              <a:stretch>
                <a:fillRect t="-144850" b="-144850"/>
              </a:stretch>
            </a:blipFill>
          </p:spPr>
        </p:sp>
        <p:sp>
          <p:nvSpPr>
            <p:cNvPr id="9" name="TextBox 9"/>
            <p:cNvSpPr txBox="1"/>
            <p:nvPr/>
          </p:nvSpPr>
          <p:spPr>
            <a:xfrm>
              <a:off x="0" y="-123825"/>
              <a:ext cx="19507200" cy="2074545"/>
            </a:xfrm>
            <a:prstGeom prst="rect">
              <a:avLst/>
            </a:prstGeom>
          </p:spPr>
          <p:txBody>
            <a:bodyPr lIns="0" tIns="0" rIns="0" bIns="0" rtlCol="0" anchor="ctr"/>
            <a:lstStyle/>
            <a:p>
              <a:pPr algn="ctr" defTabSz="609630">
                <a:lnSpc>
                  <a:spcPts val="3840"/>
                </a:lnSpc>
              </a:pPr>
              <a:r>
                <a:rPr lang="en-US" sz="3200" b="1" spc="800">
                  <a:solidFill>
                    <a:srgbClr val="C0392B"/>
                  </a:solidFill>
                  <a:latin typeface="Agrandir Bold"/>
                  <a:ea typeface="Agrandir Bold"/>
                  <a:cs typeface="Agrandir Bold"/>
                  <a:sym typeface="Agrandir Bold"/>
                </a:rPr>
                <a:t>LA ADICCIÓN</a:t>
              </a:r>
            </a:p>
          </p:txBody>
        </p:sp>
      </p:grpSp>
      <p:grpSp>
        <p:nvGrpSpPr>
          <p:cNvPr id="10" name="Group 10"/>
          <p:cNvGrpSpPr/>
          <p:nvPr/>
        </p:nvGrpSpPr>
        <p:grpSpPr>
          <a:xfrm>
            <a:off x="1828800" y="4632960"/>
            <a:ext cx="8534400" cy="975360"/>
            <a:chOff x="0" y="0"/>
            <a:chExt cx="17068800" cy="1950720"/>
          </a:xfrm>
        </p:grpSpPr>
        <p:sp>
          <p:nvSpPr>
            <p:cNvPr id="11" name="Freeform 11"/>
            <p:cNvSpPr/>
            <p:nvPr/>
          </p:nvSpPr>
          <p:spPr>
            <a:xfrm>
              <a:off x="0" y="0"/>
              <a:ext cx="17068800" cy="1950720"/>
            </a:xfrm>
            <a:custGeom>
              <a:avLst/>
              <a:gdLst/>
              <a:ahLst/>
              <a:cxnLst/>
              <a:rect l="l" t="t" r="r" b="b"/>
              <a:pathLst>
                <a:path w="17068800" h="1950720">
                  <a:moveTo>
                    <a:pt x="0" y="0"/>
                  </a:moveTo>
                  <a:lnTo>
                    <a:pt x="17068800" y="0"/>
                  </a:lnTo>
                  <a:lnTo>
                    <a:pt x="17068800" y="1950720"/>
                  </a:lnTo>
                  <a:lnTo>
                    <a:pt x="0" y="1950720"/>
                  </a:lnTo>
                  <a:close/>
                </a:path>
              </a:pathLst>
            </a:custGeom>
            <a:blipFill>
              <a:blip r:embed="rId3">
                <a:alphaModFix amt="0"/>
              </a:blip>
              <a:stretch>
                <a:fillRect t="-120494" b="-120494"/>
              </a:stretch>
            </a:blipFill>
          </p:spPr>
        </p:sp>
        <p:sp>
          <p:nvSpPr>
            <p:cNvPr id="12" name="TextBox 12"/>
            <p:cNvSpPr txBox="1"/>
            <p:nvPr/>
          </p:nvSpPr>
          <p:spPr>
            <a:xfrm>
              <a:off x="0" y="-219075"/>
              <a:ext cx="17068800" cy="2169795"/>
            </a:xfrm>
            <a:prstGeom prst="rect">
              <a:avLst/>
            </a:prstGeom>
          </p:spPr>
          <p:txBody>
            <a:bodyPr lIns="0" tIns="0" rIns="0" bIns="0" rtlCol="0" anchor="ctr"/>
            <a:lstStyle/>
            <a:p>
              <a:pPr algn="ctr" defTabSz="609630">
                <a:lnSpc>
                  <a:spcPts val="3744"/>
                </a:lnSpc>
              </a:pPr>
              <a:r>
                <a:rPr lang="en-US" sz="2400" i="1">
                  <a:solidFill>
                    <a:srgbClr val="7F8C8D"/>
                  </a:solidFill>
                  <a:latin typeface="Agrandir Italics"/>
                  <a:ea typeface="Agrandir Italics"/>
                  <a:cs typeface="Agrandir Italics"/>
                  <a:sym typeface="Agrandir Italics"/>
                </a:rPr>
                <a:t>No es que no quieran.</a:t>
              </a:r>
            </a:p>
            <a:p>
              <a:pPr algn="ctr" defTabSz="609630">
                <a:lnSpc>
                  <a:spcPts val="3744"/>
                </a:lnSpc>
              </a:pPr>
              <a:r>
                <a:rPr lang="en-US" sz="2400" i="1">
                  <a:solidFill>
                    <a:srgbClr val="7F8C8D"/>
                  </a:solidFill>
                  <a:latin typeface="Agrandir Italics"/>
                  <a:ea typeface="Agrandir Italics"/>
                  <a:cs typeface="Agrandir Italics"/>
                  <a:sym typeface="Agrandir Italics"/>
                </a:rPr>
                <a:t>Es que el cerebro ya no los deja.</a:t>
              </a:r>
            </a:p>
          </p:txBody>
        </p:sp>
      </p:grpSp>
      <p:sp>
        <p:nvSpPr>
          <p:cNvPr id="13" name="Freeform 13"/>
          <p:cNvSpPr/>
          <p:nvPr/>
        </p:nvSpPr>
        <p:spPr>
          <a:xfrm>
            <a:off x="2619247" y="4339460"/>
            <a:ext cx="7484365" cy="1562361"/>
          </a:xfrm>
          <a:custGeom>
            <a:avLst/>
            <a:gdLst/>
            <a:ahLst/>
            <a:cxnLst/>
            <a:rect l="l" t="t" r="r" b="b"/>
            <a:pathLst>
              <a:path w="11226548" h="2343542">
                <a:moveTo>
                  <a:pt x="0" y="0"/>
                </a:moveTo>
                <a:lnTo>
                  <a:pt x="11226547" y="0"/>
                </a:lnTo>
                <a:lnTo>
                  <a:pt x="11226547" y="2343542"/>
                </a:lnTo>
                <a:lnTo>
                  <a:pt x="0" y="23435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10972800" cy="853440"/>
            <a:chOff x="0" y="0"/>
            <a:chExt cx="21945600" cy="1706880"/>
          </a:xfrm>
        </p:grpSpPr>
        <p:sp>
          <p:nvSpPr>
            <p:cNvPr id="3" name="Freeform 3"/>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4" name="TextBox 4"/>
            <p:cNvSpPr txBox="1"/>
            <p:nvPr/>
          </p:nvSpPr>
          <p:spPr>
            <a:xfrm>
              <a:off x="0" y="-142875"/>
              <a:ext cx="21945600" cy="1849755"/>
            </a:xfrm>
            <a:prstGeom prst="rect">
              <a:avLst/>
            </a:prstGeom>
          </p:spPr>
          <p:txBody>
            <a:bodyPr lIns="0" tIns="0" rIns="0" bIns="0" rtlCol="0" anchor="ctr"/>
            <a:lstStyle/>
            <a:p>
              <a:pPr defTabSz="609630">
                <a:lnSpc>
                  <a:spcPts val="4160"/>
                </a:lnSpc>
              </a:pPr>
              <a:r>
                <a:rPr lang="en-US" sz="3467" b="1">
                  <a:solidFill>
                    <a:srgbClr val="1B4F72"/>
                  </a:solidFill>
                  <a:latin typeface="Agrandir Bold"/>
                  <a:ea typeface="Agrandir Bold"/>
                  <a:cs typeface="Agrandir Bold"/>
                  <a:sym typeface="Agrandir Bold"/>
                </a:rPr>
                <a:t>No es que les guste. Es que lo necesitan.</a:t>
              </a:r>
            </a:p>
          </p:txBody>
        </p:sp>
      </p:grpSp>
      <p:grpSp>
        <p:nvGrpSpPr>
          <p:cNvPr id="5" name="Group 5"/>
          <p:cNvGrpSpPr/>
          <p:nvPr/>
        </p:nvGrpSpPr>
        <p:grpSpPr>
          <a:xfrm>
            <a:off x="731520" y="1158240"/>
            <a:ext cx="10972800" cy="426720"/>
            <a:chOff x="0" y="0"/>
            <a:chExt cx="21945600" cy="853440"/>
          </a:xfrm>
        </p:grpSpPr>
        <p:sp>
          <p:nvSpPr>
            <p:cNvPr id="6" name="Freeform 6"/>
            <p:cNvSpPr/>
            <p:nvPr/>
          </p:nvSpPr>
          <p:spPr>
            <a:xfrm>
              <a:off x="0" y="0"/>
              <a:ext cx="21945600" cy="853440"/>
            </a:xfrm>
            <a:custGeom>
              <a:avLst/>
              <a:gdLst/>
              <a:ahLst/>
              <a:cxnLst/>
              <a:rect l="l" t="t" r="r" b="b"/>
              <a:pathLst>
                <a:path w="21945600" h="853440">
                  <a:moveTo>
                    <a:pt x="0" y="0"/>
                  </a:moveTo>
                  <a:lnTo>
                    <a:pt x="21945600" y="0"/>
                  </a:lnTo>
                  <a:lnTo>
                    <a:pt x="21945600" y="853440"/>
                  </a:lnTo>
                  <a:lnTo>
                    <a:pt x="0" y="853440"/>
                  </a:lnTo>
                  <a:close/>
                </a:path>
              </a:pathLst>
            </a:custGeom>
            <a:blipFill>
              <a:blip r:embed="rId3">
                <a:alphaModFix amt="0"/>
              </a:blip>
              <a:stretch>
                <a:fillRect t="-451043" b="-451043"/>
              </a:stretch>
            </a:blipFill>
          </p:spPr>
        </p:sp>
        <p:sp>
          <p:nvSpPr>
            <p:cNvPr id="7" name="TextBox 7"/>
            <p:cNvSpPr txBox="1"/>
            <p:nvPr/>
          </p:nvSpPr>
          <p:spPr>
            <a:xfrm>
              <a:off x="0" y="-76200"/>
              <a:ext cx="21945600" cy="929640"/>
            </a:xfrm>
            <a:prstGeom prst="rect">
              <a:avLst/>
            </a:prstGeom>
          </p:spPr>
          <p:txBody>
            <a:bodyPr lIns="0" tIns="0" rIns="0" bIns="0" rtlCol="0" anchor="ctr"/>
            <a:lstStyle/>
            <a:p>
              <a:pPr defTabSz="609630">
                <a:lnSpc>
                  <a:spcPts val="1919"/>
                </a:lnSpc>
              </a:pPr>
              <a:r>
                <a:rPr lang="en-US" sz="1600">
                  <a:solidFill>
                    <a:srgbClr val="7F8C8D"/>
                  </a:solidFill>
                  <a:latin typeface="Agrandir"/>
                  <a:ea typeface="Agrandir"/>
                  <a:cs typeface="Agrandir"/>
                  <a:sym typeface="Agrandir"/>
                </a:rPr>
                <a:t>Wanting vs. Liking  (Berridge &amp; Robinson)</a:t>
              </a:r>
            </a:p>
          </p:txBody>
        </p:sp>
      </p:grpSp>
      <p:grpSp>
        <p:nvGrpSpPr>
          <p:cNvPr id="8" name="Group 8"/>
          <p:cNvGrpSpPr/>
          <p:nvPr/>
        </p:nvGrpSpPr>
        <p:grpSpPr>
          <a:xfrm>
            <a:off x="731520" y="1828800"/>
            <a:ext cx="5120640" cy="3413760"/>
            <a:chOff x="0" y="0"/>
            <a:chExt cx="10241280" cy="6827520"/>
          </a:xfrm>
        </p:grpSpPr>
        <p:sp>
          <p:nvSpPr>
            <p:cNvPr id="9" name="Freeform 9"/>
            <p:cNvSpPr/>
            <p:nvPr/>
          </p:nvSpPr>
          <p:spPr>
            <a:xfrm>
              <a:off x="0" y="0"/>
              <a:ext cx="10241280" cy="6827520"/>
            </a:xfrm>
            <a:custGeom>
              <a:avLst/>
              <a:gdLst/>
              <a:ahLst/>
              <a:cxnLst/>
              <a:rect l="l" t="t" r="r" b="b"/>
              <a:pathLst>
                <a:path w="10241280" h="6827520">
                  <a:moveTo>
                    <a:pt x="0" y="0"/>
                  </a:moveTo>
                  <a:lnTo>
                    <a:pt x="10241280" y="0"/>
                  </a:lnTo>
                  <a:lnTo>
                    <a:pt x="10241280" y="6827520"/>
                  </a:lnTo>
                  <a:lnTo>
                    <a:pt x="0" y="6827520"/>
                  </a:lnTo>
                  <a:close/>
                </a:path>
              </a:pathLst>
            </a:custGeom>
            <a:solidFill>
              <a:srgbClr val="FFC6C0"/>
            </a:solidFill>
          </p:spPr>
        </p:sp>
      </p:grpSp>
      <p:grpSp>
        <p:nvGrpSpPr>
          <p:cNvPr id="10" name="Group 10"/>
          <p:cNvGrpSpPr/>
          <p:nvPr/>
        </p:nvGrpSpPr>
        <p:grpSpPr>
          <a:xfrm>
            <a:off x="975360" y="2165350"/>
            <a:ext cx="4632960" cy="609600"/>
            <a:chOff x="0" y="0"/>
            <a:chExt cx="9265920" cy="1219200"/>
          </a:xfrm>
        </p:grpSpPr>
        <p:sp>
          <p:nvSpPr>
            <p:cNvPr id="11" name="Freeform 11"/>
            <p:cNvSpPr/>
            <p:nvPr/>
          </p:nvSpPr>
          <p:spPr>
            <a:xfrm>
              <a:off x="0" y="0"/>
              <a:ext cx="9265920" cy="1219200"/>
            </a:xfrm>
            <a:custGeom>
              <a:avLst/>
              <a:gdLst/>
              <a:ahLst/>
              <a:cxnLst/>
              <a:rect l="l" t="t" r="r" b="b"/>
              <a:pathLst>
                <a:path w="9265920" h="1219200">
                  <a:moveTo>
                    <a:pt x="0" y="0"/>
                  </a:moveTo>
                  <a:lnTo>
                    <a:pt x="9265920" y="0"/>
                  </a:lnTo>
                  <a:lnTo>
                    <a:pt x="9265920" y="1219200"/>
                  </a:lnTo>
                  <a:lnTo>
                    <a:pt x="0" y="1219200"/>
                  </a:lnTo>
                  <a:close/>
                </a:path>
              </a:pathLst>
            </a:custGeom>
            <a:blipFill>
              <a:blip r:embed="rId3">
                <a:alphaModFix amt="0"/>
              </a:blip>
              <a:stretch>
                <a:fillRect t="-98086" b="-98086"/>
              </a:stretch>
            </a:blipFill>
          </p:spPr>
        </p:sp>
        <p:sp>
          <p:nvSpPr>
            <p:cNvPr id="12" name="TextBox 12"/>
            <p:cNvSpPr txBox="1"/>
            <p:nvPr/>
          </p:nvSpPr>
          <p:spPr>
            <a:xfrm>
              <a:off x="0" y="-123825"/>
              <a:ext cx="9265920" cy="1343025"/>
            </a:xfrm>
            <a:prstGeom prst="rect">
              <a:avLst/>
            </a:prstGeom>
          </p:spPr>
          <p:txBody>
            <a:bodyPr lIns="0" tIns="0" rIns="0" bIns="0" rtlCol="0" anchor="ctr"/>
            <a:lstStyle/>
            <a:p>
              <a:pPr algn="ctr" defTabSz="609630">
                <a:lnSpc>
                  <a:spcPts val="3200"/>
                </a:lnSpc>
              </a:pPr>
              <a:r>
                <a:rPr lang="en-US" sz="2667" b="1">
                  <a:solidFill>
                    <a:srgbClr val="C0392B"/>
                  </a:solidFill>
                  <a:latin typeface="Agrandir Bold"/>
                  <a:ea typeface="Agrandir Bold"/>
                  <a:cs typeface="Agrandir Bold"/>
                  <a:sym typeface="Agrandir Bold"/>
                </a:rPr>
                <a:t>WANTING</a:t>
              </a:r>
            </a:p>
          </p:txBody>
        </p:sp>
      </p:grpSp>
      <p:grpSp>
        <p:nvGrpSpPr>
          <p:cNvPr id="13" name="Group 13"/>
          <p:cNvGrpSpPr/>
          <p:nvPr/>
        </p:nvGrpSpPr>
        <p:grpSpPr>
          <a:xfrm>
            <a:off x="975360" y="2749804"/>
            <a:ext cx="4632960" cy="785876"/>
            <a:chOff x="0" y="0"/>
            <a:chExt cx="9265920" cy="1571752"/>
          </a:xfrm>
        </p:grpSpPr>
        <p:sp>
          <p:nvSpPr>
            <p:cNvPr id="14" name="Freeform 14"/>
            <p:cNvSpPr/>
            <p:nvPr/>
          </p:nvSpPr>
          <p:spPr>
            <a:xfrm>
              <a:off x="0" y="0"/>
              <a:ext cx="9265920" cy="1571752"/>
            </a:xfrm>
            <a:custGeom>
              <a:avLst/>
              <a:gdLst/>
              <a:ahLst/>
              <a:cxnLst/>
              <a:rect l="l" t="t" r="r" b="b"/>
              <a:pathLst>
                <a:path w="9265920" h="1571752">
                  <a:moveTo>
                    <a:pt x="0" y="0"/>
                  </a:moveTo>
                  <a:lnTo>
                    <a:pt x="9265920" y="0"/>
                  </a:lnTo>
                  <a:lnTo>
                    <a:pt x="9265920" y="1571752"/>
                  </a:lnTo>
                  <a:lnTo>
                    <a:pt x="0" y="1571752"/>
                  </a:lnTo>
                  <a:close/>
                </a:path>
              </a:pathLst>
            </a:custGeom>
            <a:blipFill>
              <a:blip r:embed="rId3">
                <a:alphaModFix amt="0"/>
              </a:blip>
              <a:stretch>
                <a:fillRect t="-76085" b="-53654"/>
              </a:stretch>
            </a:blipFill>
          </p:spPr>
        </p:sp>
        <p:sp>
          <p:nvSpPr>
            <p:cNvPr id="15" name="TextBox 15"/>
            <p:cNvSpPr txBox="1"/>
            <p:nvPr/>
          </p:nvSpPr>
          <p:spPr>
            <a:xfrm>
              <a:off x="0" y="-180975"/>
              <a:ext cx="9265920" cy="1752727"/>
            </a:xfrm>
            <a:prstGeom prst="rect">
              <a:avLst/>
            </a:prstGeom>
          </p:spPr>
          <p:txBody>
            <a:bodyPr lIns="0" tIns="0" rIns="0" bIns="0" rtlCol="0" anchor="ctr"/>
            <a:lstStyle/>
            <a:p>
              <a:pPr algn="ctr" defTabSz="609630">
                <a:lnSpc>
                  <a:spcPts val="4800"/>
                </a:lnSpc>
              </a:pPr>
              <a:r>
                <a:rPr lang="en-US" sz="4000">
                  <a:solidFill>
                    <a:srgbClr val="C0392B"/>
                  </a:solidFill>
                  <a:latin typeface="Agrandir"/>
                  <a:ea typeface="Agrandir"/>
                  <a:cs typeface="Agrandir"/>
                  <a:sym typeface="Agrandir"/>
                </a:rPr>
                <a:t>↑↑↑</a:t>
              </a:r>
            </a:p>
          </p:txBody>
        </p:sp>
      </p:grpSp>
      <p:grpSp>
        <p:nvGrpSpPr>
          <p:cNvPr id="16" name="Group 16"/>
          <p:cNvGrpSpPr/>
          <p:nvPr/>
        </p:nvGrpSpPr>
        <p:grpSpPr>
          <a:xfrm>
            <a:off x="975360" y="3429000"/>
            <a:ext cx="4632960" cy="1463040"/>
            <a:chOff x="0" y="0"/>
            <a:chExt cx="9265920" cy="2926080"/>
          </a:xfrm>
        </p:grpSpPr>
        <p:sp>
          <p:nvSpPr>
            <p:cNvPr id="17" name="Freeform 17"/>
            <p:cNvSpPr/>
            <p:nvPr/>
          </p:nvSpPr>
          <p:spPr>
            <a:xfrm>
              <a:off x="0" y="0"/>
              <a:ext cx="9265920" cy="2926080"/>
            </a:xfrm>
            <a:custGeom>
              <a:avLst/>
              <a:gdLst/>
              <a:ahLst/>
              <a:cxnLst/>
              <a:rect l="l" t="t" r="r" b="b"/>
              <a:pathLst>
                <a:path w="9265920" h="2926080">
                  <a:moveTo>
                    <a:pt x="0" y="0"/>
                  </a:moveTo>
                  <a:lnTo>
                    <a:pt x="9265920" y="0"/>
                  </a:lnTo>
                  <a:lnTo>
                    <a:pt x="9265920" y="2926080"/>
                  </a:lnTo>
                  <a:lnTo>
                    <a:pt x="0" y="2926080"/>
                  </a:lnTo>
                  <a:close/>
                </a:path>
              </a:pathLst>
            </a:custGeom>
            <a:blipFill>
              <a:blip r:embed="rId3">
                <a:alphaModFix amt="0"/>
              </a:blip>
              <a:stretch>
                <a:fillRect t="-11702" b="-11702"/>
              </a:stretch>
            </a:blipFill>
          </p:spPr>
        </p:sp>
        <p:sp>
          <p:nvSpPr>
            <p:cNvPr id="18" name="TextBox 18"/>
            <p:cNvSpPr txBox="1"/>
            <p:nvPr/>
          </p:nvSpPr>
          <p:spPr>
            <a:xfrm>
              <a:off x="0" y="-161925"/>
              <a:ext cx="9265920" cy="3088005"/>
            </a:xfrm>
            <a:prstGeom prst="rect">
              <a:avLst/>
            </a:prstGeom>
          </p:spPr>
          <p:txBody>
            <a:bodyPr lIns="0" tIns="0" rIns="0" bIns="0" rtlCol="0" anchor="ctr"/>
            <a:lstStyle/>
            <a:p>
              <a:pPr algn="ctr" defTabSz="609630">
                <a:lnSpc>
                  <a:spcPts val="2911"/>
                </a:lnSpc>
              </a:pPr>
              <a:r>
                <a:rPr lang="en-US" sz="1866">
                  <a:solidFill>
                    <a:srgbClr val="2C3E50"/>
                  </a:solidFill>
                  <a:latin typeface="Agrandir"/>
                  <a:ea typeface="Agrandir"/>
                  <a:cs typeface="Agrandir"/>
                  <a:sym typeface="Agrandir"/>
                </a:rPr>
                <a:t>La urgencia, la necesidad,</a:t>
              </a:r>
            </a:p>
            <a:p>
              <a:pPr algn="ctr" defTabSz="609630">
                <a:lnSpc>
                  <a:spcPts val="2911"/>
                </a:lnSpc>
              </a:pPr>
              <a:r>
                <a:rPr lang="en-US" sz="1866">
                  <a:solidFill>
                    <a:srgbClr val="2C3E50"/>
                  </a:solidFill>
                  <a:latin typeface="Agrandir"/>
                  <a:ea typeface="Agrandir"/>
                  <a:cs typeface="Agrandir"/>
                  <a:sym typeface="Agrandir"/>
                </a:rPr>
                <a:t>la búsqueda compulsiva.</a:t>
              </a:r>
            </a:p>
            <a:p>
              <a:pPr algn="ctr" defTabSz="609630">
                <a:lnSpc>
                  <a:spcPts val="2911"/>
                </a:lnSpc>
              </a:pPr>
              <a:r>
                <a:rPr lang="en-US" sz="1866">
                  <a:solidFill>
                    <a:srgbClr val="2C3E50"/>
                  </a:solidFill>
                  <a:latin typeface="Agrandir"/>
                  <a:ea typeface="Agrandir"/>
                  <a:cs typeface="Agrandir"/>
                  <a:sym typeface="Agrandir"/>
                </a:rPr>
                <a:t>Se dispara cada vez más.</a:t>
              </a:r>
            </a:p>
          </p:txBody>
        </p:sp>
      </p:grpSp>
      <p:grpSp>
        <p:nvGrpSpPr>
          <p:cNvPr id="19" name="Group 19"/>
          <p:cNvGrpSpPr/>
          <p:nvPr/>
        </p:nvGrpSpPr>
        <p:grpSpPr>
          <a:xfrm>
            <a:off x="6339840" y="1828800"/>
            <a:ext cx="5120640" cy="3413760"/>
            <a:chOff x="0" y="0"/>
            <a:chExt cx="10241280" cy="6827520"/>
          </a:xfrm>
        </p:grpSpPr>
        <p:sp>
          <p:nvSpPr>
            <p:cNvPr id="20" name="Freeform 20"/>
            <p:cNvSpPr/>
            <p:nvPr/>
          </p:nvSpPr>
          <p:spPr>
            <a:xfrm>
              <a:off x="0" y="0"/>
              <a:ext cx="10241280" cy="6827520"/>
            </a:xfrm>
            <a:custGeom>
              <a:avLst/>
              <a:gdLst/>
              <a:ahLst/>
              <a:cxnLst/>
              <a:rect l="l" t="t" r="r" b="b"/>
              <a:pathLst>
                <a:path w="10241280" h="6827520">
                  <a:moveTo>
                    <a:pt x="0" y="0"/>
                  </a:moveTo>
                  <a:lnTo>
                    <a:pt x="10241280" y="0"/>
                  </a:lnTo>
                  <a:lnTo>
                    <a:pt x="10241280" y="6827520"/>
                  </a:lnTo>
                  <a:lnTo>
                    <a:pt x="0" y="6827520"/>
                  </a:lnTo>
                  <a:close/>
                </a:path>
              </a:pathLst>
            </a:custGeom>
            <a:solidFill>
              <a:srgbClr val="ECEFF1"/>
            </a:solidFill>
          </p:spPr>
        </p:sp>
      </p:grpSp>
      <p:grpSp>
        <p:nvGrpSpPr>
          <p:cNvPr id="21" name="Group 21"/>
          <p:cNvGrpSpPr/>
          <p:nvPr/>
        </p:nvGrpSpPr>
        <p:grpSpPr>
          <a:xfrm>
            <a:off x="6583680" y="2165350"/>
            <a:ext cx="4632960" cy="609600"/>
            <a:chOff x="0" y="0"/>
            <a:chExt cx="9265920" cy="1219200"/>
          </a:xfrm>
        </p:grpSpPr>
        <p:sp>
          <p:nvSpPr>
            <p:cNvPr id="22" name="Freeform 22"/>
            <p:cNvSpPr/>
            <p:nvPr/>
          </p:nvSpPr>
          <p:spPr>
            <a:xfrm>
              <a:off x="0" y="0"/>
              <a:ext cx="9265920" cy="1219200"/>
            </a:xfrm>
            <a:custGeom>
              <a:avLst/>
              <a:gdLst/>
              <a:ahLst/>
              <a:cxnLst/>
              <a:rect l="l" t="t" r="r" b="b"/>
              <a:pathLst>
                <a:path w="9265920" h="1219200">
                  <a:moveTo>
                    <a:pt x="0" y="0"/>
                  </a:moveTo>
                  <a:lnTo>
                    <a:pt x="9265920" y="0"/>
                  </a:lnTo>
                  <a:lnTo>
                    <a:pt x="9265920" y="1219200"/>
                  </a:lnTo>
                  <a:lnTo>
                    <a:pt x="0" y="1219200"/>
                  </a:lnTo>
                  <a:close/>
                </a:path>
              </a:pathLst>
            </a:custGeom>
            <a:blipFill>
              <a:blip r:embed="rId3">
                <a:alphaModFix amt="0"/>
              </a:blip>
              <a:stretch>
                <a:fillRect t="-98086" b="-98086"/>
              </a:stretch>
            </a:blipFill>
          </p:spPr>
        </p:sp>
        <p:sp>
          <p:nvSpPr>
            <p:cNvPr id="23" name="TextBox 23"/>
            <p:cNvSpPr txBox="1"/>
            <p:nvPr/>
          </p:nvSpPr>
          <p:spPr>
            <a:xfrm>
              <a:off x="0" y="-123825"/>
              <a:ext cx="9265920" cy="1343025"/>
            </a:xfrm>
            <a:prstGeom prst="rect">
              <a:avLst/>
            </a:prstGeom>
          </p:spPr>
          <p:txBody>
            <a:bodyPr lIns="0" tIns="0" rIns="0" bIns="0" rtlCol="0" anchor="ctr"/>
            <a:lstStyle/>
            <a:p>
              <a:pPr algn="ctr" defTabSz="609630">
                <a:lnSpc>
                  <a:spcPts val="3200"/>
                </a:lnSpc>
              </a:pPr>
              <a:r>
                <a:rPr lang="en-US" sz="2667" b="1">
                  <a:solidFill>
                    <a:srgbClr val="7F8C8D"/>
                  </a:solidFill>
                  <a:latin typeface="Agrandir Bold"/>
                  <a:ea typeface="Agrandir Bold"/>
                  <a:cs typeface="Agrandir Bold"/>
                  <a:sym typeface="Agrandir Bold"/>
                </a:rPr>
                <a:t>LIKING</a:t>
              </a:r>
            </a:p>
          </p:txBody>
        </p:sp>
      </p:grpSp>
      <p:grpSp>
        <p:nvGrpSpPr>
          <p:cNvPr id="24" name="Group 24"/>
          <p:cNvGrpSpPr/>
          <p:nvPr/>
        </p:nvGrpSpPr>
        <p:grpSpPr>
          <a:xfrm>
            <a:off x="6583680" y="2749804"/>
            <a:ext cx="4632960" cy="785876"/>
            <a:chOff x="0" y="0"/>
            <a:chExt cx="9265920" cy="1571752"/>
          </a:xfrm>
        </p:grpSpPr>
        <p:sp>
          <p:nvSpPr>
            <p:cNvPr id="25" name="Freeform 25"/>
            <p:cNvSpPr/>
            <p:nvPr/>
          </p:nvSpPr>
          <p:spPr>
            <a:xfrm>
              <a:off x="0" y="0"/>
              <a:ext cx="9265920" cy="1571752"/>
            </a:xfrm>
            <a:custGeom>
              <a:avLst/>
              <a:gdLst/>
              <a:ahLst/>
              <a:cxnLst/>
              <a:rect l="l" t="t" r="r" b="b"/>
              <a:pathLst>
                <a:path w="9265920" h="1571752">
                  <a:moveTo>
                    <a:pt x="0" y="0"/>
                  </a:moveTo>
                  <a:lnTo>
                    <a:pt x="9265920" y="0"/>
                  </a:lnTo>
                  <a:lnTo>
                    <a:pt x="9265920" y="1571752"/>
                  </a:lnTo>
                  <a:lnTo>
                    <a:pt x="0" y="1571752"/>
                  </a:lnTo>
                  <a:close/>
                </a:path>
              </a:pathLst>
            </a:custGeom>
            <a:blipFill>
              <a:blip r:embed="rId3">
                <a:alphaModFix amt="0"/>
              </a:blip>
              <a:stretch>
                <a:fillRect t="-76085" b="-53654"/>
              </a:stretch>
            </a:blipFill>
          </p:spPr>
        </p:sp>
        <p:sp>
          <p:nvSpPr>
            <p:cNvPr id="26" name="TextBox 26"/>
            <p:cNvSpPr txBox="1"/>
            <p:nvPr/>
          </p:nvSpPr>
          <p:spPr>
            <a:xfrm>
              <a:off x="0" y="-180975"/>
              <a:ext cx="9265920" cy="1752727"/>
            </a:xfrm>
            <a:prstGeom prst="rect">
              <a:avLst/>
            </a:prstGeom>
          </p:spPr>
          <p:txBody>
            <a:bodyPr lIns="0" tIns="0" rIns="0" bIns="0" rtlCol="0" anchor="ctr"/>
            <a:lstStyle/>
            <a:p>
              <a:pPr algn="ctr" defTabSz="609630">
                <a:lnSpc>
                  <a:spcPts val="4800"/>
                </a:lnSpc>
              </a:pPr>
              <a:r>
                <a:rPr lang="en-US" sz="4000">
                  <a:solidFill>
                    <a:srgbClr val="7F8C8D"/>
                  </a:solidFill>
                  <a:latin typeface="Agrandir"/>
                  <a:ea typeface="Agrandir"/>
                  <a:cs typeface="Agrandir"/>
                  <a:sym typeface="Agrandir"/>
                </a:rPr>
                <a:t>↓↓↓</a:t>
              </a:r>
            </a:p>
          </p:txBody>
        </p:sp>
      </p:grpSp>
      <p:grpSp>
        <p:nvGrpSpPr>
          <p:cNvPr id="27" name="Group 27"/>
          <p:cNvGrpSpPr/>
          <p:nvPr/>
        </p:nvGrpSpPr>
        <p:grpSpPr>
          <a:xfrm>
            <a:off x="6583680" y="3429000"/>
            <a:ext cx="4632960" cy="1463040"/>
            <a:chOff x="0" y="0"/>
            <a:chExt cx="9265920" cy="2926080"/>
          </a:xfrm>
        </p:grpSpPr>
        <p:sp>
          <p:nvSpPr>
            <p:cNvPr id="28" name="Freeform 28"/>
            <p:cNvSpPr/>
            <p:nvPr/>
          </p:nvSpPr>
          <p:spPr>
            <a:xfrm>
              <a:off x="0" y="0"/>
              <a:ext cx="9265920" cy="2926080"/>
            </a:xfrm>
            <a:custGeom>
              <a:avLst/>
              <a:gdLst/>
              <a:ahLst/>
              <a:cxnLst/>
              <a:rect l="l" t="t" r="r" b="b"/>
              <a:pathLst>
                <a:path w="9265920" h="2926080">
                  <a:moveTo>
                    <a:pt x="0" y="0"/>
                  </a:moveTo>
                  <a:lnTo>
                    <a:pt x="9265920" y="0"/>
                  </a:lnTo>
                  <a:lnTo>
                    <a:pt x="9265920" y="2926080"/>
                  </a:lnTo>
                  <a:lnTo>
                    <a:pt x="0" y="2926080"/>
                  </a:lnTo>
                  <a:close/>
                </a:path>
              </a:pathLst>
            </a:custGeom>
            <a:blipFill>
              <a:blip r:embed="rId3">
                <a:alphaModFix amt="0"/>
              </a:blip>
              <a:stretch>
                <a:fillRect t="-11702" b="-11702"/>
              </a:stretch>
            </a:blipFill>
          </p:spPr>
        </p:sp>
        <p:sp>
          <p:nvSpPr>
            <p:cNvPr id="29" name="TextBox 29"/>
            <p:cNvSpPr txBox="1"/>
            <p:nvPr/>
          </p:nvSpPr>
          <p:spPr>
            <a:xfrm>
              <a:off x="0" y="-161925"/>
              <a:ext cx="9265920" cy="3088005"/>
            </a:xfrm>
            <a:prstGeom prst="rect">
              <a:avLst/>
            </a:prstGeom>
          </p:spPr>
          <p:txBody>
            <a:bodyPr lIns="0" tIns="0" rIns="0" bIns="0" rtlCol="0" anchor="ctr"/>
            <a:lstStyle/>
            <a:p>
              <a:pPr algn="ctr" defTabSz="609630">
                <a:lnSpc>
                  <a:spcPts val="2911"/>
                </a:lnSpc>
              </a:pPr>
              <a:r>
                <a:rPr lang="en-US" sz="1866">
                  <a:solidFill>
                    <a:srgbClr val="2C3E50"/>
                  </a:solidFill>
                  <a:latin typeface="Agrandir"/>
                  <a:ea typeface="Agrandir"/>
                  <a:cs typeface="Agrandir"/>
                  <a:sym typeface="Agrandir"/>
                </a:rPr>
                <a:t>El placer real.</a:t>
              </a:r>
            </a:p>
            <a:p>
              <a:pPr algn="ctr" defTabSz="609630">
                <a:lnSpc>
                  <a:spcPts val="2911"/>
                </a:lnSpc>
              </a:pPr>
              <a:r>
                <a:rPr lang="en-US" sz="1866">
                  <a:solidFill>
                    <a:srgbClr val="2C3E50"/>
                  </a:solidFill>
                  <a:latin typeface="Agrandir"/>
                  <a:ea typeface="Agrandir"/>
                  <a:cs typeface="Agrandir"/>
                  <a:sym typeface="Agrandir"/>
                </a:rPr>
                <a:t>Se desploma.</a:t>
              </a:r>
            </a:p>
            <a:p>
              <a:pPr algn="ctr" defTabSz="609630">
                <a:lnSpc>
                  <a:spcPts val="2911"/>
                </a:lnSpc>
              </a:pPr>
              <a:r>
                <a:rPr lang="en-US" sz="1866">
                  <a:solidFill>
                    <a:srgbClr val="2C3E50"/>
                  </a:solidFill>
                  <a:latin typeface="Agrandir"/>
                  <a:ea typeface="Agrandir"/>
                  <a:cs typeface="Agrandir"/>
                  <a:sym typeface="Agrandir"/>
                </a:rPr>
                <a:t>Ya no hay disfrute.</a:t>
              </a:r>
            </a:p>
          </p:txBody>
        </p:sp>
      </p:grpSp>
      <p:grpSp>
        <p:nvGrpSpPr>
          <p:cNvPr id="30" name="Group 30"/>
          <p:cNvGrpSpPr/>
          <p:nvPr/>
        </p:nvGrpSpPr>
        <p:grpSpPr>
          <a:xfrm>
            <a:off x="731520" y="5486400"/>
            <a:ext cx="10728960" cy="1097280"/>
            <a:chOff x="0" y="0"/>
            <a:chExt cx="21457920" cy="2194560"/>
          </a:xfrm>
        </p:grpSpPr>
        <p:sp>
          <p:nvSpPr>
            <p:cNvPr id="31" name="Freeform 31"/>
            <p:cNvSpPr/>
            <p:nvPr/>
          </p:nvSpPr>
          <p:spPr>
            <a:xfrm>
              <a:off x="0" y="0"/>
              <a:ext cx="21457920" cy="2194560"/>
            </a:xfrm>
            <a:custGeom>
              <a:avLst/>
              <a:gdLst/>
              <a:ahLst/>
              <a:cxnLst/>
              <a:rect l="l" t="t" r="r" b="b"/>
              <a:pathLst>
                <a:path w="21457920" h="2194560">
                  <a:moveTo>
                    <a:pt x="0" y="0"/>
                  </a:moveTo>
                  <a:lnTo>
                    <a:pt x="21457920" y="0"/>
                  </a:lnTo>
                  <a:lnTo>
                    <a:pt x="21457920" y="2194560"/>
                  </a:lnTo>
                  <a:lnTo>
                    <a:pt x="0" y="2194560"/>
                  </a:lnTo>
                  <a:close/>
                </a:path>
              </a:pathLst>
            </a:custGeom>
            <a:solidFill>
              <a:srgbClr val="FEF9E7"/>
            </a:solidFill>
          </p:spPr>
        </p:sp>
      </p:grpSp>
      <p:grpSp>
        <p:nvGrpSpPr>
          <p:cNvPr id="32" name="Group 32"/>
          <p:cNvGrpSpPr/>
          <p:nvPr/>
        </p:nvGrpSpPr>
        <p:grpSpPr>
          <a:xfrm>
            <a:off x="731520" y="5486400"/>
            <a:ext cx="97536" cy="1097280"/>
            <a:chOff x="0" y="0"/>
            <a:chExt cx="195072" cy="2194560"/>
          </a:xfrm>
        </p:grpSpPr>
        <p:sp>
          <p:nvSpPr>
            <p:cNvPr id="33" name="Freeform 33"/>
            <p:cNvSpPr/>
            <p:nvPr/>
          </p:nvSpPr>
          <p:spPr>
            <a:xfrm>
              <a:off x="0" y="0"/>
              <a:ext cx="195072" cy="2194560"/>
            </a:xfrm>
            <a:custGeom>
              <a:avLst/>
              <a:gdLst/>
              <a:ahLst/>
              <a:cxnLst/>
              <a:rect l="l" t="t" r="r" b="b"/>
              <a:pathLst>
                <a:path w="195072" h="2194560">
                  <a:moveTo>
                    <a:pt x="0" y="0"/>
                  </a:moveTo>
                  <a:lnTo>
                    <a:pt x="195072" y="0"/>
                  </a:lnTo>
                  <a:lnTo>
                    <a:pt x="195072" y="2194560"/>
                  </a:lnTo>
                  <a:lnTo>
                    <a:pt x="0" y="2194560"/>
                  </a:lnTo>
                  <a:close/>
                </a:path>
              </a:pathLst>
            </a:custGeom>
            <a:solidFill>
              <a:srgbClr val="E67E22"/>
            </a:solidFill>
          </p:spPr>
        </p:sp>
      </p:grpSp>
      <p:grpSp>
        <p:nvGrpSpPr>
          <p:cNvPr id="34" name="Group 34"/>
          <p:cNvGrpSpPr/>
          <p:nvPr/>
        </p:nvGrpSpPr>
        <p:grpSpPr>
          <a:xfrm>
            <a:off x="1097280" y="5547360"/>
            <a:ext cx="10119360" cy="975360"/>
            <a:chOff x="0" y="0"/>
            <a:chExt cx="20238720" cy="1950720"/>
          </a:xfrm>
        </p:grpSpPr>
        <p:sp>
          <p:nvSpPr>
            <p:cNvPr id="35" name="Freeform 35"/>
            <p:cNvSpPr/>
            <p:nvPr/>
          </p:nvSpPr>
          <p:spPr>
            <a:xfrm>
              <a:off x="0" y="0"/>
              <a:ext cx="20238720" cy="1950720"/>
            </a:xfrm>
            <a:custGeom>
              <a:avLst/>
              <a:gdLst/>
              <a:ahLst/>
              <a:cxnLst/>
              <a:rect l="l" t="t" r="r" b="b"/>
              <a:pathLst>
                <a:path w="20238720" h="1950720">
                  <a:moveTo>
                    <a:pt x="0" y="0"/>
                  </a:moveTo>
                  <a:lnTo>
                    <a:pt x="20238720" y="0"/>
                  </a:lnTo>
                  <a:lnTo>
                    <a:pt x="20238720" y="1950720"/>
                  </a:lnTo>
                  <a:lnTo>
                    <a:pt x="0" y="1950720"/>
                  </a:lnTo>
                  <a:close/>
                </a:path>
              </a:pathLst>
            </a:custGeom>
            <a:blipFill>
              <a:blip r:embed="rId3">
                <a:alphaModFix amt="0"/>
              </a:blip>
              <a:stretch>
                <a:fillRect t="-152157" b="-152157"/>
              </a:stretch>
            </a:blipFill>
          </p:spPr>
        </p:sp>
        <p:sp>
          <p:nvSpPr>
            <p:cNvPr id="36" name="TextBox 36"/>
            <p:cNvSpPr txBox="1"/>
            <p:nvPr/>
          </p:nvSpPr>
          <p:spPr>
            <a:xfrm>
              <a:off x="0" y="-133350"/>
              <a:ext cx="20238720" cy="2084070"/>
            </a:xfrm>
            <a:prstGeom prst="rect">
              <a:avLst/>
            </a:prstGeom>
          </p:spPr>
          <p:txBody>
            <a:bodyPr lIns="0" tIns="0" rIns="0" bIns="0" rtlCol="0" anchor="ctr"/>
            <a:lstStyle/>
            <a:p>
              <a:pPr defTabSz="609630">
                <a:lnSpc>
                  <a:spcPts val="2496"/>
                </a:lnSpc>
              </a:pPr>
              <a:r>
                <a:rPr lang="en-US" sz="1733" b="1">
                  <a:solidFill>
                    <a:srgbClr val="E67E22"/>
                  </a:solidFill>
                  <a:latin typeface="Agrandir Bold"/>
                  <a:ea typeface="Agrandir Bold"/>
                  <a:cs typeface="Agrandir Bold"/>
                  <a:sym typeface="Agrandir Bold"/>
                </a:rPr>
                <a:t>La sed en el desierto: </a:t>
              </a:r>
              <a:r>
                <a:rPr lang="en-US" sz="1733">
                  <a:solidFill>
                    <a:srgbClr val="2C3E50"/>
                  </a:solidFill>
                  <a:latin typeface="Agrandir"/>
                  <a:ea typeface="Agrandir"/>
                  <a:cs typeface="Agrandir"/>
                  <a:sym typeface="Agrandir"/>
                </a:rPr>
                <a:t>Una sed que no se quita aunque tomen agua. No es que les guste, es que el cuerpo GRITA.</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10972800" cy="853440"/>
            <a:chOff x="0" y="0"/>
            <a:chExt cx="21945600" cy="1706880"/>
          </a:xfrm>
        </p:grpSpPr>
        <p:sp>
          <p:nvSpPr>
            <p:cNvPr id="3" name="Freeform 3"/>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4" name="TextBox 4"/>
            <p:cNvSpPr txBox="1"/>
            <p:nvPr/>
          </p:nvSpPr>
          <p:spPr>
            <a:xfrm>
              <a:off x="0" y="-142875"/>
              <a:ext cx="21945600" cy="1849755"/>
            </a:xfrm>
            <a:prstGeom prst="rect">
              <a:avLst/>
            </a:prstGeom>
          </p:spPr>
          <p:txBody>
            <a:bodyPr lIns="0" tIns="0" rIns="0" bIns="0" rtlCol="0" anchor="ctr"/>
            <a:lstStyle/>
            <a:p>
              <a:pPr defTabSz="609630">
                <a:lnSpc>
                  <a:spcPts val="4160"/>
                </a:lnSpc>
              </a:pPr>
              <a:r>
                <a:rPr lang="en-US" sz="3467" b="1">
                  <a:solidFill>
                    <a:srgbClr val="1B4F72"/>
                  </a:solidFill>
                  <a:latin typeface="Agrandir Bold"/>
                  <a:ea typeface="Agrandir Bold"/>
                  <a:cs typeface="Agrandir Bold"/>
                  <a:sym typeface="Agrandir Bold"/>
                </a:rPr>
                <a:t>No es que no les importen las consecuencias.</a:t>
              </a:r>
            </a:p>
          </p:txBody>
        </p:sp>
      </p:grpSp>
      <p:grpSp>
        <p:nvGrpSpPr>
          <p:cNvPr id="5" name="Group 5"/>
          <p:cNvGrpSpPr/>
          <p:nvPr/>
        </p:nvGrpSpPr>
        <p:grpSpPr>
          <a:xfrm>
            <a:off x="731520" y="1158240"/>
            <a:ext cx="10972800" cy="426720"/>
            <a:chOff x="0" y="0"/>
            <a:chExt cx="21945600" cy="853440"/>
          </a:xfrm>
        </p:grpSpPr>
        <p:sp>
          <p:nvSpPr>
            <p:cNvPr id="6" name="Freeform 6"/>
            <p:cNvSpPr/>
            <p:nvPr/>
          </p:nvSpPr>
          <p:spPr>
            <a:xfrm>
              <a:off x="0" y="0"/>
              <a:ext cx="21945600" cy="853440"/>
            </a:xfrm>
            <a:custGeom>
              <a:avLst/>
              <a:gdLst/>
              <a:ahLst/>
              <a:cxnLst/>
              <a:rect l="l" t="t" r="r" b="b"/>
              <a:pathLst>
                <a:path w="21945600" h="853440">
                  <a:moveTo>
                    <a:pt x="0" y="0"/>
                  </a:moveTo>
                  <a:lnTo>
                    <a:pt x="21945600" y="0"/>
                  </a:lnTo>
                  <a:lnTo>
                    <a:pt x="21945600" y="853440"/>
                  </a:lnTo>
                  <a:lnTo>
                    <a:pt x="0" y="853440"/>
                  </a:lnTo>
                  <a:close/>
                </a:path>
              </a:pathLst>
            </a:custGeom>
            <a:blipFill>
              <a:blip r:embed="rId3">
                <a:alphaModFix amt="0"/>
              </a:blip>
              <a:stretch>
                <a:fillRect t="-451043" b="-451043"/>
              </a:stretch>
            </a:blipFill>
          </p:spPr>
        </p:sp>
        <p:sp>
          <p:nvSpPr>
            <p:cNvPr id="7" name="TextBox 7"/>
            <p:cNvSpPr txBox="1"/>
            <p:nvPr/>
          </p:nvSpPr>
          <p:spPr>
            <a:xfrm>
              <a:off x="0" y="-76200"/>
              <a:ext cx="21945600" cy="929640"/>
            </a:xfrm>
            <a:prstGeom prst="rect">
              <a:avLst/>
            </a:prstGeom>
          </p:spPr>
          <p:txBody>
            <a:bodyPr lIns="0" tIns="0" rIns="0" bIns="0" rtlCol="0" anchor="ctr"/>
            <a:lstStyle/>
            <a:p>
              <a:pPr defTabSz="609630">
                <a:lnSpc>
                  <a:spcPts val="1919"/>
                </a:lnSpc>
              </a:pPr>
              <a:r>
                <a:rPr lang="en-US" sz="1600">
                  <a:solidFill>
                    <a:srgbClr val="7F8C8D"/>
                  </a:solidFill>
                  <a:latin typeface="Agrandir"/>
                  <a:ea typeface="Agrandir"/>
                  <a:cs typeface="Agrandir"/>
                  <a:sym typeface="Agrandir"/>
                </a:rPr>
                <a:t>Corteza orbitofrontal y marcador somático</a:t>
              </a:r>
            </a:p>
          </p:txBody>
        </p:sp>
      </p:grpSp>
      <p:grpSp>
        <p:nvGrpSpPr>
          <p:cNvPr id="8" name="Group 8"/>
          <p:cNvGrpSpPr/>
          <p:nvPr/>
        </p:nvGrpSpPr>
        <p:grpSpPr>
          <a:xfrm>
            <a:off x="2438400" y="2832777"/>
            <a:ext cx="7315200" cy="1186375"/>
            <a:chOff x="0" y="0"/>
            <a:chExt cx="14630400" cy="2372750"/>
          </a:xfrm>
        </p:grpSpPr>
        <p:sp>
          <p:nvSpPr>
            <p:cNvPr id="9" name="Freeform 9"/>
            <p:cNvSpPr/>
            <p:nvPr/>
          </p:nvSpPr>
          <p:spPr>
            <a:xfrm>
              <a:off x="0" y="0"/>
              <a:ext cx="14630400" cy="2372750"/>
            </a:xfrm>
            <a:custGeom>
              <a:avLst/>
              <a:gdLst/>
              <a:ahLst/>
              <a:cxnLst/>
              <a:rect l="l" t="t" r="r" b="b"/>
              <a:pathLst>
                <a:path w="14630400" h="2372750">
                  <a:moveTo>
                    <a:pt x="0" y="0"/>
                  </a:moveTo>
                  <a:lnTo>
                    <a:pt x="14630400" y="0"/>
                  </a:lnTo>
                  <a:lnTo>
                    <a:pt x="14630400" y="2372750"/>
                  </a:lnTo>
                  <a:lnTo>
                    <a:pt x="0" y="2372750"/>
                  </a:lnTo>
                  <a:close/>
                </a:path>
              </a:pathLst>
            </a:custGeom>
            <a:blipFill>
              <a:blip r:embed="rId3">
                <a:alphaModFix amt="0"/>
              </a:blip>
              <a:stretch>
                <a:fillRect t="-73899" b="-66390"/>
              </a:stretch>
            </a:blipFill>
          </p:spPr>
        </p:sp>
        <p:sp>
          <p:nvSpPr>
            <p:cNvPr id="10" name="TextBox 10"/>
            <p:cNvSpPr txBox="1"/>
            <p:nvPr/>
          </p:nvSpPr>
          <p:spPr>
            <a:xfrm>
              <a:off x="0" y="-190500"/>
              <a:ext cx="14630400" cy="2563250"/>
            </a:xfrm>
            <a:prstGeom prst="rect">
              <a:avLst/>
            </a:prstGeom>
          </p:spPr>
          <p:txBody>
            <a:bodyPr lIns="0" tIns="0" rIns="0" bIns="0" rtlCol="0" anchor="ctr"/>
            <a:lstStyle/>
            <a:p>
              <a:pPr algn="ctr" defTabSz="609630">
                <a:lnSpc>
                  <a:spcPts val="4312"/>
                </a:lnSpc>
              </a:pPr>
              <a:r>
                <a:rPr lang="en-US" sz="3267" b="1">
                  <a:solidFill>
                    <a:srgbClr val="E67E22"/>
                  </a:solidFill>
                  <a:latin typeface="Agrandir Bold"/>
                  <a:ea typeface="Agrandir Bold"/>
                  <a:cs typeface="Agrandir Bold"/>
                  <a:sym typeface="Agrandir Bold"/>
                </a:rPr>
                <a:t>Las alarmas</a:t>
              </a:r>
            </a:p>
            <a:p>
              <a:pPr algn="ctr" defTabSz="609630">
                <a:lnSpc>
                  <a:spcPts val="4312"/>
                </a:lnSpc>
              </a:pPr>
              <a:r>
                <a:rPr lang="en-US" sz="3267" b="1">
                  <a:solidFill>
                    <a:srgbClr val="E67E22"/>
                  </a:solidFill>
                  <a:latin typeface="Agrandir Bold"/>
                  <a:ea typeface="Agrandir Bold"/>
                  <a:cs typeface="Agrandir Bold"/>
                  <a:sym typeface="Agrandir Bold"/>
                </a:rPr>
                <a:t>desconectadas</a:t>
              </a:r>
            </a:p>
          </p:txBody>
        </p:sp>
      </p:grpSp>
      <p:grpSp>
        <p:nvGrpSpPr>
          <p:cNvPr id="11" name="Group 11"/>
          <p:cNvGrpSpPr/>
          <p:nvPr/>
        </p:nvGrpSpPr>
        <p:grpSpPr>
          <a:xfrm>
            <a:off x="1828800" y="4110837"/>
            <a:ext cx="8534400" cy="1912586"/>
            <a:chOff x="0" y="0"/>
            <a:chExt cx="17068800" cy="3825172"/>
          </a:xfrm>
        </p:grpSpPr>
        <p:sp>
          <p:nvSpPr>
            <p:cNvPr id="12" name="Freeform 12"/>
            <p:cNvSpPr/>
            <p:nvPr/>
          </p:nvSpPr>
          <p:spPr>
            <a:xfrm>
              <a:off x="0" y="0"/>
              <a:ext cx="17068800" cy="3825172"/>
            </a:xfrm>
            <a:custGeom>
              <a:avLst/>
              <a:gdLst/>
              <a:ahLst/>
              <a:cxnLst/>
              <a:rect l="l" t="t" r="r" b="b"/>
              <a:pathLst>
                <a:path w="17068800" h="3825172">
                  <a:moveTo>
                    <a:pt x="0" y="0"/>
                  </a:moveTo>
                  <a:lnTo>
                    <a:pt x="17068800" y="0"/>
                  </a:lnTo>
                  <a:lnTo>
                    <a:pt x="17068800" y="3825172"/>
                  </a:lnTo>
                  <a:lnTo>
                    <a:pt x="0" y="3825172"/>
                  </a:lnTo>
                  <a:close/>
                </a:path>
              </a:pathLst>
            </a:custGeom>
            <a:solidFill>
              <a:srgbClr val="FEF5E7"/>
            </a:solidFill>
          </p:spPr>
        </p:sp>
      </p:grpSp>
      <p:grpSp>
        <p:nvGrpSpPr>
          <p:cNvPr id="13" name="Group 13"/>
          <p:cNvGrpSpPr/>
          <p:nvPr/>
        </p:nvGrpSpPr>
        <p:grpSpPr>
          <a:xfrm>
            <a:off x="1828800" y="4185005"/>
            <a:ext cx="97536" cy="1706880"/>
            <a:chOff x="0" y="0"/>
            <a:chExt cx="195072" cy="3413760"/>
          </a:xfrm>
        </p:grpSpPr>
        <p:sp>
          <p:nvSpPr>
            <p:cNvPr id="14" name="Freeform 14"/>
            <p:cNvSpPr/>
            <p:nvPr/>
          </p:nvSpPr>
          <p:spPr>
            <a:xfrm>
              <a:off x="0" y="0"/>
              <a:ext cx="195072" cy="3413760"/>
            </a:xfrm>
            <a:custGeom>
              <a:avLst/>
              <a:gdLst/>
              <a:ahLst/>
              <a:cxnLst/>
              <a:rect l="l" t="t" r="r" b="b"/>
              <a:pathLst>
                <a:path w="195072" h="3413760">
                  <a:moveTo>
                    <a:pt x="0" y="0"/>
                  </a:moveTo>
                  <a:lnTo>
                    <a:pt x="195072" y="0"/>
                  </a:lnTo>
                  <a:lnTo>
                    <a:pt x="195072" y="3413760"/>
                  </a:lnTo>
                  <a:lnTo>
                    <a:pt x="0" y="3413760"/>
                  </a:lnTo>
                  <a:close/>
                </a:path>
              </a:pathLst>
            </a:custGeom>
            <a:solidFill>
              <a:srgbClr val="E67E22"/>
            </a:solidFill>
          </p:spPr>
        </p:sp>
      </p:grpSp>
      <p:grpSp>
        <p:nvGrpSpPr>
          <p:cNvPr id="15" name="Group 15"/>
          <p:cNvGrpSpPr/>
          <p:nvPr/>
        </p:nvGrpSpPr>
        <p:grpSpPr>
          <a:xfrm>
            <a:off x="2133600" y="4316543"/>
            <a:ext cx="7924800" cy="1463040"/>
            <a:chOff x="0" y="0"/>
            <a:chExt cx="15849600" cy="2926080"/>
          </a:xfrm>
        </p:grpSpPr>
        <p:sp>
          <p:nvSpPr>
            <p:cNvPr id="16" name="Freeform 16"/>
            <p:cNvSpPr/>
            <p:nvPr/>
          </p:nvSpPr>
          <p:spPr>
            <a:xfrm>
              <a:off x="0" y="0"/>
              <a:ext cx="15849600" cy="2926080"/>
            </a:xfrm>
            <a:custGeom>
              <a:avLst/>
              <a:gdLst/>
              <a:ahLst/>
              <a:cxnLst/>
              <a:rect l="l" t="t" r="r" b="b"/>
              <a:pathLst>
                <a:path w="15849600" h="2926080">
                  <a:moveTo>
                    <a:pt x="0" y="0"/>
                  </a:moveTo>
                  <a:lnTo>
                    <a:pt x="15849600" y="0"/>
                  </a:lnTo>
                  <a:lnTo>
                    <a:pt x="15849600" y="2926080"/>
                  </a:lnTo>
                  <a:lnTo>
                    <a:pt x="0" y="2926080"/>
                  </a:lnTo>
                  <a:close/>
                </a:path>
              </a:pathLst>
            </a:custGeom>
            <a:blipFill>
              <a:blip r:embed="rId3">
                <a:alphaModFix amt="0"/>
              </a:blip>
              <a:stretch>
                <a:fillRect t="-55543" b="-55543"/>
              </a:stretch>
            </a:blipFill>
          </p:spPr>
        </p:sp>
        <p:sp>
          <p:nvSpPr>
            <p:cNvPr id="17" name="TextBox 17"/>
            <p:cNvSpPr txBox="1"/>
            <p:nvPr/>
          </p:nvSpPr>
          <p:spPr>
            <a:xfrm>
              <a:off x="0" y="-161925"/>
              <a:ext cx="15849600" cy="3088005"/>
            </a:xfrm>
            <a:prstGeom prst="rect">
              <a:avLst/>
            </a:prstGeom>
          </p:spPr>
          <p:txBody>
            <a:bodyPr lIns="0" tIns="0" rIns="0" bIns="0" rtlCol="0" anchor="ctr"/>
            <a:lstStyle/>
            <a:p>
              <a:pPr defTabSz="609630">
                <a:lnSpc>
                  <a:spcPts val="2704"/>
                </a:lnSpc>
              </a:pPr>
              <a:r>
                <a:rPr lang="en-US" sz="1733">
                  <a:solidFill>
                    <a:srgbClr val="2C3E50"/>
                  </a:solidFill>
                  <a:latin typeface="Agrandir"/>
                  <a:ea typeface="Agrandir"/>
                  <a:cs typeface="Agrandir"/>
                  <a:sym typeface="Agrandir"/>
                </a:rPr>
                <a:t>Una casa donde todas las alarmas de incendio están desconectadas.</a:t>
              </a:r>
            </a:p>
            <a:p>
              <a:pPr defTabSz="609630">
                <a:lnSpc>
                  <a:spcPts val="2704"/>
                </a:lnSpc>
              </a:pPr>
              <a:r>
                <a:rPr lang="en-US" sz="1733">
                  <a:solidFill>
                    <a:srgbClr val="2C3E50"/>
                  </a:solidFill>
                  <a:latin typeface="Agrandir"/>
                  <a:ea typeface="Agrandir"/>
                  <a:cs typeface="Agrandir"/>
                  <a:sym typeface="Agrandir"/>
                </a:rPr>
                <a:t>El fuego sigue siendo peligroso, pero ya nada suena.</a:t>
              </a:r>
            </a:p>
            <a:p>
              <a:pPr defTabSz="609630">
                <a:lnSpc>
                  <a:spcPts val="2704"/>
                </a:lnSpc>
              </a:pPr>
              <a:endParaRPr lang="en-US" sz="1733">
                <a:solidFill>
                  <a:srgbClr val="2C3E50"/>
                </a:solidFill>
                <a:latin typeface="Agrandir"/>
                <a:ea typeface="Agrandir"/>
                <a:cs typeface="Agrandir"/>
                <a:sym typeface="Agrandir"/>
              </a:endParaRPr>
            </a:p>
            <a:p>
              <a:pPr defTabSz="609630">
                <a:lnSpc>
                  <a:spcPts val="2704"/>
                </a:lnSpc>
              </a:pPr>
              <a:r>
                <a:rPr lang="en-US" sz="1733">
                  <a:solidFill>
                    <a:srgbClr val="2C3E50"/>
                  </a:solidFill>
                  <a:latin typeface="Agrandir"/>
                  <a:ea typeface="Agrandir"/>
                  <a:cs typeface="Agrandir"/>
                  <a:sym typeface="Agrandir"/>
                </a:rPr>
                <a:t>No es valentía ni irresponsabilidad. El sistema de alarmas dejó de funcionar.</a:t>
              </a:r>
            </a:p>
          </p:txBody>
        </p:sp>
      </p:grpSp>
      <p:grpSp>
        <p:nvGrpSpPr>
          <p:cNvPr id="18" name="Group 18"/>
          <p:cNvGrpSpPr/>
          <p:nvPr/>
        </p:nvGrpSpPr>
        <p:grpSpPr>
          <a:xfrm>
            <a:off x="1828800" y="4316543"/>
            <a:ext cx="97536" cy="1706880"/>
            <a:chOff x="0" y="0"/>
            <a:chExt cx="195072" cy="3413760"/>
          </a:xfrm>
        </p:grpSpPr>
        <p:sp>
          <p:nvSpPr>
            <p:cNvPr id="19" name="Freeform 19"/>
            <p:cNvSpPr/>
            <p:nvPr/>
          </p:nvSpPr>
          <p:spPr>
            <a:xfrm>
              <a:off x="0" y="0"/>
              <a:ext cx="195072" cy="3413760"/>
            </a:xfrm>
            <a:custGeom>
              <a:avLst/>
              <a:gdLst/>
              <a:ahLst/>
              <a:cxnLst/>
              <a:rect l="l" t="t" r="r" b="b"/>
              <a:pathLst>
                <a:path w="195072" h="3413760">
                  <a:moveTo>
                    <a:pt x="0" y="0"/>
                  </a:moveTo>
                  <a:lnTo>
                    <a:pt x="195072" y="0"/>
                  </a:lnTo>
                  <a:lnTo>
                    <a:pt x="195072" y="3413760"/>
                  </a:lnTo>
                  <a:lnTo>
                    <a:pt x="0" y="3413760"/>
                  </a:lnTo>
                  <a:close/>
                </a:path>
              </a:pathLst>
            </a:custGeom>
            <a:solidFill>
              <a:srgbClr val="E67E22"/>
            </a:solidFill>
          </p:spPr>
        </p:sp>
      </p:grpSp>
      <p:grpSp>
        <p:nvGrpSpPr>
          <p:cNvPr id="20" name="Group 20"/>
          <p:cNvGrpSpPr/>
          <p:nvPr/>
        </p:nvGrpSpPr>
        <p:grpSpPr>
          <a:xfrm>
            <a:off x="1828800" y="4110837"/>
            <a:ext cx="97536" cy="1706880"/>
            <a:chOff x="0" y="0"/>
            <a:chExt cx="195072" cy="3413760"/>
          </a:xfrm>
        </p:grpSpPr>
        <p:sp>
          <p:nvSpPr>
            <p:cNvPr id="21" name="Freeform 21"/>
            <p:cNvSpPr/>
            <p:nvPr/>
          </p:nvSpPr>
          <p:spPr>
            <a:xfrm>
              <a:off x="0" y="0"/>
              <a:ext cx="195072" cy="3413760"/>
            </a:xfrm>
            <a:custGeom>
              <a:avLst/>
              <a:gdLst/>
              <a:ahLst/>
              <a:cxnLst/>
              <a:rect l="l" t="t" r="r" b="b"/>
              <a:pathLst>
                <a:path w="195072" h="3413760">
                  <a:moveTo>
                    <a:pt x="0" y="0"/>
                  </a:moveTo>
                  <a:lnTo>
                    <a:pt x="195072" y="0"/>
                  </a:lnTo>
                  <a:lnTo>
                    <a:pt x="195072" y="3413760"/>
                  </a:lnTo>
                  <a:lnTo>
                    <a:pt x="0" y="3413760"/>
                  </a:lnTo>
                  <a:close/>
                </a:path>
              </a:pathLst>
            </a:custGeom>
            <a:solidFill>
              <a:srgbClr val="E67E22"/>
            </a:solidFill>
          </p:spPr>
        </p:sp>
      </p:grpSp>
      <p:sp>
        <p:nvSpPr>
          <p:cNvPr id="22" name="Freeform 22"/>
          <p:cNvSpPr/>
          <p:nvPr/>
        </p:nvSpPr>
        <p:spPr>
          <a:xfrm>
            <a:off x="5614203" y="1584960"/>
            <a:ext cx="963595" cy="1070661"/>
          </a:xfrm>
          <a:custGeom>
            <a:avLst/>
            <a:gdLst/>
            <a:ahLst/>
            <a:cxnLst/>
            <a:rect l="l" t="t" r="r" b="b"/>
            <a:pathLst>
              <a:path w="1445393" h="1605992">
                <a:moveTo>
                  <a:pt x="0" y="0"/>
                </a:moveTo>
                <a:lnTo>
                  <a:pt x="1445392" y="0"/>
                </a:lnTo>
                <a:lnTo>
                  <a:pt x="1445392" y="1605992"/>
                </a:lnTo>
                <a:lnTo>
                  <a:pt x="0" y="16059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10972800" cy="853440"/>
            <a:chOff x="0" y="0"/>
            <a:chExt cx="21945600" cy="1706880"/>
          </a:xfrm>
        </p:grpSpPr>
        <p:sp>
          <p:nvSpPr>
            <p:cNvPr id="3" name="Freeform 3"/>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4" name="TextBox 4"/>
            <p:cNvSpPr txBox="1"/>
            <p:nvPr/>
          </p:nvSpPr>
          <p:spPr>
            <a:xfrm>
              <a:off x="0" y="-142875"/>
              <a:ext cx="21945600" cy="1849755"/>
            </a:xfrm>
            <a:prstGeom prst="rect">
              <a:avLst/>
            </a:prstGeom>
          </p:spPr>
          <p:txBody>
            <a:bodyPr lIns="0" tIns="0" rIns="0" bIns="0" rtlCol="0" anchor="ctr"/>
            <a:lstStyle/>
            <a:p>
              <a:pPr defTabSz="609630">
                <a:lnSpc>
                  <a:spcPts val="4160"/>
                </a:lnSpc>
              </a:pPr>
              <a:r>
                <a:rPr lang="en-US" sz="3467" b="1">
                  <a:solidFill>
                    <a:srgbClr val="1B4F72"/>
                  </a:solidFill>
                  <a:latin typeface="Agrandir Bold"/>
                  <a:ea typeface="Agrandir Bold"/>
                  <a:cs typeface="Agrandir Bold"/>
                  <a:sym typeface="Agrandir Bold"/>
                </a:rPr>
                <a:t>No es pereza. Es piloto automático.</a:t>
              </a:r>
            </a:p>
          </p:txBody>
        </p:sp>
      </p:grpSp>
      <p:grpSp>
        <p:nvGrpSpPr>
          <p:cNvPr id="5" name="Group 5"/>
          <p:cNvGrpSpPr/>
          <p:nvPr/>
        </p:nvGrpSpPr>
        <p:grpSpPr>
          <a:xfrm>
            <a:off x="731520" y="1158240"/>
            <a:ext cx="10972800" cy="426720"/>
            <a:chOff x="0" y="0"/>
            <a:chExt cx="21945600" cy="853440"/>
          </a:xfrm>
        </p:grpSpPr>
        <p:sp>
          <p:nvSpPr>
            <p:cNvPr id="6" name="Freeform 6"/>
            <p:cNvSpPr/>
            <p:nvPr/>
          </p:nvSpPr>
          <p:spPr>
            <a:xfrm>
              <a:off x="0" y="0"/>
              <a:ext cx="21945600" cy="853440"/>
            </a:xfrm>
            <a:custGeom>
              <a:avLst/>
              <a:gdLst/>
              <a:ahLst/>
              <a:cxnLst/>
              <a:rect l="l" t="t" r="r" b="b"/>
              <a:pathLst>
                <a:path w="21945600" h="853440">
                  <a:moveTo>
                    <a:pt x="0" y="0"/>
                  </a:moveTo>
                  <a:lnTo>
                    <a:pt x="21945600" y="0"/>
                  </a:lnTo>
                  <a:lnTo>
                    <a:pt x="21945600" y="853440"/>
                  </a:lnTo>
                  <a:lnTo>
                    <a:pt x="0" y="853440"/>
                  </a:lnTo>
                  <a:close/>
                </a:path>
              </a:pathLst>
            </a:custGeom>
            <a:blipFill>
              <a:blip r:embed="rId3">
                <a:alphaModFix amt="0"/>
              </a:blip>
              <a:stretch>
                <a:fillRect t="-451043" b="-451043"/>
              </a:stretch>
            </a:blipFill>
          </p:spPr>
        </p:sp>
        <p:sp>
          <p:nvSpPr>
            <p:cNvPr id="7" name="TextBox 7"/>
            <p:cNvSpPr txBox="1"/>
            <p:nvPr/>
          </p:nvSpPr>
          <p:spPr>
            <a:xfrm>
              <a:off x="0" y="-76200"/>
              <a:ext cx="21945600" cy="929640"/>
            </a:xfrm>
            <a:prstGeom prst="rect">
              <a:avLst/>
            </a:prstGeom>
          </p:spPr>
          <p:txBody>
            <a:bodyPr lIns="0" tIns="0" rIns="0" bIns="0" rtlCol="0" anchor="ctr"/>
            <a:lstStyle/>
            <a:p>
              <a:pPr defTabSz="609630">
                <a:lnSpc>
                  <a:spcPts val="1919"/>
                </a:lnSpc>
              </a:pPr>
              <a:r>
                <a:rPr lang="en-US" sz="1600">
                  <a:solidFill>
                    <a:srgbClr val="7F8C8D"/>
                  </a:solidFill>
                  <a:latin typeface="Agrandir"/>
                  <a:ea typeface="Agrandir"/>
                  <a:cs typeface="Agrandir"/>
                  <a:sym typeface="Agrandir"/>
                </a:rPr>
                <a:t>Ganglios basales: de la decisión al hábito compulsivo</a:t>
              </a:r>
            </a:p>
          </p:txBody>
        </p:sp>
      </p:grpSp>
      <p:grpSp>
        <p:nvGrpSpPr>
          <p:cNvPr id="8" name="Group 8"/>
          <p:cNvGrpSpPr/>
          <p:nvPr/>
        </p:nvGrpSpPr>
        <p:grpSpPr>
          <a:xfrm>
            <a:off x="5364480" y="1584960"/>
            <a:ext cx="1463040" cy="1463040"/>
            <a:chOff x="0" y="0"/>
            <a:chExt cx="2926080" cy="2926080"/>
          </a:xfrm>
        </p:grpSpPr>
        <p:sp>
          <p:nvSpPr>
            <p:cNvPr id="9" name="Freeform 9" descr="preencoded.png"/>
            <p:cNvSpPr/>
            <p:nvPr/>
          </p:nvSpPr>
          <p:spPr>
            <a:xfrm>
              <a:off x="0" y="0"/>
              <a:ext cx="2926080" cy="2926080"/>
            </a:xfrm>
            <a:custGeom>
              <a:avLst/>
              <a:gdLst/>
              <a:ahLst/>
              <a:cxnLst/>
              <a:rect l="l" t="t" r="r" b="b"/>
              <a:pathLst>
                <a:path w="2926080" h="2926080">
                  <a:moveTo>
                    <a:pt x="0" y="0"/>
                  </a:moveTo>
                  <a:lnTo>
                    <a:pt x="2926080" y="0"/>
                  </a:lnTo>
                  <a:lnTo>
                    <a:pt x="2926080" y="2926080"/>
                  </a:lnTo>
                  <a:lnTo>
                    <a:pt x="0" y="2926080"/>
                  </a:lnTo>
                  <a:lnTo>
                    <a:pt x="0" y="0"/>
                  </a:lnTo>
                  <a:close/>
                </a:path>
              </a:pathLst>
            </a:custGeom>
            <a:blipFill>
              <a:blip r:embed="rId4"/>
              <a:stretch>
                <a:fillRect/>
              </a:stretch>
            </a:blipFill>
          </p:spPr>
        </p:sp>
      </p:grpSp>
      <p:grpSp>
        <p:nvGrpSpPr>
          <p:cNvPr id="10" name="Group 10"/>
          <p:cNvGrpSpPr/>
          <p:nvPr/>
        </p:nvGrpSpPr>
        <p:grpSpPr>
          <a:xfrm>
            <a:off x="2438400" y="2949110"/>
            <a:ext cx="7315200" cy="1310285"/>
            <a:chOff x="0" y="0"/>
            <a:chExt cx="14630400" cy="2620569"/>
          </a:xfrm>
        </p:grpSpPr>
        <p:sp>
          <p:nvSpPr>
            <p:cNvPr id="11" name="Freeform 11"/>
            <p:cNvSpPr/>
            <p:nvPr/>
          </p:nvSpPr>
          <p:spPr>
            <a:xfrm>
              <a:off x="0" y="0"/>
              <a:ext cx="14630400" cy="2620569"/>
            </a:xfrm>
            <a:custGeom>
              <a:avLst/>
              <a:gdLst/>
              <a:ahLst/>
              <a:cxnLst/>
              <a:rect l="l" t="t" r="r" b="b"/>
              <a:pathLst>
                <a:path w="14630400" h="2620569">
                  <a:moveTo>
                    <a:pt x="0" y="0"/>
                  </a:moveTo>
                  <a:lnTo>
                    <a:pt x="14630400" y="0"/>
                  </a:lnTo>
                  <a:lnTo>
                    <a:pt x="14630400" y="2620569"/>
                  </a:lnTo>
                  <a:lnTo>
                    <a:pt x="0" y="2620569"/>
                  </a:lnTo>
                  <a:close/>
                </a:path>
              </a:pathLst>
            </a:custGeom>
            <a:blipFill>
              <a:blip r:embed="rId3">
                <a:alphaModFix amt="0"/>
              </a:blip>
              <a:stretch>
                <a:fillRect t="-66911" b="-50655"/>
              </a:stretch>
            </a:blipFill>
          </p:spPr>
        </p:sp>
        <p:sp>
          <p:nvSpPr>
            <p:cNvPr id="12" name="TextBox 12"/>
            <p:cNvSpPr txBox="1"/>
            <p:nvPr/>
          </p:nvSpPr>
          <p:spPr>
            <a:xfrm>
              <a:off x="0" y="-219075"/>
              <a:ext cx="14630400" cy="2839644"/>
            </a:xfrm>
            <a:prstGeom prst="rect">
              <a:avLst/>
            </a:prstGeom>
          </p:spPr>
          <p:txBody>
            <a:bodyPr lIns="0" tIns="0" rIns="0" bIns="0" rtlCol="0" anchor="ctr"/>
            <a:lstStyle/>
            <a:p>
              <a:pPr algn="ctr" defTabSz="609630">
                <a:lnSpc>
                  <a:spcPts val="4752"/>
                </a:lnSpc>
              </a:pPr>
              <a:r>
                <a:rPr lang="en-US" sz="3600" b="1">
                  <a:solidFill>
                    <a:srgbClr val="C0392B"/>
                  </a:solidFill>
                  <a:latin typeface="Agrandir Bold"/>
                  <a:ea typeface="Agrandir Bold"/>
                  <a:cs typeface="Agrandir Bold"/>
                  <a:sym typeface="Agrandir Bold"/>
                </a:rPr>
                <a:t>El surco</a:t>
              </a:r>
            </a:p>
            <a:p>
              <a:pPr algn="ctr" defTabSz="609630">
                <a:lnSpc>
                  <a:spcPts val="4752"/>
                </a:lnSpc>
              </a:pPr>
              <a:r>
                <a:rPr lang="en-US" sz="3600" b="1">
                  <a:solidFill>
                    <a:srgbClr val="C0392B"/>
                  </a:solidFill>
                  <a:latin typeface="Agrandir Bold"/>
                  <a:ea typeface="Agrandir Bold"/>
                  <a:cs typeface="Agrandir Bold"/>
                  <a:sym typeface="Agrandir Bold"/>
                </a:rPr>
                <a:t>en el camino</a:t>
              </a:r>
            </a:p>
          </p:txBody>
        </p:sp>
      </p:grpSp>
      <p:grpSp>
        <p:nvGrpSpPr>
          <p:cNvPr id="13" name="Group 13"/>
          <p:cNvGrpSpPr/>
          <p:nvPr/>
        </p:nvGrpSpPr>
        <p:grpSpPr>
          <a:xfrm>
            <a:off x="1828800" y="4632960"/>
            <a:ext cx="8534400" cy="1706880"/>
            <a:chOff x="0" y="0"/>
            <a:chExt cx="17068800" cy="3413760"/>
          </a:xfrm>
        </p:grpSpPr>
        <p:sp>
          <p:nvSpPr>
            <p:cNvPr id="14" name="Freeform 14"/>
            <p:cNvSpPr/>
            <p:nvPr/>
          </p:nvSpPr>
          <p:spPr>
            <a:xfrm>
              <a:off x="0" y="0"/>
              <a:ext cx="17068800" cy="3413760"/>
            </a:xfrm>
            <a:custGeom>
              <a:avLst/>
              <a:gdLst/>
              <a:ahLst/>
              <a:cxnLst/>
              <a:rect l="l" t="t" r="r" b="b"/>
              <a:pathLst>
                <a:path w="17068800" h="3413760">
                  <a:moveTo>
                    <a:pt x="0" y="0"/>
                  </a:moveTo>
                  <a:lnTo>
                    <a:pt x="17068800" y="0"/>
                  </a:lnTo>
                  <a:lnTo>
                    <a:pt x="17068800" y="3413760"/>
                  </a:lnTo>
                  <a:lnTo>
                    <a:pt x="0" y="3413760"/>
                  </a:lnTo>
                  <a:close/>
                </a:path>
              </a:pathLst>
            </a:custGeom>
            <a:solidFill>
              <a:srgbClr val="FDEDEC"/>
            </a:solidFill>
          </p:spPr>
        </p:sp>
      </p:grpSp>
      <p:grpSp>
        <p:nvGrpSpPr>
          <p:cNvPr id="15" name="Group 15"/>
          <p:cNvGrpSpPr/>
          <p:nvPr/>
        </p:nvGrpSpPr>
        <p:grpSpPr>
          <a:xfrm>
            <a:off x="1828800" y="4632960"/>
            <a:ext cx="97536" cy="1706880"/>
            <a:chOff x="0" y="0"/>
            <a:chExt cx="195072" cy="3413760"/>
          </a:xfrm>
        </p:grpSpPr>
        <p:sp>
          <p:nvSpPr>
            <p:cNvPr id="16" name="Freeform 16"/>
            <p:cNvSpPr/>
            <p:nvPr/>
          </p:nvSpPr>
          <p:spPr>
            <a:xfrm>
              <a:off x="0" y="0"/>
              <a:ext cx="195072" cy="3413760"/>
            </a:xfrm>
            <a:custGeom>
              <a:avLst/>
              <a:gdLst/>
              <a:ahLst/>
              <a:cxnLst/>
              <a:rect l="l" t="t" r="r" b="b"/>
              <a:pathLst>
                <a:path w="195072" h="3413760">
                  <a:moveTo>
                    <a:pt x="0" y="0"/>
                  </a:moveTo>
                  <a:lnTo>
                    <a:pt x="195072" y="0"/>
                  </a:lnTo>
                  <a:lnTo>
                    <a:pt x="195072" y="3413760"/>
                  </a:lnTo>
                  <a:lnTo>
                    <a:pt x="0" y="3413760"/>
                  </a:lnTo>
                  <a:close/>
                </a:path>
              </a:pathLst>
            </a:custGeom>
            <a:solidFill>
              <a:srgbClr val="C0392B"/>
            </a:solidFill>
          </p:spPr>
        </p:sp>
      </p:grpSp>
      <p:grpSp>
        <p:nvGrpSpPr>
          <p:cNvPr id="17" name="Group 17"/>
          <p:cNvGrpSpPr/>
          <p:nvPr/>
        </p:nvGrpSpPr>
        <p:grpSpPr>
          <a:xfrm>
            <a:off x="2194560" y="4754880"/>
            <a:ext cx="7924800" cy="1463040"/>
            <a:chOff x="0" y="0"/>
            <a:chExt cx="15849600" cy="2926080"/>
          </a:xfrm>
        </p:grpSpPr>
        <p:sp>
          <p:nvSpPr>
            <p:cNvPr id="18" name="Freeform 18"/>
            <p:cNvSpPr/>
            <p:nvPr/>
          </p:nvSpPr>
          <p:spPr>
            <a:xfrm>
              <a:off x="0" y="0"/>
              <a:ext cx="15849600" cy="2926080"/>
            </a:xfrm>
            <a:custGeom>
              <a:avLst/>
              <a:gdLst/>
              <a:ahLst/>
              <a:cxnLst/>
              <a:rect l="l" t="t" r="r" b="b"/>
              <a:pathLst>
                <a:path w="15849600" h="2926080">
                  <a:moveTo>
                    <a:pt x="0" y="0"/>
                  </a:moveTo>
                  <a:lnTo>
                    <a:pt x="15849600" y="0"/>
                  </a:lnTo>
                  <a:lnTo>
                    <a:pt x="15849600" y="2926080"/>
                  </a:lnTo>
                  <a:lnTo>
                    <a:pt x="0" y="2926080"/>
                  </a:lnTo>
                  <a:close/>
                </a:path>
              </a:pathLst>
            </a:custGeom>
            <a:blipFill>
              <a:blip r:embed="rId3">
                <a:alphaModFix amt="0"/>
              </a:blip>
              <a:stretch>
                <a:fillRect t="-55543" b="-55543"/>
              </a:stretch>
            </a:blipFill>
          </p:spPr>
        </p:sp>
        <p:sp>
          <p:nvSpPr>
            <p:cNvPr id="19" name="TextBox 19"/>
            <p:cNvSpPr txBox="1"/>
            <p:nvPr/>
          </p:nvSpPr>
          <p:spPr>
            <a:xfrm>
              <a:off x="0" y="-161925"/>
              <a:ext cx="15849600" cy="3088005"/>
            </a:xfrm>
            <a:prstGeom prst="rect">
              <a:avLst/>
            </a:prstGeom>
          </p:spPr>
          <p:txBody>
            <a:bodyPr lIns="0" tIns="0" rIns="0" bIns="0" rtlCol="0" anchor="ctr"/>
            <a:lstStyle/>
            <a:p>
              <a:pPr defTabSz="609630">
                <a:lnSpc>
                  <a:spcPts val="2704"/>
                </a:lnSpc>
              </a:pPr>
              <a:r>
                <a:rPr lang="en-US" sz="1733">
                  <a:solidFill>
                    <a:srgbClr val="2C3E50"/>
                  </a:solidFill>
                  <a:latin typeface="Agrandir"/>
                  <a:ea typeface="Agrandir"/>
                  <a:cs typeface="Agrandir"/>
                  <a:sym typeface="Agrandir"/>
                </a:rPr>
                <a:t>Un camino de tierra por donde pasa agua de lluvia.</a:t>
              </a:r>
            </a:p>
            <a:p>
              <a:pPr defTabSz="609630">
                <a:lnSpc>
                  <a:spcPts val="2704"/>
                </a:lnSpc>
              </a:pPr>
              <a:r>
                <a:rPr lang="en-US" sz="1733">
                  <a:solidFill>
                    <a:srgbClr val="2C3E50"/>
                  </a:solidFill>
                  <a:latin typeface="Agrandir"/>
                  <a:ea typeface="Agrandir"/>
                  <a:cs typeface="Agrandir"/>
                  <a:sym typeface="Agrandir"/>
                </a:rPr>
                <a:t>Después de años, el surco es tan profundo que el agua ya no tiene opción.</a:t>
              </a:r>
            </a:p>
            <a:p>
              <a:pPr defTabSz="609630">
                <a:lnSpc>
                  <a:spcPts val="2704"/>
                </a:lnSpc>
              </a:pPr>
              <a:endParaRPr lang="en-US" sz="1733">
                <a:solidFill>
                  <a:srgbClr val="2C3E50"/>
                </a:solidFill>
                <a:latin typeface="Agrandir"/>
                <a:ea typeface="Agrandir"/>
                <a:cs typeface="Agrandir"/>
                <a:sym typeface="Agrandir"/>
              </a:endParaRPr>
            </a:p>
            <a:p>
              <a:pPr defTabSz="609630">
                <a:lnSpc>
                  <a:spcPts val="2704"/>
                </a:lnSpc>
              </a:pPr>
              <a:r>
                <a:rPr lang="en-US" sz="1733">
                  <a:solidFill>
                    <a:srgbClr val="2C3E50"/>
                  </a:solidFill>
                  <a:latin typeface="Agrandir"/>
                  <a:ea typeface="Agrandir"/>
                  <a:cs typeface="Agrandir"/>
                  <a:sym typeface="Agrandir"/>
                </a:rPr>
                <a:t>Lo que empezó como una decisión se convirtió en un surco neuronal.</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731520" y="487680"/>
            <a:ext cx="10972800" cy="731520"/>
            <a:chOff x="0" y="0"/>
            <a:chExt cx="21945600" cy="1463040"/>
          </a:xfrm>
        </p:grpSpPr>
        <p:sp>
          <p:nvSpPr>
            <p:cNvPr id="3" name="Freeform 3"/>
            <p:cNvSpPr/>
            <p:nvPr/>
          </p:nvSpPr>
          <p:spPr>
            <a:xfrm>
              <a:off x="0" y="0"/>
              <a:ext cx="21945600" cy="1463040"/>
            </a:xfrm>
            <a:custGeom>
              <a:avLst/>
              <a:gdLst/>
              <a:ahLst/>
              <a:cxnLst/>
              <a:rect l="l" t="t" r="r" b="b"/>
              <a:pathLst>
                <a:path w="21945600" h="1463040">
                  <a:moveTo>
                    <a:pt x="0" y="0"/>
                  </a:moveTo>
                  <a:lnTo>
                    <a:pt x="21945600" y="0"/>
                  </a:lnTo>
                  <a:lnTo>
                    <a:pt x="21945600" y="1463040"/>
                  </a:lnTo>
                  <a:lnTo>
                    <a:pt x="0" y="1463040"/>
                  </a:lnTo>
                  <a:close/>
                </a:path>
              </a:pathLst>
            </a:custGeom>
            <a:blipFill>
              <a:blip r:embed="rId3">
                <a:alphaModFix amt="0"/>
              </a:blip>
              <a:stretch>
                <a:fillRect t="-242275" b="-242275"/>
              </a:stretch>
            </a:blipFill>
          </p:spPr>
        </p:sp>
        <p:sp>
          <p:nvSpPr>
            <p:cNvPr id="4" name="TextBox 4"/>
            <p:cNvSpPr txBox="1"/>
            <p:nvPr/>
          </p:nvSpPr>
          <p:spPr>
            <a:xfrm>
              <a:off x="0" y="-133350"/>
              <a:ext cx="21945600" cy="1596390"/>
            </a:xfrm>
            <a:prstGeom prst="rect">
              <a:avLst/>
            </a:prstGeom>
          </p:spPr>
          <p:txBody>
            <a:bodyPr lIns="0" tIns="0" rIns="0" bIns="0" rtlCol="0" anchor="ctr"/>
            <a:lstStyle/>
            <a:p>
              <a:pPr defTabSz="609630">
                <a:lnSpc>
                  <a:spcPts val="3680"/>
                </a:lnSpc>
              </a:pPr>
              <a:r>
                <a:rPr lang="en-US" sz="3067">
                  <a:solidFill>
                    <a:srgbClr val="7F8C8D"/>
                  </a:solidFill>
                  <a:latin typeface="Agrandir"/>
                  <a:ea typeface="Agrandir"/>
                  <a:cs typeface="Agrandir"/>
                  <a:sym typeface="Agrandir"/>
                </a:rPr>
                <a:t>El cerebro adicto tiene...</a:t>
              </a:r>
            </a:p>
          </p:txBody>
        </p:sp>
      </p:grpSp>
      <p:grpSp>
        <p:nvGrpSpPr>
          <p:cNvPr id="5" name="Group 5"/>
          <p:cNvGrpSpPr/>
          <p:nvPr/>
        </p:nvGrpSpPr>
        <p:grpSpPr>
          <a:xfrm>
            <a:off x="1219200" y="1219200"/>
            <a:ext cx="6156447" cy="1341120"/>
            <a:chOff x="0" y="0"/>
            <a:chExt cx="12312894" cy="2682240"/>
          </a:xfrm>
        </p:grpSpPr>
        <p:sp>
          <p:nvSpPr>
            <p:cNvPr id="6" name="Freeform 6"/>
            <p:cNvSpPr/>
            <p:nvPr/>
          </p:nvSpPr>
          <p:spPr>
            <a:xfrm>
              <a:off x="0" y="0"/>
              <a:ext cx="12312894" cy="2682240"/>
            </a:xfrm>
            <a:custGeom>
              <a:avLst/>
              <a:gdLst/>
              <a:ahLst/>
              <a:cxnLst/>
              <a:rect l="l" t="t" r="r" b="b"/>
              <a:pathLst>
                <a:path w="12312894" h="2682240">
                  <a:moveTo>
                    <a:pt x="0" y="0"/>
                  </a:moveTo>
                  <a:lnTo>
                    <a:pt x="12312894" y="0"/>
                  </a:lnTo>
                  <a:lnTo>
                    <a:pt x="12312894" y="2682240"/>
                  </a:lnTo>
                  <a:lnTo>
                    <a:pt x="0" y="2682240"/>
                  </a:lnTo>
                  <a:close/>
                </a:path>
              </a:pathLst>
            </a:custGeom>
            <a:solidFill>
              <a:srgbClr val="1E3A5F"/>
            </a:solidFill>
          </p:spPr>
        </p:sp>
      </p:grpSp>
      <p:grpSp>
        <p:nvGrpSpPr>
          <p:cNvPr id="7" name="Group 7"/>
          <p:cNvGrpSpPr/>
          <p:nvPr/>
        </p:nvGrpSpPr>
        <p:grpSpPr>
          <a:xfrm>
            <a:off x="1584960" y="1463040"/>
            <a:ext cx="731520" cy="731520"/>
            <a:chOff x="0" y="0"/>
            <a:chExt cx="1463040" cy="1463040"/>
          </a:xfrm>
        </p:grpSpPr>
        <p:sp>
          <p:nvSpPr>
            <p:cNvPr id="8" name="Freeform 8" descr="preencoded.png"/>
            <p:cNvSpPr/>
            <p:nvPr/>
          </p:nvSpPr>
          <p:spPr>
            <a:xfrm>
              <a:off x="0" y="0"/>
              <a:ext cx="1463040" cy="1463040"/>
            </a:xfrm>
            <a:custGeom>
              <a:avLst/>
              <a:gdLst/>
              <a:ahLst/>
              <a:cxnLst/>
              <a:rect l="l" t="t" r="r" b="b"/>
              <a:pathLst>
                <a:path w="1463040" h="1463040">
                  <a:moveTo>
                    <a:pt x="0" y="0"/>
                  </a:moveTo>
                  <a:lnTo>
                    <a:pt x="1463040" y="0"/>
                  </a:lnTo>
                  <a:lnTo>
                    <a:pt x="1463040" y="1463040"/>
                  </a:lnTo>
                  <a:lnTo>
                    <a:pt x="0" y="1463040"/>
                  </a:lnTo>
                  <a:lnTo>
                    <a:pt x="0" y="0"/>
                  </a:lnTo>
                  <a:close/>
                </a:path>
              </a:pathLst>
            </a:custGeom>
            <a:blipFill>
              <a:blip r:embed="rId4"/>
              <a:stretch>
                <a:fillRect/>
              </a:stretch>
            </a:blipFill>
          </p:spPr>
        </p:sp>
      </p:grpSp>
      <p:grpSp>
        <p:nvGrpSpPr>
          <p:cNvPr id="9" name="Group 9"/>
          <p:cNvGrpSpPr/>
          <p:nvPr/>
        </p:nvGrpSpPr>
        <p:grpSpPr>
          <a:xfrm>
            <a:off x="2682240" y="1341120"/>
            <a:ext cx="7924800" cy="1097280"/>
            <a:chOff x="0" y="0"/>
            <a:chExt cx="15849600" cy="2194560"/>
          </a:xfrm>
        </p:grpSpPr>
        <p:sp>
          <p:nvSpPr>
            <p:cNvPr id="10" name="Freeform 10"/>
            <p:cNvSpPr/>
            <p:nvPr/>
          </p:nvSpPr>
          <p:spPr>
            <a:xfrm>
              <a:off x="0" y="0"/>
              <a:ext cx="15849600" cy="2194560"/>
            </a:xfrm>
            <a:custGeom>
              <a:avLst/>
              <a:gdLst/>
              <a:ahLst/>
              <a:cxnLst/>
              <a:rect l="l" t="t" r="r" b="b"/>
              <a:pathLst>
                <a:path w="15849600" h="2194560">
                  <a:moveTo>
                    <a:pt x="0" y="0"/>
                  </a:moveTo>
                  <a:lnTo>
                    <a:pt x="15849600" y="0"/>
                  </a:lnTo>
                  <a:lnTo>
                    <a:pt x="15849600" y="2194560"/>
                  </a:lnTo>
                  <a:lnTo>
                    <a:pt x="0" y="2194560"/>
                  </a:lnTo>
                  <a:close/>
                </a:path>
              </a:pathLst>
            </a:custGeom>
            <a:blipFill>
              <a:blip r:embed="rId3">
                <a:alphaModFix amt="0"/>
              </a:blip>
              <a:stretch>
                <a:fillRect t="-90725" b="-90725"/>
              </a:stretch>
            </a:blipFill>
          </p:spPr>
        </p:sp>
        <p:sp>
          <p:nvSpPr>
            <p:cNvPr id="11" name="TextBox 11"/>
            <p:cNvSpPr txBox="1"/>
            <p:nvPr/>
          </p:nvSpPr>
          <p:spPr>
            <a:xfrm>
              <a:off x="0" y="-171450"/>
              <a:ext cx="15849600" cy="2366010"/>
            </a:xfrm>
            <a:prstGeom prst="rect">
              <a:avLst/>
            </a:prstGeom>
          </p:spPr>
          <p:txBody>
            <a:bodyPr lIns="0" tIns="0" rIns="0" bIns="0" rtlCol="0" anchor="ctr"/>
            <a:lstStyle/>
            <a:p>
              <a:pPr defTabSz="609630">
                <a:lnSpc>
                  <a:spcPts val="3264"/>
                </a:lnSpc>
              </a:pPr>
              <a:r>
                <a:rPr lang="en-US" sz="2267">
                  <a:solidFill>
                    <a:srgbClr val="FFFFFF"/>
                  </a:solidFill>
                  <a:latin typeface="Agrandir"/>
                  <a:ea typeface="Agrandir"/>
                  <a:cs typeface="Agrandir"/>
                  <a:sym typeface="Agrandir"/>
                </a:rPr>
                <a:t>Un GPS enloquecido</a:t>
              </a:r>
            </a:p>
            <a:p>
              <a:pPr defTabSz="609630">
                <a:lnSpc>
                  <a:spcPts val="3264"/>
                </a:lnSpc>
              </a:pPr>
              <a:r>
                <a:rPr lang="en-US" sz="2267">
                  <a:solidFill>
                    <a:srgbClr val="FFFFFF"/>
                  </a:solidFill>
                  <a:latin typeface="Agrandir"/>
                  <a:ea typeface="Agrandir"/>
                  <a:cs typeface="Agrandir"/>
                  <a:sym typeface="Agrandir"/>
                </a:rPr>
                <a:t>que grita todo el tiempo</a:t>
              </a:r>
            </a:p>
          </p:txBody>
        </p:sp>
      </p:grpSp>
      <p:grpSp>
        <p:nvGrpSpPr>
          <p:cNvPr id="12" name="Group 12"/>
          <p:cNvGrpSpPr/>
          <p:nvPr/>
        </p:nvGrpSpPr>
        <p:grpSpPr>
          <a:xfrm>
            <a:off x="1219200" y="2804160"/>
            <a:ext cx="6156447" cy="1341120"/>
            <a:chOff x="0" y="0"/>
            <a:chExt cx="12312894" cy="2682240"/>
          </a:xfrm>
        </p:grpSpPr>
        <p:sp>
          <p:nvSpPr>
            <p:cNvPr id="13" name="Freeform 13"/>
            <p:cNvSpPr/>
            <p:nvPr/>
          </p:nvSpPr>
          <p:spPr>
            <a:xfrm>
              <a:off x="0" y="0"/>
              <a:ext cx="12312894" cy="2682240"/>
            </a:xfrm>
            <a:custGeom>
              <a:avLst/>
              <a:gdLst/>
              <a:ahLst/>
              <a:cxnLst/>
              <a:rect l="l" t="t" r="r" b="b"/>
              <a:pathLst>
                <a:path w="12312894" h="2682240">
                  <a:moveTo>
                    <a:pt x="0" y="0"/>
                  </a:moveTo>
                  <a:lnTo>
                    <a:pt x="12312894" y="0"/>
                  </a:lnTo>
                  <a:lnTo>
                    <a:pt x="12312894" y="2682240"/>
                  </a:lnTo>
                  <a:lnTo>
                    <a:pt x="0" y="2682240"/>
                  </a:lnTo>
                  <a:close/>
                </a:path>
              </a:pathLst>
            </a:custGeom>
            <a:solidFill>
              <a:srgbClr val="1E3A5F"/>
            </a:solidFill>
          </p:spPr>
        </p:sp>
      </p:grpSp>
      <p:grpSp>
        <p:nvGrpSpPr>
          <p:cNvPr id="14" name="Group 14"/>
          <p:cNvGrpSpPr/>
          <p:nvPr/>
        </p:nvGrpSpPr>
        <p:grpSpPr>
          <a:xfrm>
            <a:off x="1584960" y="3048000"/>
            <a:ext cx="731520" cy="731520"/>
            <a:chOff x="0" y="0"/>
            <a:chExt cx="1463040" cy="1463040"/>
          </a:xfrm>
        </p:grpSpPr>
        <p:sp>
          <p:nvSpPr>
            <p:cNvPr id="15" name="Freeform 15" descr="preencoded.png"/>
            <p:cNvSpPr/>
            <p:nvPr/>
          </p:nvSpPr>
          <p:spPr>
            <a:xfrm>
              <a:off x="0" y="0"/>
              <a:ext cx="1463040" cy="1463040"/>
            </a:xfrm>
            <a:custGeom>
              <a:avLst/>
              <a:gdLst/>
              <a:ahLst/>
              <a:cxnLst/>
              <a:rect l="l" t="t" r="r" b="b"/>
              <a:pathLst>
                <a:path w="1463040" h="1463040">
                  <a:moveTo>
                    <a:pt x="0" y="0"/>
                  </a:moveTo>
                  <a:lnTo>
                    <a:pt x="1463040" y="0"/>
                  </a:lnTo>
                  <a:lnTo>
                    <a:pt x="1463040" y="1463040"/>
                  </a:lnTo>
                  <a:lnTo>
                    <a:pt x="0" y="1463040"/>
                  </a:lnTo>
                  <a:lnTo>
                    <a:pt x="0" y="0"/>
                  </a:lnTo>
                  <a:close/>
                </a:path>
              </a:pathLst>
            </a:custGeom>
            <a:blipFill>
              <a:blip r:embed="rId5"/>
              <a:stretch>
                <a:fillRect/>
              </a:stretch>
            </a:blipFill>
          </p:spPr>
        </p:sp>
      </p:grpSp>
      <p:grpSp>
        <p:nvGrpSpPr>
          <p:cNvPr id="16" name="Group 16"/>
          <p:cNvGrpSpPr/>
          <p:nvPr/>
        </p:nvGrpSpPr>
        <p:grpSpPr>
          <a:xfrm>
            <a:off x="2682240" y="2926080"/>
            <a:ext cx="7924800" cy="1097280"/>
            <a:chOff x="0" y="0"/>
            <a:chExt cx="15849600" cy="2194560"/>
          </a:xfrm>
        </p:grpSpPr>
        <p:sp>
          <p:nvSpPr>
            <p:cNvPr id="17" name="Freeform 17"/>
            <p:cNvSpPr/>
            <p:nvPr/>
          </p:nvSpPr>
          <p:spPr>
            <a:xfrm>
              <a:off x="0" y="0"/>
              <a:ext cx="15849600" cy="2194560"/>
            </a:xfrm>
            <a:custGeom>
              <a:avLst/>
              <a:gdLst/>
              <a:ahLst/>
              <a:cxnLst/>
              <a:rect l="l" t="t" r="r" b="b"/>
              <a:pathLst>
                <a:path w="15849600" h="2194560">
                  <a:moveTo>
                    <a:pt x="0" y="0"/>
                  </a:moveTo>
                  <a:lnTo>
                    <a:pt x="15849600" y="0"/>
                  </a:lnTo>
                  <a:lnTo>
                    <a:pt x="15849600" y="2194560"/>
                  </a:lnTo>
                  <a:lnTo>
                    <a:pt x="0" y="2194560"/>
                  </a:lnTo>
                  <a:close/>
                </a:path>
              </a:pathLst>
            </a:custGeom>
            <a:blipFill>
              <a:blip r:embed="rId3">
                <a:alphaModFix amt="0"/>
              </a:blip>
              <a:stretch>
                <a:fillRect t="-90725" b="-90725"/>
              </a:stretch>
            </a:blipFill>
          </p:spPr>
        </p:sp>
        <p:sp>
          <p:nvSpPr>
            <p:cNvPr id="18" name="TextBox 18"/>
            <p:cNvSpPr txBox="1"/>
            <p:nvPr/>
          </p:nvSpPr>
          <p:spPr>
            <a:xfrm>
              <a:off x="0" y="-171450"/>
              <a:ext cx="15849600" cy="2366010"/>
            </a:xfrm>
            <a:prstGeom prst="rect">
              <a:avLst/>
            </a:prstGeom>
          </p:spPr>
          <p:txBody>
            <a:bodyPr lIns="0" tIns="0" rIns="0" bIns="0" rtlCol="0" anchor="ctr"/>
            <a:lstStyle/>
            <a:p>
              <a:pPr defTabSz="609630">
                <a:lnSpc>
                  <a:spcPts val="3264"/>
                </a:lnSpc>
              </a:pPr>
              <a:r>
                <a:rPr lang="en-US" sz="2267">
                  <a:solidFill>
                    <a:srgbClr val="FFFFFF"/>
                  </a:solidFill>
                  <a:latin typeface="Agrandir"/>
                  <a:ea typeface="Agrandir"/>
                  <a:cs typeface="Agrandir"/>
                  <a:sym typeface="Agrandir"/>
                </a:rPr>
                <a:t>Alarmas desconectadas</a:t>
              </a:r>
            </a:p>
            <a:p>
              <a:pPr defTabSz="609630">
                <a:lnSpc>
                  <a:spcPts val="3264"/>
                </a:lnSpc>
              </a:pPr>
              <a:r>
                <a:rPr lang="en-US" sz="2267">
                  <a:solidFill>
                    <a:srgbClr val="FFFFFF"/>
                  </a:solidFill>
                  <a:latin typeface="Agrandir"/>
                  <a:ea typeface="Agrandir"/>
                  <a:cs typeface="Agrandir"/>
                  <a:sym typeface="Agrandir"/>
                </a:rPr>
                <a:t>que no registran peligro</a:t>
              </a:r>
            </a:p>
          </p:txBody>
        </p:sp>
      </p:grpSp>
      <p:grpSp>
        <p:nvGrpSpPr>
          <p:cNvPr id="19" name="Group 19"/>
          <p:cNvGrpSpPr/>
          <p:nvPr/>
        </p:nvGrpSpPr>
        <p:grpSpPr>
          <a:xfrm>
            <a:off x="1219200" y="4389120"/>
            <a:ext cx="6156447" cy="1341120"/>
            <a:chOff x="0" y="0"/>
            <a:chExt cx="12312894" cy="2682240"/>
          </a:xfrm>
        </p:grpSpPr>
        <p:sp>
          <p:nvSpPr>
            <p:cNvPr id="20" name="Freeform 20"/>
            <p:cNvSpPr/>
            <p:nvPr/>
          </p:nvSpPr>
          <p:spPr>
            <a:xfrm>
              <a:off x="0" y="0"/>
              <a:ext cx="12312894" cy="2682240"/>
            </a:xfrm>
            <a:custGeom>
              <a:avLst/>
              <a:gdLst/>
              <a:ahLst/>
              <a:cxnLst/>
              <a:rect l="l" t="t" r="r" b="b"/>
              <a:pathLst>
                <a:path w="12312894" h="2682240">
                  <a:moveTo>
                    <a:pt x="0" y="0"/>
                  </a:moveTo>
                  <a:lnTo>
                    <a:pt x="12312894" y="0"/>
                  </a:lnTo>
                  <a:lnTo>
                    <a:pt x="12312894" y="2682240"/>
                  </a:lnTo>
                  <a:lnTo>
                    <a:pt x="0" y="2682240"/>
                  </a:lnTo>
                  <a:close/>
                </a:path>
              </a:pathLst>
            </a:custGeom>
            <a:solidFill>
              <a:srgbClr val="1E3A5F"/>
            </a:solidFill>
          </p:spPr>
        </p:sp>
      </p:grpSp>
      <p:grpSp>
        <p:nvGrpSpPr>
          <p:cNvPr id="21" name="Group 21"/>
          <p:cNvGrpSpPr/>
          <p:nvPr/>
        </p:nvGrpSpPr>
        <p:grpSpPr>
          <a:xfrm>
            <a:off x="1584960" y="4632960"/>
            <a:ext cx="731520" cy="731520"/>
            <a:chOff x="0" y="0"/>
            <a:chExt cx="1463040" cy="1463040"/>
          </a:xfrm>
        </p:grpSpPr>
        <p:sp>
          <p:nvSpPr>
            <p:cNvPr id="22" name="Freeform 22" descr="preencoded.png"/>
            <p:cNvSpPr/>
            <p:nvPr/>
          </p:nvSpPr>
          <p:spPr>
            <a:xfrm>
              <a:off x="0" y="0"/>
              <a:ext cx="1463040" cy="1463040"/>
            </a:xfrm>
            <a:custGeom>
              <a:avLst/>
              <a:gdLst/>
              <a:ahLst/>
              <a:cxnLst/>
              <a:rect l="l" t="t" r="r" b="b"/>
              <a:pathLst>
                <a:path w="1463040" h="1463040">
                  <a:moveTo>
                    <a:pt x="0" y="0"/>
                  </a:moveTo>
                  <a:lnTo>
                    <a:pt x="1463040" y="0"/>
                  </a:lnTo>
                  <a:lnTo>
                    <a:pt x="1463040" y="1463040"/>
                  </a:lnTo>
                  <a:lnTo>
                    <a:pt x="0" y="1463040"/>
                  </a:lnTo>
                  <a:lnTo>
                    <a:pt x="0" y="0"/>
                  </a:lnTo>
                  <a:close/>
                </a:path>
              </a:pathLst>
            </a:custGeom>
            <a:blipFill>
              <a:blip r:embed="rId6"/>
              <a:stretch>
                <a:fillRect/>
              </a:stretch>
            </a:blipFill>
          </p:spPr>
        </p:sp>
      </p:grpSp>
      <p:grpSp>
        <p:nvGrpSpPr>
          <p:cNvPr id="23" name="Group 23"/>
          <p:cNvGrpSpPr/>
          <p:nvPr/>
        </p:nvGrpSpPr>
        <p:grpSpPr>
          <a:xfrm>
            <a:off x="2682240" y="4511040"/>
            <a:ext cx="7924800" cy="1097280"/>
            <a:chOff x="0" y="0"/>
            <a:chExt cx="15849600" cy="2194560"/>
          </a:xfrm>
        </p:grpSpPr>
        <p:sp>
          <p:nvSpPr>
            <p:cNvPr id="24" name="Freeform 24"/>
            <p:cNvSpPr/>
            <p:nvPr/>
          </p:nvSpPr>
          <p:spPr>
            <a:xfrm>
              <a:off x="0" y="0"/>
              <a:ext cx="15849600" cy="2194560"/>
            </a:xfrm>
            <a:custGeom>
              <a:avLst/>
              <a:gdLst/>
              <a:ahLst/>
              <a:cxnLst/>
              <a:rect l="l" t="t" r="r" b="b"/>
              <a:pathLst>
                <a:path w="15849600" h="2194560">
                  <a:moveTo>
                    <a:pt x="0" y="0"/>
                  </a:moveTo>
                  <a:lnTo>
                    <a:pt x="15849600" y="0"/>
                  </a:lnTo>
                  <a:lnTo>
                    <a:pt x="15849600" y="2194560"/>
                  </a:lnTo>
                  <a:lnTo>
                    <a:pt x="0" y="2194560"/>
                  </a:lnTo>
                  <a:close/>
                </a:path>
              </a:pathLst>
            </a:custGeom>
            <a:blipFill>
              <a:blip r:embed="rId3">
                <a:alphaModFix amt="0"/>
              </a:blip>
              <a:stretch>
                <a:fillRect t="-90725" b="-90725"/>
              </a:stretch>
            </a:blipFill>
          </p:spPr>
        </p:sp>
        <p:sp>
          <p:nvSpPr>
            <p:cNvPr id="25" name="TextBox 25"/>
            <p:cNvSpPr txBox="1"/>
            <p:nvPr/>
          </p:nvSpPr>
          <p:spPr>
            <a:xfrm>
              <a:off x="0" y="-171450"/>
              <a:ext cx="15849600" cy="2366010"/>
            </a:xfrm>
            <a:prstGeom prst="rect">
              <a:avLst/>
            </a:prstGeom>
          </p:spPr>
          <p:txBody>
            <a:bodyPr lIns="0" tIns="0" rIns="0" bIns="0" rtlCol="0" anchor="ctr"/>
            <a:lstStyle/>
            <a:p>
              <a:pPr defTabSz="609630">
                <a:lnSpc>
                  <a:spcPts val="3264"/>
                </a:lnSpc>
              </a:pPr>
              <a:r>
                <a:rPr lang="en-US" sz="2267">
                  <a:solidFill>
                    <a:srgbClr val="FFFFFF"/>
                  </a:solidFill>
                  <a:latin typeface="Agrandir"/>
                  <a:ea typeface="Agrandir"/>
                  <a:cs typeface="Agrandir"/>
                  <a:sym typeface="Agrandir"/>
                </a:rPr>
                <a:t>Un piloto automático</a:t>
              </a:r>
            </a:p>
            <a:p>
              <a:pPr defTabSz="609630">
                <a:lnSpc>
                  <a:spcPts val="3264"/>
                </a:lnSpc>
              </a:pPr>
              <a:r>
                <a:rPr lang="en-US" sz="2267">
                  <a:solidFill>
                    <a:srgbClr val="FFFFFF"/>
                  </a:solidFill>
                  <a:latin typeface="Agrandir"/>
                  <a:ea typeface="Agrandir"/>
                  <a:cs typeface="Agrandir"/>
                  <a:sym typeface="Agrandir"/>
                </a:rPr>
                <a:t>que ejecuta sin preguntar</a:t>
              </a:r>
            </a:p>
          </p:txBody>
        </p:sp>
      </p:grpSp>
      <p:grpSp>
        <p:nvGrpSpPr>
          <p:cNvPr id="26" name="Group 26"/>
          <p:cNvGrpSpPr/>
          <p:nvPr/>
        </p:nvGrpSpPr>
        <p:grpSpPr>
          <a:xfrm>
            <a:off x="1341120" y="5928360"/>
            <a:ext cx="9753600" cy="487680"/>
            <a:chOff x="0" y="0"/>
            <a:chExt cx="19507200" cy="975360"/>
          </a:xfrm>
        </p:grpSpPr>
        <p:sp>
          <p:nvSpPr>
            <p:cNvPr id="27" name="Freeform 27"/>
            <p:cNvSpPr/>
            <p:nvPr/>
          </p:nvSpPr>
          <p:spPr>
            <a:xfrm>
              <a:off x="0" y="0"/>
              <a:ext cx="19507200" cy="975360"/>
            </a:xfrm>
            <a:custGeom>
              <a:avLst/>
              <a:gdLst/>
              <a:ahLst/>
              <a:cxnLst/>
              <a:rect l="l" t="t" r="r" b="b"/>
              <a:pathLst>
                <a:path w="19507200" h="975360">
                  <a:moveTo>
                    <a:pt x="0" y="0"/>
                  </a:moveTo>
                  <a:lnTo>
                    <a:pt x="19507200" y="0"/>
                  </a:lnTo>
                  <a:lnTo>
                    <a:pt x="19507200" y="975360"/>
                  </a:lnTo>
                  <a:lnTo>
                    <a:pt x="0" y="975360"/>
                  </a:lnTo>
                  <a:close/>
                </a:path>
              </a:pathLst>
            </a:custGeom>
            <a:blipFill>
              <a:blip r:embed="rId3">
                <a:alphaModFix amt="0"/>
              </a:blip>
              <a:stretch>
                <a:fillRect t="-339700" b="-339700"/>
              </a:stretch>
            </a:blipFill>
          </p:spPr>
        </p:sp>
        <p:sp>
          <p:nvSpPr>
            <p:cNvPr id="28" name="TextBox 28"/>
            <p:cNvSpPr txBox="1"/>
            <p:nvPr/>
          </p:nvSpPr>
          <p:spPr>
            <a:xfrm>
              <a:off x="0" y="-85725"/>
              <a:ext cx="19507200" cy="1061085"/>
            </a:xfrm>
            <a:prstGeom prst="rect">
              <a:avLst/>
            </a:prstGeom>
          </p:spPr>
          <p:txBody>
            <a:bodyPr lIns="0" tIns="0" rIns="0" bIns="0" rtlCol="0" anchor="ctr"/>
            <a:lstStyle/>
            <a:p>
              <a:pPr algn="ctr" defTabSz="609630">
                <a:lnSpc>
                  <a:spcPts val="2400"/>
                </a:lnSpc>
              </a:pPr>
              <a:r>
                <a:rPr lang="en-US" sz="2000" i="1">
                  <a:solidFill>
                    <a:srgbClr val="E67E22"/>
                  </a:solidFill>
                  <a:latin typeface="Agrandir Italics"/>
                  <a:ea typeface="Agrandir Italics"/>
                  <a:cs typeface="Agrandir Italics"/>
                  <a:sym typeface="Agrandir Italics"/>
                </a:rPr>
                <a:t>Eso ya es mucho. Pero ahora viene la calle.</a:t>
              </a:r>
            </a:p>
          </p:txBody>
        </p:sp>
      </p:grpSp>
      <p:sp>
        <p:nvSpPr>
          <p:cNvPr id="29" name="Freeform 29"/>
          <p:cNvSpPr/>
          <p:nvPr/>
        </p:nvSpPr>
        <p:spPr>
          <a:xfrm>
            <a:off x="8289467" y="2042160"/>
            <a:ext cx="3104045" cy="2743200"/>
          </a:xfrm>
          <a:custGeom>
            <a:avLst/>
            <a:gdLst/>
            <a:ahLst/>
            <a:cxnLst/>
            <a:rect l="l" t="t" r="r" b="b"/>
            <a:pathLst>
              <a:path w="4656068" h="4114800">
                <a:moveTo>
                  <a:pt x="0" y="0"/>
                </a:moveTo>
                <a:lnTo>
                  <a:pt x="4656068" y="0"/>
                </a:lnTo>
                <a:lnTo>
                  <a:pt x="465606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id="{0D2F43B1-4399-4DA9-A5E9-D5E5355771FD}"/>
              </a:ext>
            </a:extLst>
          </p:cNvPr>
          <p:cNvSpPr/>
          <p:nvPr/>
        </p:nvSpPr>
        <p:spPr>
          <a:xfrm>
            <a:off x="2329061" y="1192436"/>
            <a:ext cx="8032659" cy="1070792"/>
          </a:xfrm>
          <a:prstGeom prst="round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D6C61233-B3B3-4545-BFBC-5C9CDACFFE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64999"/>
            <a:ext cx="12192000" cy="2059548"/>
          </a:xfrm>
          <a:prstGeom prst="rect">
            <a:avLst/>
          </a:prstGeom>
        </p:spPr>
      </p:pic>
      <p:sp>
        <p:nvSpPr>
          <p:cNvPr id="2" name="Título 1">
            <a:extLst>
              <a:ext uri="{FF2B5EF4-FFF2-40B4-BE49-F238E27FC236}">
                <a16:creationId xmlns:a16="http://schemas.microsoft.com/office/drawing/2014/main" id="{345A97F9-1FBF-1DCC-B55F-68BB4091EC1C}"/>
              </a:ext>
            </a:extLst>
          </p:cNvPr>
          <p:cNvSpPr>
            <a:spLocks noGrp="1"/>
          </p:cNvSpPr>
          <p:nvPr>
            <p:ph type="ctrTitle"/>
          </p:nvPr>
        </p:nvSpPr>
        <p:spPr>
          <a:xfrm>
            <a:off x="2455491" y="1415719"/>
            <a:ext cx="7779798" cy="764110"/>
          </a:xfrm>
        </p:spPr>
        <p:txBody>
          <a:bodyPr>
            <a:noAutofit/>
          </a:bodyPr>
          <a:lstStyle/>
          <a:p>
            <a:br>
              <a:rPr lang="es-CO" b="1" dirty="0">
                <a:solidFill>
                  <a:srgbClr val="094F3A"/>
                </a:solidFill>
                <a:latin typeface="Poppins" panose="00000500000000000000" pitchFamily="2" charset="0"/>
                <a:cs typeface="Poppins" panose="00000500000000000000" pitchFamily="2" charset="0"/>
              </a:rPr>
            </a:br>
            <a:br>
              <a:rPr lang="es-CO" b="1" dirty="0">
                <a:solidFill>
                  <a:srgbClr val="094F3A"/>
                </a:solidFill>
                <a:latin typeface="Poppins" panose="00000500000000000000" pitchFamily="2" charset="0"/>
                <a:cs typeface="Poppins" panose="00000500000000000000" pitchFamily="2" charset="0"/>
              </a:rPr>
            </a:br>
            <a:br>
              <a:rPr lang="es-CO" b="1" dirty="0">
                <a:solidFill>
                  <a:srgbClr val="094F3A"/>
                </a:solidFill>
                <a:latin typeface="Poppins" panose="00000500000000000000" pitchFamily="2" charset="0"/>
                <a:cs typeface="Poppins" panose="00000500000000000000" pitchFamily="2" charset="0"/>
              </a:rPr>
            </a:br>
            <a:br>
              <a:rPr lang="es-CO" b="1" dirty="0">
                <a:solidFill>
                  <a:srgbClr val="094F3A"/>
                </a:solidFill>
                <a:latin typeface="Poppins" panose="00000500000000000000" pitchFamily="2" charset="0"/>
                <a:cs typeface="Poppins" panose="00000500000000000000" pitchFamily="2" charset="0"/>
              </a:rPr>
            </a:br>
            <a:r>
              <a:rPr lang="es-CO" b="1" dirty="0">
                <a:solidFill>
                  <a:srgbClr val="094F3A"/>
                </a:solidFill>
                <a:latin typeface="Poppins" panose="00000500000000000000" pitchFamily="2" charset="0"/>
                <a:cs typeface="Poppins" panose="00000500000000000000" pitchFamily="2" charset="0"/>
              </a:rPr>
              <a:t>Dra. Carolina Mejía</a:t>
            </a:r>
            <a:endParaRPr lang="es-CO" dirty="0">
              <a:solidFill>
                <a:srgbClr val="094F3A"/>
              </a:solidFill>
              <a:latin typeface="Poppins" panose="00000500000000000000" pitchFamily="2" charset="0"/>
              <a:cs typeface="Poppins" panose="00000500000000000000" pitchFamily="2" charset="0"/>
            </a:endParaRPr>
          </a:p>
        </p:txBody>
      </p:sp>
      <p:sp>
        <p:nvSpPr>
          <p:cNvPr id="3" name="Subtítulo 2">
            <a:extLst>
              <a:ext uri="{FF2B5EF4-FFF2-40B4-BE49-F238E27FC236}">
                <a16:creationId xmlns:a16="http://schemas.microsoft.com/office/drawing/2014/main" id="{F986F2AC-C126-8FE2-43BB-2780E6EC2EED}"/>
              </a:ext>
            </a:extLst>
          </p:cNvPr>
          <p:cNvSpPr>
            <a:spLocks noGrp="1"/>
          </p:cNvSpPr>
          <p:nvPr>
            <p:ph type="subTitle" idx="1"/>
          </p:nvPr>
        </p:nvSpPr>
        <p:spPr>
          <a:xfrm>
            <a:off x="1195525" y="4017957"/>
            <a:ext cx="10038735" cy="1153631"/>
          </a:xfrm>
        </p:spPr>
        <p:txBody>
          <a:bodyPr/>
          <a:lstStyle/>
          <a:p>
            <a:r>
              <a:rPr lang="es-CO" b="1" dirty="0">
                <a:solidFill>
                  <a:schemeClr val="bg1"/>
                </a:solidFill>
                <a:latin typeface="Poppins" panose="00000500000000000000" pitchFamily="2" charset="0"/>
                <a:cs typeface="Poppins" panose="00000500000000000000" pitchFamily="2" charset="0"/>
              </a:rPr>
              <a:t>Tema:</a:t>
            </a:r>
            <a:r>
              <a:rPr lang="es-CO" dirty="0">
                <a:solidFill>
                  <a:schemeClr val="bg1"/>
                </a:solidFill>
                <a:latin typeface="Poppins" panose="00000500000000000000" pitchFamily="2" charset="0"/>
                <a:cs typeface="Poppins" panose="00000500000000000000" pitchFamily="2" charset="0"/>
              </a:rPr>
              <a:t> Consumo de Sustancias Psicoactivas (SPA) y Habitanza en Calle, con énfasis en la fisiología cerebral y los efectos neurobiológicos asociados.</a:t>
            </a:r>
          </a:p>
        </p:txBody>
      </p:sp>
      <p:sp>
        <p:nvSpPr>
          <p:cNvPr id="6" name="CuadroTexto 5">
            <a:extLst>
              <a:ext uri="{FF2B5EF4-FFF2-40B4-BE49-F238E27FC236}">
                <a16:creationId xmlns:a16="http://schemas.microsoft.com/office/drawing/2014/main" id="{6CF9678C-EB0F-4FE6-8FBE-8073FA87BD48}"/>
              </a:ext>
            </a:extLst>
          </p:cNvPr>
          <p:cNvSpPr txBox="1"/>
          <p:nvPr/>
        </p:nvSpPr>
        <p:spPr>
          <a:xfrm>
            <a:off x="2329061" y="2309836"/>
            <a:ext cx="8032659" cy="923330"/>
          </a:xfrm>
          <a:prstGeom prst="rect">
            <a:avLst/>
          </a:prstGeom>
          <a:noFill/>
        </p:spPr>
        <p:txBody>
          <a:bodyPr wrap="square">
            <a:spAutoFit/>
          </a:bodyPr>
          <a:lstStyle/>
          <a:p>
            <a:pPr algn="ctr"/>
            <a:r>
              <a:rPr lang="es-CO" sz="1800" dirty="0">
                <a:solidFill>
                  <a:srgbClr val="094F3A"/>
                </a:solidFill>
                <a:latin typeface="Poppins" panose="00000500000000000000" pitchFamily="2" charset="0"/>
                <a:cs typeface="Poppins" panose="00000500000000000000" pitchFamily="2" charset="0"/>
              </a:rPr>
              <a:t>psicóloga, magíster, especialista en neuropsicología, especialista en psicopatología clínica y entrenadora certificada en DBT.</a:t>
            </a:r>
            <a:br>
              <a:rPr lang="es-CO" sz="1800" b="1" dirty="0">
                <a:solidFill>
                  <a:srgbClr val="094F3A"/>
                </a:solidFill>
                <a:latin typeface="Poppins" panose="00000500000000000000" pitchFamily="2" charset="0"/>
                <a:cs typeface="Poppins" panose="00000500000000000000" pitchFamily="2" charset="0"/>
              </a:rPr>
            </a:br>
            <a:endParaRPr lang="es-CO" dirty="0">
              <a:solidFill>
                <a:srgbClr val="094F3A"/>
              </a:solidFill>
            </a:endParaRPr>
          </a:p>
        </p:txBody>
      </p:sp>
    </p:spTree>
    <p:extLst>
      <p:ext uri="{BB962C8B-B14F-4D97-AF65-F5344CB8AC3E}">
        <p14:creationId xmlns:p14="http://schemas.microsoft.com/office/powerpoint/2010/main" val="10041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F192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E67E22"/>
            </a:solidFill>
          </p:spPr>
        </p:sp>
      </p:grpSp>
      <p:grpSp>
        <p:nvGrpSpPr>
          <p:cNvPr id="4" name="Group 4"/>
          <p:cNvGrpSpPr/>
          <p:nvPr/>
        </p:nvGrpSpPr>
        <p:grpSpPr>
          <a:xfrm>
            <a:off x="1219200" y="1544489"/>
            <a:ext cx="9753600" cy="1219200"/>
            <a:chOff x="0" y="0"/>
            <a:chExt cx="19507200" cy="2438400"/>
          </a:xfrm>
        </p:grpSpPr>
        <p:sp>
          <p:nvSpPr>
            <p:cNvPr id="5" name="Freeform 5"/>
            <p:cNvSpPr/>
            <p:nvPr/>
          </p:nvSpPr>
          <p:spPr>
            <a:xfrm>
              <a:off x="0" y="0"/>
              <a:ext cx="19507200" cy="2438400"/>
            </a:xfrm>
            <a:custGeom>
              <a:avLst/>
              <a:gdLst/>
              <a:ahLst/>
              <a:cxnLst/>
              <a:rect l="l" t="t" r="r" b="b"/>
              <a:pathLst>
                <a:path w="19507200" h="2438400">
                  <a:moveTo>
                    <a:pt x="0" y="0"/>
                  </a:moveTo>
                  <a:lnTo>
                    <a:pt x="19507200" y="0"/>
                  </a:lnTo>
                  <a:lnTo>
                    <a:pt x="19507200" y="2438400"/>
                  </a:lnTo>
                  <a:lnTo>
                    <a:pt x="0" y="2438400"/>
                  </a:lnTo>
                  <a:close/>
                </a:path>
              </a:pathLst>
            </a:custGeom>
            <a:blipFill>
              <a:blip r:embed="rId3">
                <a:alphaModFix amt="0"/>
              </a:blip>
              <a:stretch>
                <a:fillRect t="-105880" b="-105880"/>
              </a:stretch>
            </a:blipFill>
          </p:spPr>
        </p:sp>
        <p:sp>
          <p:nvSpPr>
            <p:cNvPr id="6" name="TextBox 6"/>
            <p:cNvSpPr txBox="1"/>
            <p:nvPr/>
          </p:nvSpPr>
          <p:spPr>
            <a:xfrm>
              <a:off x="0" y="-238125"/>
              <a:ext cx="19507200" cy="2676525"/>
            </a:xfrm>
            <a:prstGeom prst="rect">
              <a:avLst/>
            </a:prstGeom>
          </p:spPr>
          <p:txBody>
            <a:bodyPr lIns="0" tIns="0" rIns="0" bIns="0" rtlCol="0" anchor="ctr"/>
            <a:lstStyle/>
            <a:p>
              <a:pPr algn="ctr" defTabSz="609630">
                <a:lnSpc>
                  <a:spcPts val="6400"/>
                </a:lnSpc>
              </a:pPr>
              <a:r>
                <a:rPr lang="en-US" sz="5334" b="1">
                  <a:solidFill>
                    <a:srgbClr val="FFFFFF"/>
                  </a:solidFill>
                  <a:latin typeface="Agrandir Bold"/>
                  <a:ea typeface="Agrandir Bold"/>
                  <a:cs typeface="Agrandir Bold"/>
                  <a:sym typeface="Agrandir Bold"/>
                </a:rPr>
                <a:t>Segunda capa de daño</a:t>
              </a:r>
            </a:p>
          </p:txBody>
        </p:sp>
      </p:grpSp>
      <p:grpSp>
        <p:nvGrpSpPr>
          <p:cNvPr id="7" name="Group 7"/>
          <p:cNvGrpSpPr/>
          <p:nvPr/>
        </p:nvGrpSpPr>
        <p:grpSpPr>
          <a:xfrm>
            <a:off x="1219200" y="2675466"/>
            <a:ext cx="9753600" cy="975360"/>
            <a:chOff x="0" y="0"/>
            <a:chExt cx="19507200" cy="1950720"/>
          </a:xfrm>
        </p:grpSpPr>
        <p:sp>
          <p:nvSpPr>
            <p:cNvPr id="8" name="Freeform 8"/>
            <p:cNvSpPr/>
            <p:nvPr/>
          </p:nvSpPr>
          <p:spPr>
            <a:xfrm>
              <a:off x="0" y="0"/>
              <a:ext cx="19507200" cy="1950720"/>
            </a:xfrm>
            <a:custGeom>
              <a:avLst/>
              <a:gdLst/>
              <a:ahLst/>
              <a:cxnLst/>
              <a:rect l="l" t="t" r="r" b="b"/>
              <a:pathLst>
                <a:path w="19507200" h="1950720">
                  <a:moveTo>
                    <a:pt x="0" y="0"/>
                  </a:moveTo>
                  <a:lnTo>
                    <a:pt x="19507200" y="0"/>
                  </a:lnTo>
                  <a:lnTo>
                    <a:pt x="19507200" y="1950720"/>
                  </a:lnTo>
                  <a:lnTo>
                    <a:pt x="0" y="1950720"/>
                  </a:lnTo>
                  <a:close/>
                </a:path>
              </a:pathLst>
            </a:custGeom>
            <a:blipFill>
              <a:blip r:embed="rId3">
                <a:alphaModFix amt="0"/>
              </a:blip>
              <a:stretch>
                <a:fillRect t="-144850" b="-144850"/>
              </a:stretch>
            </a:blipFill>
          </p:spPr>
        </p:sp>
        <p:sp>
          <p:nvSpPr>
            <p:cNvPr id="9" name="TextBox 9"/>
            <p:cNvSpPr txBox="1"/>
            <p:nvPr/>
          </p:nvSpPr>
          <p:spPr>
            <a:xfrm>
              <a:off x="0" y="-123825"/>
              <a:ext cx="19507200" cy="2074545"/>
            </a:xfrm>
            <a:prstGeom prst="rect">
              <a:avLst/>
            </a:prstGeom>
          </p:spPr>
          <p:txBody>
            <a:bodyPr lIns="0" tIns="0" rIns="0" bIns="0" rtlCol="0" anchor="ctr"/>
            <a:lstStyle/>
            <a:p>
              <a:pPr algn="ctr" defTabSz="609630">
                <a:lnSpc>
                  <a:spcPts val="3840"/>
                </a:lnSpc>
              </a:pPr>
              <a:r>
                <a:rPr lang="en-US" sz="3200" b="1" spc="249">
                  <a:solidFill>
                    <a:srgbClr val="E67E22"/>
                  </a:solidFill>
                  <a:latin typeface="Agrandir Bold"/>
                  <a:ea typeface="Agrandir Bold"/>
                  <a:cs typeface="Agrandir Bold"/>
                  <a:sym typeface="Agrandir Bold"/>
                </a:rPr>
                <a:t>LA CALLE</a:t>
              </a:r>
            </a:p>
          </p:txBody>
        </p:sp>
      </p:grpSp>
      <p:grpSp>
        <p:nvGrpSpPr>
          <p:cNvPr id="10" name="Group 10"/>
          <p:cNvGrpSpPr/>
          <p:nvPr/>
        </p:nvGrpSpPr>
        <p:grpSpPr>
          <a:xfrm>
            <a:off x="1828800" y="4843103"/>
            <a:ext cx="8534400" cy="975360"/>
            <a:chOff x="0" y="0"/>
            <a:chExt cx="17068800" cy="1950720"/>
          </a:xfrm>
        </p:grpSpPr>
        <p:sp>
          <p:nvSpPr>
            <p:cNvPr id="11" name="Freeform 11"/>
            <p:cNvSpPr/>
            <p:nvPr/>
          </p:nvSpPr>
          <p:spPr>
            <a:xfrm>
              <a:off x="0" y="0"/>
              <a:ext cx="17068800" cy="1950720"/>
            </a:xfrm>
            <a:custGeom>
              <a:avLst/>
              <a:gdLst/>
              <a:ahLst/>
              <a:cxnLst/>
              <a:rect l="l" t="t" r="r" b="b"/>
              <a:pathLst>
                <a:path w="17068800" h="1950720">
                  <a:moveTo>
                    <a:pt x="0" y="0"/>
                  </a:moveTo>
                  <a:lnTo>
                    <a:pt x="17068800" y="0"/>
                  </a:lnTo>
                  <a:lnTo>
                    <a:pt x="17068800" y="1950720"/>
                  </a:lnTo>
                  <a:lnTo>
                    <a:pt x="0" y="1950720"/>
                  </a:lnTo>
                  <a:close/>
                </a:path>
              </a:pathLst>
            </a:custGeom>
            <a:blipFill>
              <a:blip r:embed="rId3">
                <a:alphaModFix amt="0"/>
              </a:blip>
              <a:stretch>
                <a:fillRect t="-120494" b="-120494"/>
              </a:stretch>
            </a:blipFill>
          </p:spPr>
        </p:sp>
        <p:sp>
          <p:nvSpPr>
            <p:cNvPr id="12" name="TextBox 12"/>
            <p:cNvSpPr txBox="1"/>
            <p:nvPr/>
          </p:nvSpPr>
          <p:spPr>
            <a:xfrm>
              <a:off x="0" y="-219075"/>
              <a:ext cx="17068800" cy="2169795"/>
            </a:xfrm>
            <a:prstGeom prst="rect">
              <a:avLst/>
            </a:prstGeom>
          </p:spPr>
          <p:txBody>
            <a:bodyPr lIns="0" tIns="0" rIns="0" bIns="0" rtlCol="0" anchor="ctr"/>
            <a:lstStyle/>
            <a:p>
              <a:pPr algn="ctr" defTabSz="609630">
                <a:lnSpc>
                  <a:spcPts val="3744"/>
                </a:lnSpc>
              </a:pPr>
              <a:r>
                <a:rPr lang="en-US" sz="2400" i="1">
                  <a:solidFill>
                    <a:srgbClr val="7F8C8D"/>
                  </a:solidFill>
                  <a:latin typeface="Agrandir Italics"/>
                  <a:ea typeface="Agrandir Italics"/>
                  <a:cs typeface="Agrandir Italics"/>
                  <a:sym typeface="Agrandir Italics"/>
                </a:rPr>
                <a:t>Un castillo ya debilitado por dentro.</a:t>
              </a:r>
            </a:p>
            <a:p>
              <a:pPr algn="ctr" defTabSz="609630">
                <a:lnSpc>
                  <a:spcPts val="3744"/>
                </a:lnSpc>
              </a:pPr>
              <a:r>
                <a:rPr lang="en-US" sz="2400" i="1">
                  <a:solidFill>
                    <a:srgbClr val="7F8C8D"/>
                  </a:solidFill>
                  <a:latin typeface="Agrandir Italics"/>
                  <a:ea typeface="Agrandir Italics"/>
                  <a:cs typeface="Agrandir Italics"/>
                  <a:sym typeface="Agrandir Italics"/>
                </a:rPr>
                <a:t>Y le caen encima cuatro ejércitos.</a:t>
              </a:r>
            </a:p>
          </p:txBody>
        </p:sp>
      </p:grpSp>
      <p:sp>
        <p:nvSpPr>
          <p:cNvPr id="13" name="Freeform 13"/>
          <p:cNvSpPr/>
          <p:nvPr/>
        </p:nvSpPr>
        <p:spPr>
          <a:xfrm>
            <a:off x="5178017" y="3564297"/>
            <a:ext cx="1835967" cy="1149774"/>
          </a:xfrm>
          <a:custGeom>
            <a:avLst/>
            <a:gdLst/>
            <a:ahLst/>
            <a:cxnLst/>
            <a:rect l="l" t="t" r="r" b="b"/>
            <a:pathLst>
              <a:path w="2753950" h="1724661">
                <a:moveTo>
                  <a:pt x="0" y="0"/>
                </a:moveTo>
                <a:lnTo>
                  <a:pt x="2753950" y="0"/>
                </a:lnTo>
                <a:lnTo>
                  <a:pt x="2753950" y="1724661"/>
                </a:lnTo>
                <a:lnTo>
                  <a:pt x="0" y="17246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4876800" cy="487680"/>
            <a:chOff x="0" y="0"/>
            <a:chExt cx="9753600" cy="975360"/>
          </a:xfrm>
        </p:grpSpPr>
        <p:sp>
          <p:nvSpPr>
            <p:cNvPr id="3" name="Freeform 3"/>
            <p:cNvSpPr/>
            <p:nvPr/>
          </p:nvSpPr>
          <p:spPr>
            <a:xfrm>
              <a:off x="0" y="0"/>
              <a:ext cx="9753600" cy="975360"/>
            </a:xfrm>
            <a:custGeom>
              <a:avLst/>
              <a:gdLst/>
              <a:ahLst/>
              <a:cxnLst/>
              <a:rect l="l" t="t" r="r" b="b"/>
              <a:pathLst>
                <a:path w="9753600" h="975360">
                  <a:moveTo>
                    <a:pt x="0" y="0"/>
                  </a:moveTo>
                  <a:lnTo>
                    <a:pt x="9753600" y="0"/>
                  </a:lnTo>
                  <a:lnTo>
                    <a:pt x="9753600" y="975360"/>
                  </a:lnTo>
                  <a:lnTo>
                    <a:pt x="0" y="975360"/>
                  </a:lnTo>
                  <a:close/>
                </a:path>
              </a:pathLst>
            </a:custGeom>
            <a:solidFill>
              <a:srgbClr val="C0392B">
                <a:alpha val="0"/>
              </a:srgbClr>
            </a:solidFill>
          </p:spPr>
        </p:sp>
        <p:sp>
          <p:nvSpPr>
            <p:cNvPr id="4" name="TextBox 4"/>
            <p:cNvSpPr txBox="1"/>
            <p:nvPr/>
          </p:nvSpPr>
          <p:spPr>
            <a:xfrm>
              <a:off x="0" y="-66675"/>
              <a:ext cx="9753600" cy="1042035"/>
            </a:xfrm>
            <a:prstGeom prst="rect">
              <a:avLst/>
            </a:prstGeom>
          </p:spPr>
          <p:txBody>
            <a:bodyPr lIns="0" tIns="0" rIns="0" bIns="0" rtlCol="0" anchor="ctr"/>
            <a:lstStyle/>
            <a:p>
              <a:pPr defTabSz="609630">
                <a:lnSpc>
                  <a:spcPts val="1760"/>
                </a:lnSpc>
              </a:pPr>
              <a:r>
                <a:rPr lang="en-US" sz="1467" b="1" spc="169">
                  <a:solidFill>
                    <a:srgbClr val="C0392B"/>
                  </a:solidFill>
                  <a:latin typeface="Agrandir Bold"/>
                  <a:ea typeface="Agrandir Bold"/>
                  <a:cs typeface="Agrandir Bold"/>
                  <a:sym typeface="Agrandir Bold"/>
                </a:rPr>
                <a:t>Primer ejército</a:t>
              </a:r>
            </a:p>
          </p:txBody>
        </p:sp>
      </p:grpSp>
      <p:grpSp>
        <p:nvGrpSpPr>
          <p:cNvPr id="5" name="Group 5"/>
          <p:cNvGrpSpPr/>
          <p:nvPr/>
        </p:nvGrpSpPr>
        <p:grpSpPr>
          <a:xfrm>
            <a:off x="731520" y="731520"/>
            <a:ext cx="10972800" cy="853440"/>
            <a:chOff x="0" y="0"/>
            <a:chExt cx="21945600" cy="1706880"/>
          </a:xfrm>
        </p:grpSpPr>
        <p:sp>
          <p:nvSpPr>
            <p:cNvPr id="6" name="Freeform 6"/>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7" name="TextBox 7"/>
            <p:cNvSpPr txBox="1"/>
            <p:nvPr/>
          </p:nvSpPr>
          <p:spPr>
            <a:xfrm>
              <a:off x="0" y="-152400"/>
              <a:ext cx="21945600" cy="1859280"/>
            </a:xfrm>
            <a:prstGeom prst="rect">
              <a:avLst/>
            </a:prstGeom>
          </p:spPr>
          <p:txBody>
            <a:bodyPr lIns="0" tIns="0" rIns="0" bIns="0" rtlCol="0" anchor="ctr"/>
            <a:lstStyle/>
            <a:p>
              <a:pPr defTabSz="609630">
                <a:lnSpc>
                  <a:spcPts val="4320"/>
                </a:lnSpc>
              </a:pPr>
              <a:r>
                <a:rPr lang="en-US" sz="3600" b="1">
                  <a:solidFill>
                    <a:srgbClr val="1B4F72"/>
                  </a:solidFill>
                  <a:latin typeface="Agrandir Bold"/>
                  <a:ea typeface="Agrandir Bold"/>
                  <a:cs typeface="Agrandir Bold"/>
                  <a:sym typeface="Agrandir Bold"/>
                </a:rPr>
                <a:t>Estrés crónico tóxico</a:t>
              </a:r>
            </a:p>
          </p:txBody>
        </p:sp>
      </p:grpSp>
      <p:grpSp>
        <p:nvGrpSpPr>
          <p:cNvPr id="8" name="Group 8"/>
          <p:cNvGrpSpPr/>
          <p:nvPr/>
        </p:nvGrpSpPr>
        <p:grpSpPr>
          <a:xfrm>
            <a:off x="975360" y="1950720"/>
            <a:ext cx="975360" cy="975360"/>
            <a:chOff x="0" y="0"/>
            <a:chExt cx="1950720" cy="1950720"/>
          </a:xfrm>
        </p:grpSpPr>
        <p:sp>
          <p:nvSpPr>
            <p:cNvPr id="9" name="Freeform 9" descr="preencoded.png"/>
            <p:cNvSpPr/>
            <p:nvPr/>
          </p:nvSpPr>
          <p:spPr>
            <a:xfrm>
              <a:off x="0" y="0"/>
              <a:ext cx="1950720" cy="1950720"/>
            </a:xfrm>
            <a:custGeom>
              <a:avLst/>
              <a:gdLst/>
              <a:ahLst/>
              <a:cxnLst/>
              <a:rect l="l" t="t" r="r" b="b"/>
              <a:pathLst>
                <a:path w="1950720" h="1950720">
                  <a:moveTo>
                    <a:pt x="0" y="0"/>
                  </a:moveTo>
                  <a:lnTo>
                    <a:pt x="1950720" y="0"/>
                  </a:lnTo>
                  <a:lnTo>
                    <a:pt x="1950720" y="1950720"/>
                  </a:lnTo>
                  <a:lnTo>
                    <a:pt x="0" y="1950720"/>
                  </a:lnTo>
                  <a:lnTo>
                    <a:pt x="0" y="0"/>
                  </a:lnTo>
                  <a:close/>
                </a:path>
              </a:pathLst>
            </a:custGeom>
            <a:blipFill>
              <a:blip r:embed="rId4"/>
              <a:stretch>
                <a:fillRect/>
              </a:stretch>
            </a:blipFill>
          </p:spPr>
        </p:sp>
      </p:grpSp>
      <p:grpSp>
        <p:nvGrpSpPr>
          <p:cNvPr id="10" name="Group 10"/>
          <p:cNvGrpSpPr/>
          <p:nvPr/>
        </p:nvGrpSpPr>
        <p:grpSpPr>
          <a:xfrm>
            <a:off x="2194560" y="2011680"/>
            <a:ext cx="6096000" cy="487680"/>
            <a:chOff x="0" y="0"/>
            <a:chExt cx="12192000" cy="975360"/>
          </a:xfrm>
        </p:grpSpPr>
        <p:sp>
          <p:nvSpPr>
            <p:cNvPr id="11" name="Freeform 11"/>
            <p:cNvSpPr/>
            <p:nvPr/>
          </p:nvSpPr>
          <p:spPr>
            <a:xfrm>
              <a:off x="0" y="0"/>
              <a:ext cx="12192000" cy="975360"/>
            </a:xfrm>
            <a:custGeom>
              <a:avLst/>
              <a:gdLst/>
              <a:ahLst/>
              <a:cxnLst/>
              <a:rect l="l" t="t" r="r" b="b"/>
              <a:pathLst>
                <a:path w="12192000" h="975360">
                  <a:moveTo>
                    <a:pt x="0" y="0"/>
                  </a:moveTo>
                  <a:lnTo>
                    <a:pt x="12192000" y="0"/>
                  </a:lnTo>
                  <a:lnTo>
                    <a:pt x="12192000" y="975360"/>
                  </a:lnTo>
                  <a:lnTo>
                    <a:pt x="0" y="975360"/>
                  </a:lnTo>
                  <a:close/>
                </a:path>
              </a:pathLst>
            </a:custGeom>
            <a:blipFill>
              <a:blip r:embed="rId3">
                <a:alphaModFix amt="0"/>
              </a:blip>
              <a:stretch>
                <a:fillRect t="-193562" b="-193562"/>
              </a:stretch>
            </a:blipFill>
          </p:spPr>
        </p:sp>
        <p:sp>
          <p:nvSpPr>
            <p:cNvPr id="12" name="TextBox 12"/>
            <p:cNvSpPr txBox="1"/>
            <p:nvPr/>
          </p:nvSpPr>
          <p:spPr>
            <a:xfrm>
              <a:off x="0" y="-95250"/>
              <a:ext cx="12192000" cy="1070610"/>
            </a:xfrm>
            <a:prstGeom prst="rect">
              <a:avLst/>
            </a:prstGeom>
          </p:spPr>
          <p:txBody>
            <a:bodyPr lIns="0" tIns="0" rIns="0" bIns="0" rtlCol="0" anchor="ctr"/>
            <a:lstStyle/>
            <a:p>
              <a:pPr defTabSz="609630">
                <a:lnSpc>
                  <a:spcPts val="2720"/>
                </a:lnSpc>
              </a:pPr>
              <a:r>
                <a:rPr lang="en-US" sz="2267" b="1">
                  <a:solidFill>
                    <a:srgbClr val="C0392B"/>
                  </a:solidFill>
                  <a:latin typeface="Agrandir Bold"/>
                  <a:ea typeface="Agrandir Bold"/>
                  <a:cs typeface="Agrandir Bold"/>
                  <a:sym typeface="Agrandir Bold"/>
                </a:rPr>
                <a:t>Cortisol elevado 24/7</a:t>
              </a:r>
            </a:p>
          </p:txBody>
        </p:sp>
      </p:grpSp>
      <p:grpSp>
        <p:nvGrpSpPr>
          <p:cNvPr id="13" name="Group 13"/>
          <p:cNvGrpSpPr/>
          <p:nvPr/>
        </p:nvGrpSpPr>
        <p:grpSpPr>
          <a:xfrm>
            <a:off x="2194560" y="2560320"/>
            <a:ext cx="7315200" cy="609600"/>
            <a:chOff x="0" y="0"/>
            <a:chExt cx="14630400" cy="1219200"/>
          </a:xfrm>
        </p:grpSpPr>
        <p:sp>
          <p:nvSpPr>
            <p:cNvPr id="14" name="Freeform 14"/>
            <p:cNvSpPr/>
            <p:nvPr/>
          </p:nvSpPr>
          <p:spPr>
            <a:xfrm>
              <a:off x="0" y="0"/>
              <a:ext cx="14630400" cy="1219200"/>
            </a:xfrm>
            <a:custGeom>
              <a:avLst/>
              <a:gdLst/>
              <a:ahLst/>
              <a:cxnLst/>
              <a:rect l="l" t="t" r="r" b="b"/>
              <a:pathLst>
                <a:path w="14630400" h="1219200">
                  <a:moveTo>
                    <a:pt x="0" y="0"/>
                  </a:moveTo>
                  <a:lnTo>
                    <a:pt x="14630400" y="0"/>
                  </a:lnTo>
                  <a:lnTo>
                    <a:pt x="14630400" y="1219200"/>
                  </a:lnTo>
                  <a:lnTo>
                    <a:pt x="0" y="1219200"/>
                  </a:lnTo>
                  <a:close/>
                </a:path>
              </a:pathLst>
            </a:custGeom>
            <a:blipFill>
              <a:blip r:embed="rId3">
                <a:alphaModFix amt="0"/>
              </a:blip>
              <a:stretch>
                <a:fillRect t="-183820" b="-183820"/>
              </a:stretch>
            </a:blipFill>
          </p:spPr>
        </p:sp>
        <p:sp>
          <p:nvSpPr>
            <p:cNvPr id="15" name="TextBox 15"/>
            <p:cNvSpPr txBox="1"/>
            <p:nvPr/>
          </p:nvSpPr>
          <p:spPr>
            <a:xfrm>
              <a:off x="0" y="-76200"/>
              <a:ext cx="14630400" cy="1295400"/>
            </a:xfrm>
            <a:prstGeom prst="rect">
              <a:avLst/>
            </a:prstGeom>
          </p:spPr>
          <p:txBody>
            <a:bodyPr lIns="0" tIns="0" rIns="0" bIns="0" rtlCol="0" anchor="ctr"/>
            <a:lstStyle/>
            <a:p>
              <a:pPr defTabSz="609630">
                <a:lnSpc>
                  <a:spcPts val="2080"/>
                </a:lnSpc>
              </a:pPr>
              <a:r>
                <a:rPr lang="en-US" sz="1733">
                  <a:solidFill>
                    <a:srgbClr val="2C3E50"/>
                  </a:solidFill>
                  <a:latin typeface="Agrandir"/>
                  <a:ea typeface="Agrandir"/>
                  <a:cs typeface="Agrandir"/>
                  <a:sym typeface="Agrandir"/>
                </a:rPr>
                <a:t>Daña hipocampo (memoria) y debilita corteza prefrontal (el copiloto).</a:t>
              </a:r>
            </a:p>
          </p:txBody>
        </p:sp>
      </p:grpSp>
      <p:grpSp>
        <p:nvGrpSpPr>
          <p:cNvPr id="16" name="Group 16"/>
          <p:cNvGrpSpPr/>
          <p:nvPr/>
        </p:nvGrpSpPr>
        <p:grpSpPr>
          <a:xfrm>
            <a:off x="1219200" y="3657600"/>
            <a:ext cx="9753600" cy="2049611"/>
            <a:chOff x="0" y="0"/>
            <a:chExt cx="19507200" cy="4099222"/>
          </a:xfrm>
        </p:grpSpPr>
        <p:sp>
          <p:nvSpPr>
            <p:cNvPr id="17" name="Freeform 17"/>
            <p:cNvSpPr/>
            <p:nvPr/>
          </p:nvSpPr>
          <p:spPr>
            <a:xfrm>
              <a:off x="0" y="0"/>
              <a:ext cx="19507200" cy="4099222"/>
            </a:xfrm>
            <a:custGeom>
              <a:avLst/>
              <a:gdLst/>
              <a:ahLst/>
              <a:cxnLst/>
              <a:rect l="l" t="t" r="r" b="b"/>
              <a:pathLst>
                <a:path w="19507200" h="4099222">
                  <a:moveTo>
                    <a:pt x="0" y="0"/>
                  </a:moveTo>
                  <a:lnTo>
                    <a:pt x="19507200" y="0"/>
                  </a:lnTo>
                  <a:lnTo>
                    <a:pt x="19507200" y="4099222"/>
                  </a:lnTo>
                  <a:lnTo>
                    <a:pt x="0" y="4099222"/>
                  </a:lnTo>
                  <a:close/>
                </a:path>
              </a:pathLst>
            </a:custGeom>
            <a:solidFill>
              <a:srgbClr val="FFC6C0"/>
            </a:solidFill>
          </p:spPr>
        </p:sp>
      </p:grpSp>
      <p:grpSp>
        <p:nvGrpSpPr>
          <p:cNvPr id="18" name="Group 18"/>
          <p:cNvGrpSpPr/>
          <p:nvPr/>
        </p:nvGrpSpPr>
        <p:grpSpPr>
          <a:xfrm>
            <a:off x="1219200" y="3657600"/>
            <a:ext cx="97536" cy="1950720"/>
            <a:chOff x="0" y="0"/>
            <a:chExt cx="195072" cy="3901440"/>
          </a:xfrm>
        </p:grpSpPr>
        <p:sp>
          <p:nvSpPr>
            <p:cNvPr id="19" name="Freeform 19"/>
            <p:cNvSpPr/>
            <p:nvPr/>
          </p:nvSpPr>
          <p:spPr>
            <a:xfrm>
              <a:off x="0" y="0"/>
              <a:ext cx="195072" cy="3901440"/>
            </a:xfrm>
            <a:custGeom>
              <a:avLst/>
              <a:gdLst/>
              <a:ahLst/>
              <a:cxnLst/>
              <a:rect l="l" t="t" r="r" b="b"/>
              <a:pathLst>
                <a:path w="195072" h="3901440">
                  <a:moveTo>
                    <a:pt x="0" y="0"/>
                  </a:moveTo>
                  <a:lnTo>
                    <a:pt x="195072" y="0"/>
                  </a:lnTo>
                  <a:lnTo>
                    <a:pt x="195072" y="3901440"/>
                  </a:lnTo>
                  <a:lnTo>
                    <a:pt x="0" y="3901440"/>
                  </a:lnTo>
                  <a:close/>
                </a:path>
              </a:pathLst>
            </a:custGeom>
            <a:solidFill>
              <a:srgbClr val="C0392B"/>
            </a:solidFill>
          </p:spPr>
        </p:sp>
      </p:grpSp>
      <p:grpSp>
        <p:nvGrpSpPr>
          <p:cNvPr id="20" name="Group 20"/>
          <p:cNvGrpSpPr/>
          <p:nvPr/>
        </p:nvGrpSpPr>
        <p:grpSpPr>
          <a:xfrm>
            <a:off x="1584960" y="3779520"/>
            <a:ext cx="9144000" cy="1762218"/>
            <a:chOff x="0" y="0"/>
            <a:chExt cx="18288000" cy="3524436"/>
          </a:xfrm>
        </p:grpSpPr>
        <p:sp>
          <p:nvSpPr>
            <p:cNvPr id="21" name="Freeform 21"/>
            <p:cNvSpPr/>
            <p:nvPr/>
          </p:nvSpPr>
          <p:spPr>
            <a:xfrm>
              <a:off x="0" y="0"/>
              <a:ext cx="18288000" cy="3524436"/>
            </a:xfrm>
            <a:custGeom>
              <a:avLst/>
              <a:gdLst/>
              <a:ahLst/>
              <a:cxnLst/>
              <a:rect l="l" t="t" r="r" b="b"/>
              <a:pathLst>
                <a:path w="18288000" h="3524436">
                  <a:moveTo>
                    <a:pt x="0" y="0"/>
                  </a:moveTo>
                  <a:lnTo>
                    <a:pt x="18288000" y="0"/>
                  </a:lnTo>
                  <a:lnTo>
                    <a:pt x="18288000" y="3524436"/>
                  </a:lnTo>
                  <a:lnTo>
                    <a:pt x="0" y="3524436"/>
                  </a:lnTo>
                  <a:close/>
                </a:path>
              </a:pathLst>
            </a:custGeom>
            <a:blipFill>
              <a:blip r:embed="rId3">
                <a:alphaModFix amt="0"/>
              </a:blip>
              <a:stretch>
                <a:fillRect t="-52676" b="-49536"/>
              </a:stretch>
            </a:blipFill>
          </p:spPr>
        </p:sp>
        <p:sp>
          <p:nvSpPr>
            <p:cNvPr id="22" name="TextBox 22"/>
            <p:cNvSpPr txBox="1"/>
            <p:nvPr/>
          </p:nvSpPr>
          <p:spPr>
            <a:xfrm>
              <a:off x="0" y="-180975"/>
              <a:ext cx="18288000" cy="3705411"/>
            </a:xfrm>
            <a:prstGeom prst="rect">
              <a:avLst/>
            </a:prstGeom>
          </p:spPr>
          <p:txBody>
            <a:bodyPr lIns="0" tIns="0" rIns="0" bIns="0" rtlCol="0" anchor="ctr"/>
            <a:lstStyle/>
            <a:p>
              <a:pPr defTabSz="609630">
                <a:lnSpc>
                  <a:spcPts val="3120"/>
                </a:lnSpc>
              </a:pPr>
              <a:r>
                <a:rPr lang="en-US" sz="2000" b="1">
                  <a:solidFill>
                    <a:srgbClr val="C0392B"/>
                  </a:solidFill>
                  <a:latin typeface="Agrandir Bold"/>
                  <a:ea typeface="Agrandir Bold"/>
                  <a:cs typeface="Agrandir Bold"/>
                  <a:sym typeface="Agrandir Bold"/>
                </a:rPr>
                <a:t>El motor que nunca se apaga</a:t>
              </a:r>
            </a:p>
            <a:p>
              <a:pPr defTabSz="609630">
                <a:lnSpc>
                  <a:spcPts val="2704"/>
                </a:lnSpc>
              </a:pPr>
              <a:endParaRPr lang="en-US" sz="2000" b="1">
                <a:solidFill>
                  <a:srgbClr val="C0392B"/>
                </a:solidFill>
                <a:latin typeface="Agrandir Bold"/>
                <a:ea typeface="Agrandir Bold"/>
                <a:cs typeface="Agrandir Bold"/>
                <a:sym typeface="Agrandir Bold"/>
              </a:endParaRPr>
            </a:p>
            <a:p>
              <a:pPr defTabSz="609630">
                <a:lnSpc>
                  <a:spcPts val="2704"/>
                </a:lnSpc>
              </a:pPr>
              <a:r>
                <a:rPr lang="en-US" sz="1733">
                  <a:solidFill>
                    <a:srgbClr val="2C3E50"/>
                  </a:solidFill>
                  <a:latin typeface="Agrandir"/>
                  <a:ea typeface="Agrandir"/>
                  <a:cs typeface="Agrandir"/>
                  <a:sym typeface="Agrandir"/>
                </a:rPr>
                <a:t>Un carro diseñado para encenderse y apagarse.</a:t>
              </a:r>
            </a:p>
            <a:p>
              <a:pPr defTabSz="609630">
                <a:lnSpc>
                  <a:spcPts val="2704"/>
                </a:lnSpc>
              </a:pPr>
              <a:r>
                <a:rPr lang="en-US" sz="1733">
                  <a:solidFill>
                    <a:srgbClr val="2C3E50"/>
                  </a:solidFill>
                  <a:latin typeface="Agrandir"/>
                  <a:ea typeface="Agrandir"/>
                  <a:cs typeface="Agrandir"/>
                  <a:sym typeface="Agrandir"/>
                </a:rPr>
                <a:t>Si el motor nunca se apaga, termina fundido.</a:t>
              </a:r>
            </a:p>
            <a:p>
              <a:pPr defTabSz="609630">
                <a:lnSpc>
                  <a:spcPts val="2704"/>
                </a:lnSpc>
              </a:pPr>
              <a:r>
                <a:rPr lang="en-US" sz="1733">
                  <a:solidFill>
                    <a:srgbClr val="2C3E50"/>
                  </a:solidFill>
                  <a:latin typeface="Agrandir"/>
                  <a:ea typeface="Agrandir"/>
                  <a:cs typeface="Agrandir"/>
                  <a:sym typeface="Agrandir"/>
                </a:rPr>
                <a:t>En la calle, el sistema de estrés nunca baja.</a:t>
              </a:r>
            </a:p>
          </p:txBody>
        </p:sp>
      </p:grpSp>
      <p:grpSp>
        <p:nvGrpSpPr>
          <p:cNvPr id="23" name="Group 23"/>
          <p:cNvGrpSpPr/>
          <p:nvPr/>
        </p:nvGrpSpPr>
        <p:grpSpPr>
          <a:xfrm>
            <a:off x="1219200" y="3756491"/>
            <a:ext cx="97536" cy="1950720"/>
            <a:chOff x="0" y="0"/>
            <a:chExt cx="195072" cy="3901440"/>
          </a:xfrm>
        </p:grpSpPr>
        <p:sp>
          <p:nvSpPr>
            <p:cNvPr id="24" name="Freeform 24"/>
            <p:cNvSpPr/>
            <p:nvPr/>
          </p:nvSpPr>
          <p:spPr>
            <a:xfrm>
              <a:off x="0" y="0"/>
              <a:ext cx="195072" cy="3901440"/>
            </a:xfrm>
            <a:custGeom>
              <a:avLst/>
              <a:gdLst/>
              <a:ahLst/>
              <a:cxnLst/>
              <a:rect l="l" t="t" r="r" b="b"/>
              <a:pathLst>
                <a:path w="195072" h="3901440">
                  <a:moveTo>
                    <a:pt x="0" y="0"/>
                  </a:moveTo>
                  <a:lnTo>
                    <a:pt x="195072" y="0"/>
                  </a:lnTo>
                  <a:lnTo>
                    <a:pt x="195072" y="3901440"/>
                  </a:lnTo>
                  <a:lnTo>
                    <a:pt x="0" y="3901440"/>
                  </a:lnTo>
                  <a:close/>
                </a:path>
              </a:pathLst>
            </a:custGeom>
            <a:solidFill>
              <a:srgbClr val="C0392B"/>
            </a:solidFill>
          </p:spPr>
        </p:sp>
      </p:grpSp>
      <p:sp>
        <p:nvSpPr>
          <p:cNvPr id="25" name="Freeform 25"/>
          <p:cNvSpPr/>
          <p:nvPr/>
        </p:nvSpPr>
        <p:spPr>
          <a:xfrm>
            <a:off x="9760192" y="685800"/>
            <a:ext cx="1212609" cy="1569720"/>
          </a:xfrm>
          <a:custGeom>
            <a:avLst/>
            <a:gdLst/>
            <a:ahLst/>
            <a:cxnLst/>
            <a:rect l="l" t="t" r="r" b="b"/>
            <a:pathLst>
              <a:path w="1818913" h="2354580">
                <a:moveTo>
                  <a:pt x="0" y="0"/>
                </a:moveTo>
                <a:lnTo>
                  <a:pt x="1818913" y="0"/>
                </a:lnTo>
                <a:lnTo>
                  <a:pt x="1818913" y="2354580"/>
                </a:lnTo>
                <a:lnTo>
                  <a:pt x="0" y="23545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4876800" cy="487680"/>
            <a:chOff x="0" y="0"/>
            <a:chExt cx="9753600" cy="975360"/>
          </a:xfrm>
        </p:grpSpPr>
        <p:sp>
          <p:nvSpPr>
            <p:cNvPr id="3" name="Freeform 3"/>
            <p:cNvSpPr/>
            <p:nvPr/>
          </p:nvSpPr>
          <p:spPr>
            <a:xfrm>
              <a:off x="0" y="0"/>
              <a:ext cx="9753600" cy="975360"/>
            </a:xfrm>
            <a:custGeom>
              <a:avLst/>
              <a:gdLst/>
              <a:ahLst/>
              <a:cxnLst/>
              <a:rect l="l" t="t" r="r" b="b"/>
              <a:pathLst>
                <a:path w="9753600" h="975360">
                  <a:moveTo>
                    <a:pt x="0" y="0"/>
                  </a:moveTo>
                  <a:lnTo>
                    <a:pt x="9753600" y="0"/>
                  </a:lnTo>
                  <a:lnTo>
                    <a:pt x="9753600" y="975360"/>
                  </a:lnTo>
                  <a:lnTo>
                    <a:pt x="0" y="975360"/>
                  </a:lnTo>
                  <a:close/>
                </a:path>
              </a:pathLst>
            </a:custGeom>
            <a:blipFill>
              <a:blip r:embed="rId3">
                <a:alphaModFix amt="0"/>
              </a:blip>
              <a:stretch>
                <a:fillRect t="-144850" b="-144850"/>
              </a:stretch>
            </a:blipFill>
          </p:spPr>
        </p:sp>
        <p:sp>
          <p:nvSpPr>
            <p:cNvPr id="4" name="TextBox 4"/>
            <p:cNvSpPr txBox="1"/>
            <p:nvPr/>
          </p:nvSpPr>
          <p:spPr>
            <a:xfrm>
              <a:off x="0" y="-76200"/>
              <a:ext cx="9753600" cy="1051560"/>
            </a:xfrm>
            <a:prstGeom prst="rect">
              <a:avLst/>
            </a:prstGeom>
          </p:spPr>
          <p:txBody>
            <a:bodyPr lIns="0" tIns="0" rIns="0" bIns="0" rtlCol="0" anchor="ctr"/>
            <a:lstStyle/>
            <a:p>
              <a:pPr defTabSz="609630">
                <a:lnSpc>
                  <a:spcPts val="1919"/>
                </a:lnSpc>
              </a:pPr>
              <a:r>
                <a:rPr lang="en-US" sz="1600" b="1" spc="99">
                  <a:solidFill>
                    <a:srgbClr val="E67E22"/>
                  </a:solidFill>
                  <a:latin typeface="Agrandir Bold"/>
                  <a:ea typeface="Agrandir Bold"/>
                  <a:cs typeface="Agrandir Bold"/>
                  <a:sym typeface="Agrandir Bold"/>
                </a:rPr>
                <a:t>Segundo ejército</a:t>
              </a:r>
            </a:p>
          </p:txBody>
        </p:sp>
      </p:grpSp>
      <p:grpSp>
        <p:nvGrpSpPr>
          <p:cNvPr id="5" name="Group 5"/>
          <p:cNvGrpSpPr/>
          <p:nvPr/>
        </p:nvGrpSpPr>
        <p:grpSpPr>
          <a:xfrm>
            <a:off x="731520" y="731520"/>
            <a:ext cx="10972800" cy="853440"/>
            <a:chOff x="0" y="0"/>
            <a:chExt cx="21945600" cy="1706880"/>
          </a:xfrm>
        </p:grpSpPr>
        <p:sp>
          <p:nvSpPr>
            <p:cNvPr id="6" name="Freeform 6"/>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7" name="TextBox 7"/>
            <p:cNvSpPr txBox="1"/>
            <p:nvPr/>
          </p:nvSpPr>
          <p:spPr>
            <a:xfrm>
              <a:off x="0" y="-171450"/>
              <a:ext cx="21945600" cy="1878330"/>
            </a:xfrm>
            <a:prstGeom prst="rect">
              <a:avLst/>
            </a:prstGeom>
          </p:spPr>
          <p:txBody>
            <a:bodyPr lIns="0" tIns="0" rIns="0" bIns="0" rtlCol="0" anchor="ctr"/>
            <a:lstStyle/>
            <a:p>
              <a:pPr defTabSz="609630">
                <a:lnSpc>
                  <a:spcPts val="4480"/>
                </a:lnSpc>
              </a:pPr>
              <a:r>
                <a:rPr lang="en-US" sz="3733" b="1">
                  <a:solidFill>
                    <a:srgbClr val="1B4F72"/>
                  </a:solidFill>
                  <a:latin typeface="Agrandir Bold"/>
                  <a:ea typeface="Agrandir Bold"/>
                  <a:cs typeface="Agrandir Bold"/>
                  <a:sym typeface="Agrandir Bold"/>
                </a:rPr>
                <a:t>Desnutrición y privación de sueño</a:t>
              </a:r>
            </a:p>
          </p:txBody>
        </p:sp>
      </p:grpSp>
      <p:grpSp>
        <p:nvGrpSpPr>
          <p:cNvPr id="8" name="Group 8"/>
          <p:cNvGrpSpPr/>
          <p:nvPr/>
        </p:nvGrpSpPr>
        <p:grpSpPr>
          <a:xfrm>
            <a:off x="731520" y="1828800"/>
            <a:ext cx="5120640" cy="3413760"/>
            <a:chOff x="0" y="0"/>
            <a:chExt cx="10241280" cy="6827520"/>
          </a:xfrm>
        </p:grpSpPr>
        <p:sp>
          <p:nvSpPr>
            <p:cNvPr id="9" name="Freeform 9"/>
            <p:cNvSpPr/>
            <p:nvPr/>
          </p:nvSpPr>
          <p:spPr>
            <a:xfrm>
              <a:off x="0" y="0"/>
              <a:ext cx="10241280" cy="6827520"/>
            </a:xfrm>
            <a:custGeom>
              <a:avLst/>
              <a:gdLst/>
              <a:ahLst/>
              <a:cxnLst/>
              <a:rect l="l" t="t" r="r" b="b"/>
              <a:pathLst>
                <a:path w="10241280" h="6827520">
                  <a:moveTo>
                    <a:pt x="0" y="0"/>
                  </a:moveTo>
                  <a:lnTo>
                    <a:pt x="10241280" y="0"/>
                  </a:lnTo>
                  <a:lnTo>
                    <a:pt x="10241280" y="6827520"/>
                  </a:lnTo>
                  <a:lnTo>
                    <a:pt x="0" y="6827520"/>
                  </a:lnTo>
                  <a:close/>
                </a:path>
              </a:pathLst>
            </a:custGeom>
            <a:solidFill>
              <a:srgbClr val="FFFFFF"/>
            </a:solidFill>
          </p:spPr>
        </p:sp>
      </p:grpSp>
      <p:grpSp>
        <p:nvGrpSpPr>
          <p:cNvPr id="10" name="Group 10"/>
          <p:cNvGrpSpPr/>
          <p:nvPr/>
        </p:nvGrpSpPr>
        <p:grpSpPr>
          <a:xfrm>
            <a:off x="2865120" y="2011680"/>
            <a:ext cx="731520" cy="731520"/>
            <a:chOff x="0" y="0"/>
            <a:chExt cx="1463040" cy="1463040"/>
          </a:xfrm>
        </p:grpSpPr>
        <p:sp>
          <p:nvSpPr>
            <p:cNvPr id="11" name="Freeform 11" descr="preencoded.png"/>
            <p:cNvSpPr/>
            <p:nvPr/>
          </p:nvSpPr>
          <p:spPr>
            <a:xfrm>
              <a:off x="0" y="0"/>
              <a:ext cx="1463040" cy="1463040"/>
            </a:xfrm>
            <a:custGeom>
              <a:avLst/>
              <a:gdLst/>
              <a:ahLst/>
              <a:cxnLst/>
              <a:rect l="l" t="t" r="r" b="b"/>
              <a:pathLst>
                <a:path w="1463040" h="1463040">
                  <a:moveTo>
                    <a:pt x="0" y="0"/>
                  </a:moveTo>
                  <a:lnTo>
                    <a:pt x="1463040" y="0"/>
                  </a:lnTo>
                  <a:lnTo>
                    <a:pt x="1463040" y="1463040"/>
                  </a:lnTo>
                  <a:lnTo>
                    <a:pt x="0" y="1463040"/>
                  </a:lnTo>
                  <a:lnTo>
                    <a:pt x="0" y="0"/>
                  </a:lnTo>
                  <a:close/>
                </a:path>
              </a:pathLst>
            </a:custGeom>
            <a:blipFill>
              <a:blip r:embed="rId4"/>
              <a:stretch>
                <a:fillRect/>
              </a:stretch>
            </a:blipFill>
          </p:spPr>
        </p:sp>
      </p:grpSp>
      <p:grpSp>
        <p:nvGrpSpPr>
          <p:cNvPr id="12" name="Group 12"/>
          <p:cNvGrpSpPr/>
          <p:nvPr/>
        </p:nvGrpSpPr>
        <p:grpSpPr>
          <a:xfrm>
            <a:off x="975360" y="2804160"/>
            <a:ext cx="4632960" cy="487680"/>
            <a:chOff x="0" y="0"/>
            <a:chExt cx="9265920" cy="975360"/>
          </a:xfrm>
        </p:grpSpPr>
        <p:sp>
          <p:nvSpPr>
            <p:cNvPr id="13" name="Freeform 13"/>
            <p:cNvSpPr/>
            <p:nvPr/>
          </p:nvSpPr>
          <p:spPr>
            <a:xfrm>
              <a:off x="0" y="0"/>
              <a:ext cx="9265920" cy="975360"/>
            </a:xfrm>
            <a:custGeom>
              <a:avLst/>
              <a:gdLst/>
              <a:ahLst/>
              <a:cxnLst/>
              <a:rect l="l" t="t" r="r" b="b"/>
              <a:pathLst>
                <a:path w="9265920" h="975360">
                  <a:moveTo>
                    <a:pt x="0" y="0"/>
                  </a:moveTo>
                  <a:lnTo>
                    <a:pt x="9265920" y="0"/>
                  </a:lnTo>
                  <a:lnTo>
                    <a:pt x="9265920" y="975360"/>
                  </a:lnTo>
                  <a:lnTo>
                    <a:pt x="0" y="975360"/>
                  </a:lnTo>
                  <a:close/>
                </a:path>
              </a:pathLst>
            </a:custGeom>
            <a:blipFill>
              <a:blip r:embed="rId3">
                <a:alphaModFix amt="0"/>
              </a:blip>
              <a:stretch>
                <a:fillRect t="-135107" b="-135107"/>
              </a:stretch>
            </a:blipFill>
          </p:spPr>
        </p:sp>
        <p:sp>
          <p:nvSpPr>
            <p:cNvPr id="14" name="TextBox 14"/>
            <p:cNvSpPr txBox="1"/>
            <p:nvPr/>
          </p:nvSpPr>
          <p:spPr>
            <a:xfrm>
              <a:off x="0" y="-85725"/>
              <a:ext cx="9265920" cy="1061085"/>
            </a:xfrm>
            <a:prstGeom prst="rect">
              <a:avLst/>
            </a:prstGeom>
          </p:spPr>
          <p:txBody>
            <a:bodyPr lIns="0" tIns="0" rIns="0" bIns="0" rtlCol="0" anchor="ctr"/>
            <a:lstStyle/>
            <a:p>
              <a:pPr algn="ctr" defTabSz="609630">
                <a:lnSpc>
                  <a:spcPts val="2560"/>
                </a:lnSpc>
              </a:pPr>
              <a:r>
                <a:rPr lang="en-US" sz="2133" b="1">
                  <a:solidFill>
                    <a:srgbClr val="E67E22"/>
                  </a:solidFill>
                  <a:latin typeface="Agrandir Bold"/>
                  <a:ea typeface="Agrandir Bold"/>
                  <a:cs typeface="Agrandir Bold"/>
                  <a:sym typeface="Agrandir Bold"/>
                </a:rPr>
                <a:t>Sin sueño reparador</a:t>
              </a:r>
            </a:p>
          </p:txBody>
        </p:sp>
      </p:grpSp>
      <p:grpSp>
        <p:nvGrpSpPr>
          <p:cNvPr id="15" name="Group 15"/>
          <p:cNvGrpSpPr/>
          <p:nvPr/>
        </p:nvGrpSpPr>
        <p:grpSpPr>
          <a:xfrm>
            <a:off x="975360" y="3413760"/>
            <a:ext cx="4632960" cy="1463040"/>
            <a:chOff x="0" y="0"/>
            <a:chExt cx="9265920" cy="2926080"/>
          </a:xfrm>
        </p:grpSpPr>
        <p:sp>
          <p:nvSpPr>
            <p:cNvPr id="16" name="Freeform 16"/>
            <p:cNvSpPr/>
            <p:nvPr/>
          </p:nvSpPr>
          <p:spPr>
            <a:xfrm>
              <a:off x="0" y="0"/>
              <a:ext cx="9265920" cy="2926080"/>
            </a:xfrm>
            <a:custGeom>
              <a:avLst/>
              <a:gdLst/>
              <a:ahLst/>
              <a:cxnLst/>
              <a:rect l="l" t="t" r="r" b="b"/>
              <a:pathLst>
                <a:path w="9265920" h="2926080">
                  <a:moveTo>
                    <a:pt x="0" y="0"/>
                  </a:moveTo>
                  <a:lnTo>
                    <a:pt x="9265920" y="0"/>
                  </a:lnTo>
                  <a:lnTo>
                    <a:pt x="9265920" y="2926080"/>
                  </a:lnTo>
                  <a:lnTo>
                    <a:pt x="0" y="2926080"/>
                  </a:lnTo>
                  <a:close/>
                </a:path>
              </a:pathLst>
            </a:custGeom>
            <a:blipFill>
              <a:blip r:embed="rId3">
                <a:alphaModFix amt="0"/>
              </a:blip>
              <a:stretch>
                <a:fillRect t="-11702" b="-11702"/>
              </a:stretch>
            </a:blipFill>
          </p:spPr>
        </p:sp>
        <p:sp>
          <p:nvSpPr>
            <p:cNvPr id="17" name="TextBox 17"/>
            <p:cNvSpPr txBox="1"/>
            <p:nvPr/>
          </p:nvSpPr>
          <p:spPr>
            <a:xfrm>
              <a:off x="0" y="-161925"/>
              <a:ext cx="9265920" cy="3088005"/>
            </a:xfrm>
            <a:prstGeom prst="rect">
              <a:avLst/>
            </a:prstGeom>
          </p:spPr>
          <p:txBody>
            <a:bodyPr lIns="0" tIns="0" rIns="0" bIns="0" rtlCol="0" anchor="ctr"/>
            <a:lstStyle/>
            <a:p>
              <a:pPr algn="ctr" defTabSz="609630">
                <a:lnSpc>
                  <a:spcPts val="2704"/>
                </a:lnSpc>
              </a:pPr>
              <a:r>
                <a:rPr lang="en-US" sz="1733">
                  <a:solidFill>
                    <a:srgbClr val="2C3E50"/>
                  </a:solidFill>
                  <a:latin typeface="Agrandir"/>
                  <a:ea typeface="Agrandir"/>
                  <a:cs typeface="Agrandir"/>
                  <a:sym typeface="Agrandir"/>
                </a:rPr>
                <a:t>No consolida aprendizaje.</a:t>
              </a:r>
            </a:p>
            <a:p>
              <a:pPr algn="ctr" defTabSz="609630">
                <a:lnSpc>
                  <a:spcPts val="2704"/>
                </a:lnSpc>
              </a:pPr>
              <a:r>
                <a:rPr lang="en-US" sz="1733">
                  <a:solidFill>
                    <a:srgbClr val="2C3E50"/>
                  </a:solidFill>
                  <a:latin typeface="Agrandir"/>
                  <a:ea typeface="Agrandir"/>
                  <a:cs typeface="Agrandir"/>
                  <a:sym typeface="Agrandir"/>
                </a:rPr>
                <a:t>No repara tejido.</a:t>
              </a:r>
            </a:p>
            <a:p>
              <a:pPr algn="ctr" defTabSz="609630">
                <a:lnSpc>
                  <a:spcPts val="2704"/>
                </a:lnSpc>
              </a:pPr>
              <a:r>
                <a:rPr lang="en-US" sz="1733">
                  <a:solidFill>
                    <a:srgbClr val="2C3E50"/>
                  </a:solidFill>
                  <a:latin typeface="Agrandir"/>
                  <a:ea typeface="Agrandir"/>
                  <a:cs typeface="Agrandir"/>
                  <a:sym typeface="Agrandir"/>
                </a:rPr>
                <a:t>No limpia desechos</a:t>
              </a:r>
            </a:p>
            <a:p>
              <a:pPr algn="ctr" defTabSz="609630">
                <a:lnSpc>
                  <a:spcPts val="2704"/>
                </a:lnSpc>
              </a:pPr>
              <a:r>
                <a:rPr lang="en-US" sz="1733">
                  <a:solidFill>
                    <a:srgbClr val="2C3E50"/>
                  </a:solidFill>
                  <a:latin typeface="Agrandir"/>
                  <a:ea typeface="Agrandir"/>
                  <a:cs typeface="Agrandir"/>
                  <a:sym typeface="Agrandir"/>
                </a:rPr>
                <a:t>metabólicos.</a:t>
              </a:r>
            </a:p>
          </p:txBody>
        </p:sp>
      </p:grpSp>
      <p:grpSp>
        <p:nvGrpSpPr>
          <p:cNvPr id="18" name="Group 18"/>
          <p:cNvGrpSpPr/>
          <p:nvPr/>
        </p:nvGrpSpPr>
        <p:grpSpPr>
          <a:xfrm>
            <a:off x="6339840" y="1828800"/>
            <a:ext cx="5120640" cy="3413760"/>
            <a:chOff x="0" y="0"/>
            <a:chExt cx="10241280" cy="6827520"/>
          </a:xfrm>
        </p:grpSpPr>
        <p:sp>
          <p:nvSpPr>
            <p:cNvPr id="19" name="Freeform 19"/>
            <p:cNvSpPr/>
            <p:nvPr/>
          </p:nvSpPr>
          <p:spPr>
            <a:xfrm>
              <a:off x="0" y="0"/>
              <a:ext cx="10241280" cy="6827520"/>
            </a:xfrm>
            <a:custGeom>
              <a:avLst/>
              <a:gdLst/>
              <a:ahLst/>
              <a:cxnLst/>
              <a:rect l="l" t="t" r="r" b="b"/>
              <a:pathLst>
                <a:path w="10241280" h="6827520">
                  <a:moveTo>
                    <a:pt x="0" y="0"/>
                  </a:moveTo>
                  <a:lnTo>
                    <a:pt x="10241280" y="0"/>
                  </a:lnTo>
                  <a:lnTo>
                    <a:pt x="10241280" y="6827520"/>
                  </a:lnTo>
                  <a:lnTo>
                    <a:pt x="0" y="6827520"/>
                  </a:lnTo>
                  <a:close/>
                </a:path>
              </a:pathLst>
            </a:custGeom>
            <a:solidFill>
              <a:srgbClr val="FFFFFF"/>
            </a:solidFill>
          </p:spPr>
        </p:sp>
      </p:grpSp>
      <p:grpSp>
        <p:nvGrpSpPr>
          <p:cNvPr id="20" name="Group 20"/>
          <p:cNvGrpSpPr/>
          <p:nvPr/>
        </p:nvGrpSpPr>
        <p:grpSpPr>
          <a:xfrm>
            <a:off x="6583680" y="2072640"/>
            <a:ext cx="4632960" cy="1147538"/>
            <a:chOff x="0" y="0"/>
            <a:chExt cx="9265920" cy="2295076"/>
          </a:xfrm>
        </p:grpSpPr>
        <p:sp>
          <p:nvSpPr>
            <p:cNvPr id="21" name="Freeform 21"/>
            <p:cNvSpPr/>
            <p:nvPr/>
          </p:nvSpPr>
          <p:spPr>
            <a:xfrm>
              <a:off x="0" y="0"/>
              <a:ext cx="9265920" cy="2295076"/>
            </a:xfrm>
            <a:custGeom>
              <a:avLst/>
              <a:gdLst/>
              <a:ahLst/>
              <a:cxnLst/>
              <a:rect l="l" t="t" r="r" b="b"/>
              <a:pathLst>
                <a:path w="9265920" h="2295076">
                  <a:moveTo>
                    <a:pt x="0" y="0"/>
                  </a:moveTo>
                  <a:lnTo>
                    <a:pt x="9265920" y="0"/>
                  </a:lnTo>
                  <a:lnTo>
                    <a:pt x="9265920" y="2295076"/>
                  </a:lnTo>
                  <a:lnTo>
                    <a:pt x="0" y="2295076"/>
                  </a:lnTo>
                  <a:close/>
                </a:path>
              </a:pathLst>
            </a:custGeom>
            <a:blipFill>
              <a:blip r:embed="rId3">
                <a:alphaModFix amt="0"/>
              </a:blip>
              <a:stretch>
                <a:fillRect t="-36169" b="-21164"/>
              </a:stretch>
            </a:blipFill>
          </p:spPr>
        </p:sp>
        <p:sp>
          <p:nvSpPr>
            <p:cNvPr id="22" name="TextBox 22"/>
            <p:cNvSpPr txBox="1"/>
            <p:nvPr/>
          </p:nvSpPr>
          <p:spPr>
            <a:xfrm>
              <a:off x="0" y="-238125"/>
              <a:ext cx="9265920" cy="2533201"/>
            </a:xfrm>
            <a:prstGeom prst="rect">
              <a:avLst/>
            </a:prstGeom>
          </p:spPr>
          <p:txBody>
            <a:bodyPr lIns="0" tIns="0" rIns="0" bIns="0" rtlCol="0" anchor="ctr"/>
            <a:lstStyle/>
            <a:p>
              <a:pPr algn="ctr" defTabSz="609630">
                <a:lnSpc>
                  <a:spcPts val="7040"/>
                </a:lnSpc>
              </a:pPr>
              <a:r>
                <a:rPr lang="en-US" sz="5867" b="1">
                  <a:solidFill>
                    <a:srgbClr val="2E86C1"/>
                  </a:solidFill>
                  <a:latin typeface="Agrandir Bold"/>
                  <a:ea typeface="Agrandir Bold"/>
                  <a:cs typeface="Agrandir Bold"/>
                  <a:sym typeface="Agrandir Bold"/>
                </a:rPr>
                <a:t>20%</a:t>
              </a:r>
            </a:p>
          </p:txBody>
        </p:sp>
      </p:grpSp>
      <p:grpSp>
        <p:nvGrpSpPr>
          <p:cNvPr id="23" name="Group 23"/>
          <p:cNvGrpSpPr/>
          <p:nvPr/>
        </p:nvGrpSpPr>
        <p:grpSpPr>
          <a:xfrm>
            <a:off x="6583680" y="3048000"/>
            <a:ext cx="4632960" cy="731520"/>
            <a:chOff x="0" y="0"/>
            <a:chExt cx="9265920" cy="1463040"/>
          </a:xfrm>
        </p:grpSpPr>
        <p:sp>
          <p:nvSpPr>
            <p:cNvPr id="24" name="Freeform 24"/>
            <p:cNvSpPr/>
            <p:nvPr/>
          </p:nvSpPr>
          <p:spPr>
            <a:xfrm>
              <a:off x="0" y="0"/>
              <a:ext cx="9265920" cy="1463040"/>
            </a:xfrm>
            <a:custGeom>
              <a:avLst/>
              <a:gdLst/>
              <a:ahLst/>
              <a:cxnLst/>
              <a:rect l="l" t="t" r="r" b="b"/>
              <a:pathLst>
                <a:path w="9265920" h="1463040">
                  <a:moveTo>
                    <a:pt x="0" y="0"/>
                  </a:moveTo>
                  <a:lnTo>
                    <a:pt x="9265920" y="0"/>
                  </a:lnTo>
                  <a:lnTo>
                    <a:pt x="9265920" y="1463040"/>
                  </a:lnTo>
                  <a:lnTo>
                    <a:pt x="0" y="1463040"/>
                  </a:lnTo>
                  <a:close/>
                </a:path>
              </a:pathLst>
            </a:custGeom>
            <a:blipFill>
              <a:blip r:embed="rId3">
                <a:alphaModFix amt="0"/>
              </a:blip>
              <a:stretch>
                <a:fillRect t="-73405" b="-73405"/>
              </a:stretch>
            </a:blipFill>
          </p:spPr>
        </p:sp>
        <p:sp>
          <p:nvSpPr>
            <p:cNvPr id="25" name="TextBox 25"/>
            <p:cNvSpPr txBox="1"/>
            <p:nvPr/>
          </p:nvSpPr>
          <p:spPr>
            <a:xfrm>
              <a:off x="0" y="-133350"/>
              <a:ext cx="9265920" cy="1596390"/>
            </a:xfrm>
            <a:prstGeom prst="rect">
              <a:avLst/>
            </a:prstGeom>
          </p:spPr>
          <p:txBody>
            <a:bodyPr lIns="0" tIns="0" rIns="0" bIns="0" rtlCol="0" anchor="ctr"/>
            <a:lstStyle/>
            <a:p>
              <a:pPr algn="ctr" defTabSz="609630">
                <a:lnSpc>
                  <a:spcPts val="2687"/>
                </a:lnSpc>
              </a:pPr>
              <a:r>
                <a:rPr lang="en-US" sz="1866">
                  <a:solidFill>
                    <a:srgbClr val="2C3E50"/>
                  </a:solidFill>
                  <a:latin typeface="Agrandir"/>
                  <a:ea typeface="Agrandir"/>
                  <a:cs typeface="Agrandir"/>
                  <a:sym typeface="Agrandir"/>
                </a:rPr>
                <a:t>de TODA la energía del cuerpo</a:t>
              </a:r>
            </a:p>
            <a:p>
              <a:pPr algn="ctr" defTabSz="609630">
                <a:lnSpc>
                  <a:spcPts val="2687"/>
                </a:lnSpc>
              </a:pPr>
              <a:r>
                <a:rPr lang="en-US" sz="1866">
                  <a:solidFill>
                    <a:srgbClr val="2C3E50"/>
                  </a:solidFill>
                  <a:latin typeface="Agrandir"/>
                  <a:ea typeface="Agrandir"/>
                  <a:cs typeface="Agrandir"/>
                  <a:sym typeface="Agrandir"/>
                </a:rPr>
                <a:t>va al cerebro</a:t>
              </a:r>
            </a:p>
          </p:txBody>
        </p:sp>
      </p:grpSp>
      <p:grpSp>
        <p:nvGrpSpPr>
          <p:cNvPr id="26" name="Group 26"/>
          <p:cNvGrpSpPr/>
          <p:nvPr/>
        </p:nvGrpSpPr>
        <p:grpSpPr>
          <a:xfrm>
            <a:off x="6583680" y="3901440"/>
            <a:ext cx="4632960" cy="853440"/>
            <a:chOff x="0" y="0"/>
            <a:chExt cx="9265920" cy="1706880"/>
          </a:xfrm>
        </p:grpSpPr>
        <p:sp>
          <p:nvSpPr>
            <p:cNvPr id="27" name="Freeform 27"/>
            <p:cNvSpPr/>
            <p:nvPr/>
          </p:nvSpPr>
          <p:spPr>
            <a:xfrm>
              <a:off x="0" y="0"/>
              <a:ext cx="9265920" cy="1706880"/>
            </a:xfrm>
            <a:custGeom>
              <a:avLst/>
              <a:gdLst/>
              <a:ahLst/>
              <a:cxnLst/>
              <a:rect l="l" t="t" r="r" b="b"/>
              <a:pathLst>
                <a:path w="9265920" h="1706880">
                  <a:moveTo>
                    <a:pt x="0" y="0"/>
                  </a:moveTo>
                  <a:lnTo>
                    <a:pt x="9265920" y="0"/>
                  </a:lnTo>
                  <a:lnTo>
                    <a:pt x="9265920" y="1706880"/>
                  </a:lnTo>
                  <a:lnTo>
                    <a:pt x="0" y="1706880"/>
                  </a:lnTo>
                  <a:close/>
                </a:path>
              </a:pathLst>
            </a:custGeom>
            <a:blipFill>
              <a:blip r:embed="rId3">
                <a:alphaModFix amt="0"/>
              </a:blip>
              <a:stretch>
                <a:fillRect t="-55775" b="-55775"/>
              </a:stretch>
            </a:blipFill>
          </p:spPr>
        </p:sp>
        <p:sp>
          <p:nvSpPr>
            <p:cNvPr id="28" name="TextBox 28"/>
            <p:cNvSpPr txBox="1"/>
            <p:nvPr/>
          </p:nvSpPr>
          <p:spPr>
            <a:xfrm>
              <a:off x="0" y="-133350"/>
              <a:ext cx="9265920" cy="1840230"/>
            </a:xfrm>
            <a:prstGeom prst="rect">
              <a:avLst/>
            </a:prstGeom>
          </p:spPr>
          <p:txBody>
            <a:bodyPr lIns="0" tIns="0" rIns="0" bIns="0" rtlCol="0" anchor="ctr"/>
            <a:lstStyle/>
            <a:p>
              <a:pPr algn="ctr" defTabSz="609630">
                <a:lnSpc>
                  <a:spcPts val="2496"/>
                </a:lnSpc>
              </a:pPr>
              <a:r>
                <a:rPr lang="en-US" sz="1733" b="1">
                  <a:solidFill>
                    <a:srgbClr val="C0392B"/>
                  </a:solidFill>
                  <a:latin typeface="Agrandir Bold"/>
                  <a:ea typeface="Agrandir Bold"/>
                  <a:cs typeface="Agrandir Bold"/>
                  <a:sym typeface="Agrandir Bold"/>
                </a:rPr>
                <a:t>Sin nutrición adecuada:</a:t>
              </a:r>
            </a:p>
            <a:p>
              <a:pPr algn="ctr" defTabSz="609630">
                <a:lnSpc>
                  <a:spcPts val="2496"/>
                </a:lnSpc>
              </a:pPr>
              <a:r>
                <a:rPr lang="en-US" sz="1733" b="1">
                  <a:solidFill>
                    <a:srgbClr val="C0392B"/>
                  </a:solidFill>
                  <a:latin typeface="Agrandir Bold"/>
                  <a:ea typeface="Agrandir Bold"/>
                  <a:cs typeface="Agrandir Bold"/>
                  <a:sym typeface="Agrandir Bold"/>
                </a:rPr>
                <a:t>sin materia prima para reparar.</a:t>
              </a:r>
            </a:p>
          </p:txBody>
        </p:sp>
      </p:grpSp>
      <p:grpSp>
        <p:nvGrpSpPr>
          <p:cNvPr id="29" name="Group 29"/>
          <p:cNvGrpSpPr/>
          <p:nvPr/>
        </p:nvGrpSpPr>
        <p:grpSpPr>
          <a:xfrm>
            <a:off x="3169920" y="5363211"/>
            <a:ext cx="6016106" cy="615283"/>
            <a:chOff x="0" y="0"/>
            <a:chExt cx="21457920" cy="2194560"/>
          </a:xfrm>
        </p:grpSpPr>
        <p:sp>
          <p:nvSpPr>
            <p:cNvPr id="30" name="Freeform 30"/>
            <p:cNvSpPr/>
            <p:nvPr/>
          </p:nvSpPr>
          <p:spPr>
            <a:xfrm>
              <a:off x="0" y="0"/>
              <a:ext cx="21457920" cy="2194560"/>
            </a:xfrm>
            <a:custGeom>
              <a:avLst/>
              <a:gdLst/>
              <a:ahLst/>
              <a:cxnLst/>
              <a:rect l="l" t="t" r="r" b="b"/>
              <a:pathLst>
                <a:path w="21457920" h="2194560">
                  <a:moveTo>
                    <a:pt x="0" y="0"/>
                  </a:moveTo>
                  <a:lnTo>
                    <a:pt x="21457920" y="0"/>
                  </a:lnTo>
                  <a:lnTo>
                    <a:pt x="21457920" y="2194560"/>
                  </a:lnTo>
                  <a:lnTo>
                    <a:pt x="0" y="2194560"/>
                  </a:lnTo>
                  <a:close/>
                </a:path>
              </a:pathLst>
            </a:custGeom>
            <a:solidFill>
              <a:srgbClr val="FEF9E7"/>
            </a:solidFill>
          </p:spPr>
        </p:sp>
      </p:grpSp>
      <p:grpSp>
        <p:nvGrpSpPr>
          <p:cNvPr id="31" name="Group 31"/>
          <p:cNvGrpSpPr/>
          <p:nvPr/>
        </p:nvGrpSpPr>
        <p:grpSpPr>
          <a:xfrm>
            <a:off x="1219200" y="5363210"/>
            <a:ext cx="9753600" cy="609600"/>
            <a:chOff x="0" y="0"/>
            <a:chExt cx="19507200" cy="1219200"/>
          </a:xfrm>
        </p:grpSpPr>
        <p:sp>
          <p:nvSpPr>
            <p:cNvPr id="32" name="Freeform 32"/>
            <p:cNvSpPr/>
            <p:nvPr/>
          </p:nvSpPr>
          <p:spPr>
            <a:xfrm>
              <a:off x="0" y="0"/>
              <a:ext cx="19507200" cy="1219200"/>
            </a:xfrm>
            <a:custGeom>
              <a:avLst/>
              <a:gdLst/>
              <a:ahLst/>
              <a:cxnLst/>
              <a:rect l="l" t="t" r="r" b="b"/>
              <a:pathLst>
                <a:path w="19507200" h="1219200">
                  <a:moveTo>
                    <a:pt x="0" y="0"/>
                  </a:moveTo>
                  <a:lnTo>
                    <a:pt x="19507200" y="0"/>
                  </a:lnTo>
                  <a:lnTo>
                    <a:pt x="19507200" y="1219200"/>
                  </a:lnTo>
                  <a:lnTo>
                    <a:pt x="0" y="1219200"/>
                  </a:lnTo>
                  <a:close/>
                </a:path>
              </a:pathLst>
            </a:custGeom>
            <a:blipFill>
              <a:blip r:embed="rId3">
                <a:alphaModFix amt="0"/>
              </a:blip>
              <a:stretch>
                <a:fillRect t="-261760" b="-261760"/>
              </a:stretch>
            </a:blipFill>
          </p:spPr>
        </p:sp>
        <p:sp>
          <p:nvSpPr>
            <p:cNvPr id="33" name="TextBox 33"/>
            <p:cNvSpPr txBox="1"/>
            <p:nvPr/>
          </p:nvSpPr>
          <p:spPr>
            <a:xfrm>
              <a:off x="0" y="-85725"/>
              <a:ext cx="19507200" cy="1304925"/>
            </a:xfrm>
            <a:prstGeom prst="rect">
              <a:avLst/>
            </a:prstGeom>
          </p:spPr>
          <p:txBody>
            <a:bodyPr lIns="0" tIns="0" rIns="0" bIns="0" rtlCol="0" anchor="ctr"/>
            <a:lstStyle/>
            <a:p>
              <a:pPr algn="ctr" defTabSz="609630">
                <a:lnSpc>
                  <a:spcPts val="2560"/>
                </a:lnSpc>
              </a:pPr>
              <a:r>
                <a:rPr lang="en-US" sz="2133" i="1">
                  <a:solidFill>
                    <a:srgbClr val="2C3E50"/>
                  </a:solidFill>
                  <a:latin typeface="Agrandir Italics"/>
                  <a:ea typeface="Agrandir Italics"/>
                  <a:cs typeface="Agrandir Italics"/>
                  <a:sym typeface="Agrandir Italics"/>
                </a:rPr>
                <a:t>Un cerebro funcionando sin mantenimiento.</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7680" y="487680"/>
            <a:ext cx="5364480" cy="5486400"/>
            <a:chOff x="0" y="0"/>
            <a:chExt cx="10728960" cy="10972800"/>
          </a:xfrm>
        </p:grpSpPr>
        <p:sp>
          <p:nvSpPr>
            <p:cNvPr id="3" name="Freeform 3"/>
            <p:cNvSpPr/>
            <p:nvPr/>
          </p:nvSpPr>
          <p:spPr>
            <a:xfrm>
              <a:off x="0" y="0"/>
              <a:ext cx="10728960" cy="10972800"/>
            </a:xfrm>
            <a:custGeom>
              <a:avLst/>
              <a:gdLst/>
              <a:ahLst/>
              <a:cxnLst/>
              <a:rect l="l" t="t" r="r" b="b"/>
              <a:pathLst>
                <a:path w="10728960" h="10972800">
                  <a:moveTo>
                    <a:pt x="0" y="0"/>
                  </a:moveTo>
                  <a:lnTo>
                    <a:pt x="10728960" y="0"/>
                  </a:lnTo>
                  <a:lnTo>
                    <a:pt x="10728960" y="10972800"/>
                  </a:lnTo>
                  <a:lnTo>
                    <a:pt x="0" y="10972800"/>
                  </a:lnTo>
                  <a:close/>
                </a:path>
              </a:pathLst>
            </a:custGeom>
            <a:solidFill>
              <a:srgbClr val="FDEDEC"/>
            </a:solidFill>
          </p:spPr>
        </p:sp>
      </p:grpSp>
      <p:grpSp>
        <p:nvGrpSpPr>
          <p:cNvPr id="4" name="Group 4"/>
          <p:cNvGrpSpPr/>
          <p:nvPr/>
        </p:nvGrpSpPr>
        <p:grpSpPr>
          <a:xfrm>
            <a:off x="731520" y="609600"/>
            <a:ext cx="4876800" cy="487680"/>
            <a:chOff x="0" y="0"/>
            <a:chExt cx="9753600" cy="975360"/>
          </a:xfrm>
        </p:grpSpPr>
        <p:sp>
          <p:nvSpPr>
            <p:cNvPr id="5" name="Freeform 5"/>
            <p:cNvSpPr/>
            <p:nvPr/>
          </p:nvSpPr>
          <p:spPr>
            <a:xfrm>
              <a:off x="0" y="0"/>
              <a:ext cx="9753600" cy="975360"/>
            </a:xfrm>
            <a:custGeom>
              <a:avLst/>
              <a:gdLst/>
              <a:ahLst/>
              <a:cxnLst/>
              <a:rect l="l" t="t" r="r" b="b"/>
              <a:pathLst>
                <a:path w="9753600" h="975360">
                  <a:moveTo>
                    <a:pt x="0" y="0"/>
                  </a:moveTo>
                  <a:lnTo>
                    <a:pt x="9753600" y="0"/>
                  </a:lnTo>
                  <a:lnTo>
                    <a:pt x="9753600" y="975360"/>
                  </a:lnTo>
                  <a:lnTo>
                    <a:pt x="0" y="975360"/>
                  </a:lnTo>
                  <a:close/>
                </a:path>
              </a:pathLst>
            </a:custGeom>
            <a:blipFill>
              <a:blip r:embed="rId3">
                <a:alphaModFix amt="0"/>
              </a:blip>
              <a:stretch>
                <a:fillRect t="-144850" b="-144850"/>
              </a:stretch>
            </a:blipFill>
          </p:spPr>
        </p:sp>
        <p:sp>
          <p:nvSpPr>
            <p:cNvPr id="6" name="TextBox 6"/>
            <p:cNvSpPr txBox="1"/>
            <p:nvPr/>
          </p:nvSpPr>
          <p:spPr>
            <a:xfrm>
              <a:off x="0" y="-66675"/>
              <a:ext cx="9753600" cy="1042035"/>
            </a:xfrm>
            <a:prstGeom prst="rect">
              <a:avLst/>
            </a:prstGeom>
          </p:spPr>
          <p:txBody>
            <a:bodyPr lIns="0" tIns="0" rIns="0" bIns="0" rtlCol="0" anchor="ctr"/>
            <a:lstStyle/>
            <a:p>
              <a:pPr defTabSz="609630">
                <a:lnSpc>
                  <a:spcPts val="1600"/>
                </a:lnSpc>
              </a:pPr>
              <a:r>
                <a:rPr lang="en-US" sz="1333" b="1" spc="119">
                  <a:solidFill>
                    <a:srgbClr val="C0392B"/>
                  </a:solidFill>
                  <a:latin typeface="Agrandir Bold"/>
                  <a:ea typeface="Agrandir Bold"/>
                  <a:cs typeface="Agrandir Bold"/>
                  <a:sym typeface="Agrandir Bold"/>
                </a:rPr>
                <a:t>TERCER EJÉRCITO</a:t>
              </a:r>
            </a:p>
          </p:txBody>
        </p:sp>
      </p:grpSp>
      <p:grpSp>
        <p:nvGrpSpPr>
          <p:cNvPr id="7" name="Group 7"/>
          <p:cNvGrpSpPr/>
          <p:nvPr/>
        </p:nvGrpSpPr>
        <p:grpSpPr>
          <a:xfrm>
            <a:off x="731520" y="2405939"/>
            <a:ext cx="4876800" cy="1007821"/>
            <a:chOff x="0" y="0"/>
            <a:chExt cx="9753600" cy="2015642"/>
          </a:xfrm>
        </p:grpSpPr>
        <p:sp>
          <p:nvSpPr>
            <p:cNvPr id="8" name="Freeform 8"/>
            <p:cNvSpPr/>
            <p:nvPr/>
          </p:nvSpPr>
          <p:spPr>
            <a:xfrm>
              <a:off x="0" y="0"/>
              <a:ext cx="9753600" cy="2015642"/>
            </a:xfrm>
            <a:custGeom>
              <a:avLst/>
              <a:gdLst/>
              <a:ahLst/>
              <a:cxnLst/>
              <a:rect l="l" t="t" r="r" b="b"/>
              <a:pathLst>
                <a:path w="9753600" h="2015642">
                  <a:moveTo>
                    <a:pt x="0" y="0"/>
                  </a:moveTo>
                  <a:lnTo>
                    <a:pt x="9753600" y="0"/>
                  </a:lnTo>
                  <a:lnTo>
                    <a:pt x="9753600" y="2015642"/>
                  </a:lnTo>
                  <a:lnTo>
                    <a:pt x="0" y="2015642"/>
                  </a:lnTo>
                  <a:close/>
                </a:path>
              </a:pathLst>
            </a:custGeom>
            <a:blipFill>
              <a:blip r:embed="rId3">
                <a:alphaModFix amt="0"/>
              </a:blip>
              <a:stretch>
                <a:fillRect t="-45897" b="-42676"/>
              </a:stretch>
            </a:blipFill>
          </p:spPr>
        </p:sp>
        <p:sp>
          <p:nvSpPr>
            <p:cNvPr id="9" name="TextBox 9"/>
            <p:cNvSpPr txBox="1"/>
            <p:nvPr/>
          </p:nvSpPr>
          <p:spPr>
            <a:xfrm>
              <a:off x="0" y="-171450"/>
              <a:ext cx="9753600" cy="2187092"/>
            </a:xfrm>
            <a:prstGeom prst="rect">
              <a:avLst/>
            </a:prstGeom>
          </p:spPr>
          <p:txBody>
            <a:bodyPr lIns="0" tIns="0" rIns="0" bIns="0" rtlCol="0" anchor="ctr"/>
            <a:lstStyle/>
            <a:p>
              <a:pPr algn="ctr" defTabSz="609630">
                <a:lnSpc>
                  <a:spcPts val="3696"/>
                </a:lnSpc>
              </a:pPr>
              <a:r>
                <a:rPr lang="en-US" sz="2800" b="1">
                  <a:solidFill>
                    <a:srgbClr val="C0392B"/>
                  </a:solidFill>
                  <a:latin typeface="Agrandir Bold"/>
                  <a:ea typeface="Agrandir Bold"/>
                  <a:cs typeface="Agrandir Bold"/>
                  <a:sym typeface="Agrandir Bold"/>
                </a:rPr>
                <a:t>Trauma</a:t>
              </a:r>
            </a:p>
            <a:p>
              <a:pPr algn="ctr" defTabSz="609630">
                <a:lnSpc>
                  <a:spcPts val="3696"/>
                </a:lnSpc>
              </a:pPr>
              <a:r>
                <a:rPr lang="en-US" sz="2800" b="1">
                  <a:solidFill>
                    <a:srgbClr val="C0392B"/>
                  </a:solidFill>
                  <a:latin typeface="Agrandir Bold"/>
                  <a:ea typeface="Agrandir Bold"/>
                  <a:cs typeface="Agrandir Bold"/>
                  <a:sym typeface="Agrandir Bold"/>
                </a:rPr>
                <a:t>craneoencefálico</a:t>
              </a:r>
            </a:p>
          </p:txBody>
        </p:sp>
      </p:grpSp>
      <p:grpSp>
        <p:nvGrpSpPr>
          <p:cNvPr id="10" name="Group 10"/>
          <p:cNvGrpSpPr/>
          <p:nvPr/>
        </p:nvGrpSpPr>
        <p:grpSpPr>
          <a:xfrm>
            <a:off x="853440" y="3429000"/>
            <a:ext cx="4632960" cy="2194560"/>
            <a:chOff x="0" y="0"/>
            <a:chExt cx="9265920" cy="4389120"/>
          </a:xfrm>
        </p:grpSpPr>
        <p:sp>
          <p:nvSpPr>
            <p:cNvPr id="11" name="Freeform 11"/>
            <p:cNvSpPr/>
            <p:nvPr/>
          </p:nvSpPr>
          <p:spPr>
            <a:xfrm>
              <a:off x="0" y="0"/>
              <a:ext cx="9265920" cy="4389120"/>
            </a:xfrm>
            <a:custGeom>
              <a:avLst/>
              <a:gdLst/>
              <a:ahLst/>
              <a:cxnLst/>
              <a:rect l="l" t="t" r="r" b="b"/>
              <a:pathLst>
                <a:path w="9265920" h="4389120">
                  <a:moveTo>
                    <a:pt x="0" y="0"/>
                  </a:moveTo>
                  <a:lnTo>
                    <a:pt x="9265920" y="0"/>
                  </a:lnTo>
                  <a:lnTo>
                    <a:pt x="9265920" y="4389120"/>
                  </a:lnTo>
                  <a:lnTo>
                    <a:pt x="0" y="4389120"/>
                  </a:lnTo>
                  <a:close/>
                </a:path>
              </a:pathLst>
            </a:custGeom>
            <a:blipFill>
              <a:blip r:embed="rId3">
                <a:alphaModFix amt="0"/>
              </a:blip>
              <a:stretch>
                <a:fillRect l="-10775" r="-10775"/>
              </a:stretch>
            </a:blipFill>
          </p:spPr>
        </p:sp>
        <p:sp>
          <p:nvSpPr>
            <p:cNvPr id="12" name="TextBox 12"/>
            <p:cNvSpPr txBox="1"/>
            <p:nvPr/>
          </p:nvSpPr>
          <p:spPr>
            <a:xfrm>
              <a:off x="0" y="-161925"/>
              <a:ext cx="9265920" cy="4551045"/>
            </a:xfrm>
            <a:prstGeom prst="rect">
              <a:avLst/>
            </a:prstGeom>
          </p:spPr>
          <p:txBody>
            <a:bodyPr lIns="0" tIns="0" rIns="0" bIns="0" rtlCol="0" anchor="ctr"/>
            <a:lstStyle/>
            <a:p>
              <a:pPr algn="ctr" defTabSz="609630">
                <a:lnSpc>
                  <a:spcPts val="2704"/>
                </a:lnSpc>
              </a:pPr>
              <a:r>
                <a:rPr lang="en-US" sz="1733">
                  <a:solidFill>
                    <a:srgbClr val="2C3E50"/>
                  </a:solidFill>
                  <a:latin typeface="Agrandir"/>
                  <a:ea typeface="Agrandir"/>
                  <a:cs typeface="Agrandir"/>
                  <a:sym typeface="Agrandir"/>
                </a:rPr>
                <a:t>Golpizas, caídas, violencia.</a:t>
              </a:r>
            </a:p>
            <a:p>
              <a:pPr algn="ctr" defTabSz="609630">
                <a:lnSpc>
                  <a:spcPts val="2704"/>
                </a:lnSpc>
              </a:pPr>
              <a:endParaRPr lang="en-US" sz="1733">
                <a:solidFill>
                  <a:srgbClr val="2C3E50"/>
                </a:solidFill>
                <a:latin typeface="Agrandir"/>
                <a:ea typeface="Agrandir"/>
                <a:cs typeface="Agrandir"/>
                <a:sym typeface="Agrandir"/>
              </a:endParaRPr>
            </a:p>
            <a:p>
              <a:pPr algn="ctr" defTabSz="609630">
                <a:lnSpc>
                  <a:spcPts val="2704"/>
                </a:lnSpc>
              </a:pPr>
              <a:r>
                <a:rPr lang="en-US" sz="1733">
                  <a:solidFill>
                    <a:srgbClr val="2C3E50"/>
                  </a:solidFill>
                  <a:latin typeface="Agrandir"/>
                  <a:ea typeface="Agrandir"/>
                  <a:cs typeface="Agrandir"/>
                  <a:sym typeface="Agrandir"/>
                </a:rPr>
                <a:t>¿Dónde golpea más?</a:t>
              </a:r>
            </a:p>
            <a:p>
              <a:pPr algn="ctr" defTabSz="609630">
                <a:lnSpc>
                  <a:spcPts val="2704"/>
                </a:lnSpc>
              </a:pPr>
              <a:r>
                <a:rPr lang="en-US" sz="1733">
                  <a:solidFill>
                    <a:srgbClr val="2C3E50"/>
                  </a:solidFill>
                  <a:latin typeface="Agrandir"/>
                  <a:ea typeface="Agrandir"/>
                  <a:cs typeface="Agrandir"/>
                  <a:sym typeface="Agrandir"/>
                </a:rPr>
                <a:t>En la zona frontal.</a:t>
              </a:r>
            </a:p>
            <a:p>
              <a:pPr algn="ctr" defTabSz="609630">
                <a:lnSpc>
                  <a:spcPts val="2704"/>
                </a:lnSpc>
              </a:pPr>
              <a:r>
                <a:rPr lang="en-US" sz="1733">
                  <a:solidFill>
                    <a:srgbClr val="2C3E50"/>
                  </a:solidFill>
                  <a:latin typeface="Agrandir"/>
                  <a:ea typeface="Agrandir"/>
                  <a:cs typeface="Agrandir"/>
                  <a:sym typeface="Agrandir"/>
                </a:rPr>
                <a:t>Justo donde está</a:t>
              </a:r>
            </a:p>
            <a:p>
              <a:pPr algn="ctr" defTabSz="609630">
                <a:lnSpc>
                  <a:spcPts val="2704"/>
                </a:lnSpc>
              </a:pPr>
              <a:r>
                <a:rPr lang="en-US" sz="1733">
                  <a:solidFill>
                    <a:srgbClr val="2C3E50"/>
                  </a:solidFill>
                  <a:latin typeface="Agrandir"/>
                  <a:ea typeface="Agrandir"/>
                  <a:cs typeface="Agrandir"/>
                  <a:sym typeface="Agrandir"/>
                </a:rPr>
                <a:t>el copiloto.</a:t>
              </a:r>
            </a:p>
          </p:txBody>
        </p:sp>
      </p:grpSp>
      <p:grpSp>
        <p:nvGrpSpPr>
          <p:cNvPr id="13" name="Group 13"/>
          <p:cNvGrpSpPr/>
          <p:nvPr/>
        </p:nvGrpSpPr>
        <p:grpSpPr>
          <a:xfrm>
            <a:off x="6339840" y="487680"/>
            <a:ext cx="5364480" cy="5486400"/>
            <a:chOff x="0" y="0"/>
            <a:chExt cx="10728960" cy="10972800"/>
          </a:xfrm>
        </p:grpSpPr>
        <p:sp>
          <p:nvSpPr>
            <p:cNvPr id="14" name="Freeform 14"/>
            <p:cNvSpPr/>
            <p:nvPr/>
          </p:nvSpPr>
          <p:spPr>
            <a:xfrm>
              <a:off x="0" y="0"/>
              <a:ext cx="10728960" cy="10972800"/>
            </a:xfrm>
            <a:custGeom>
              <a:avLst/>
              <a:gdLst/>
              <a:ahLst/>
              <a:cxnLst/>
              <a:rect l="l" t="t" r="r" b="b"/>
              <a:pathLst>
                <a:path w="10728960" h="10972800">
                  <a:moveTo>
                    <a:pt x="0" y="0"/>
                  </a:moveTo>
                  <a:lnTo>
                    <a:pt x="10728960" y="0"/>
                  </a:lnTo>
                  <a:lnTo>
                    <a:pt x="10728960" y="10972800"/>
                  </a:lnTo>
                  <a:lnTo>
                    <a:pt x="0" y="10972800"/>
                  </a:lnTo>
                  <a:close/>
                </a:path>
              </a:pathLst>
            </a:custGeom>
            <a:solidFill>
              <a:srgbClr val="EBF5FB"/>
            </a:solidFill>
          </p:spPr>
        </p:sp>
      </p:grpSp>
      <p:grpSp>
        <p:nvGrpSpPr>
          <p:cNvPr id="15" name="Group 15"/>
          <p:cNvGrpSpPr/>
          <p:nvPr/>
        </p:nvGrpSpPr>
        <p:grpSpPr>
          <a:xfrm>
            <a:off x="6583680" y="609600"/>
            <a:ext cx="4876800" cy="487680"/>
            <a:chOff x="0" y="0"/>
            <a:chExt cx="9753600" cy="975360"/>
          </a:xfrm>
        </p:grpSpPr>
        <p:sp>
          <p:nvSpPr>
            <p:cNvPr id="16" name="Freeform 16"/>
            <p:cNvSpPr/>
            <p:nvPr/>
          </p:nvSpPr>
          <p:spPr>
            <a:xfrm>
              <a:off x="0" y="0"/>
              <a:ext cx="9753600" cy="975360"/>
            </a:xfrm>
            <a:custGeom>
              <a:avLst/>
              <a:gdLst/>
              <a:ahLst/>
              <a:cxnLst/>
              <a:rect l="l" t="t" r="r" b="b"/>
              <a:pathLst>
                <a:path w="9753600" h="975360">
                  <a:moveTo>
                    <a:pt x="0" y="0"/>
                  </a:moveTo>
                  <a:lnTo>
                    <a:pt x="9753600" y="0"/>
                  </a:lnTo>
                  <a:lnTo>
                    <a:pt x="9753600" y="975360"/>
                  </a:lnTo>
                  <a:lnTo>
                    <a:pt x="0" y="975360"/>
                  </a:lnTo>
                  <a:close/>
                </a:path>
              </a:pathLst>
            </a:custGeom>
            <a:blipFill>
              <a:blip r:embed="rId3">
                <a:alphaModFix amt="0"/>
              </a:blip>
              <a:stretch>
                <a:fillRect t="-144850" b="-144850"/>
              </a:stretch>
            </a:blipFill>
          </p:spPr>
        </p:sp>
        <p:sp>
          <p:nvSpPr>
            <p:cNvPr id="17" name="TextBox 17"/>
            <p:cNvSpPr txBox="1"/>
            <p:nvPr/>
          </p:nvSpPr>
          <p:spPr>
            <a:xfrm>
              <a:off x="0" y="-66675"/>
              <a:ext cx="9753600" cy="1042035"/>
            </a:xfrm>
            <a:prstGeom prst="rect">
              <a:avLst/>
            </a:prstGeom>
          </p:spPr>
          <p:txBody>
            <a:bodyPr lIns="0" tIns="0" rIns="0" bIns="0" rtlCol="0" anchor="ctr"/>
            <a:lstStyle/>
            <a:p>
              <a:pPr defTabSz="609630">
                <a:lnSpc>
                  <a:spcPts val="1600"/>
                </a:lnSpc>
              </a:pPr>
              <a:r>
                <a:rPr lang="en-US" sz="1333" b="1" spc="119">
                  <a:solidFill>
                    <a:srgbClr val="1B4F72"/>
                  </a:solidFill>
                  <a:latin typeface="Agrandir Bold"/>
                  <a:ea typeface="Agrandir Bold"/>
                  <a:cs typeface="Agrandir Bold"/>
                  <a:sym typeface="Agrandir Bold"/>
                </a:rPr>
                <a:t>CUARTO EJÉRCITO</a:t>
              </a:r>
            </a:p>
          </p:txBody>
        </p:sp>
      </p:grpSp>
      <p:grpSp>
        <p:nvGrpSpPr>
          <p:cNvPr id="18" name="Group 18"/>
          <p:cNvGrpSpPr/>
          <p:nvPr/>
        </p:nvGrpSpPr>
        <p:grpSpPr>
          <a:xfrm>
            <a:off x="8534400" y="1158240"/>
            <a:ext cx="975360" cy="975360"/>
            <a:chOff x="0" y="0"/>
            <a:chExt cx="1950720" cy="1950720"/>
          </a:xfrm>
        </p:grpSpPr>
        <p:sp>
          <p:nvSpPr>
            <p:cNvPr id="19" name="Freeform 19" descr="preencoded.png"/>
            <p:cNvSpPr/>
            <p:nvPr/>
          </p:nvSpPr>
          <p:spPr>
            <a:xfrm>
              <a:off x="0" y="0"/>
              <a:ext cx="1950720" cy="1950720"/>
            </a:xfrm>
            <a:custGeom>
              <a:avLst/>
              <a:gdLst/>
              <a:ahLst/>
              <a:cxnLst/>
              <a:rect l="l" t="t" r="r" b="b"/>
              <a:pathLst>
                <a:path w="1950720" h="1950720">
                  <a:moveTo>
                    <a:pt x="0" y="0"/>
                  </a:moveTo>
                  <a:lnTo>
                    <a:pt x="1950720" y="0"/>
                  </a:lnTo>
                  <a:lnTo>
                    <a:pt x="1950720" y="1950720"/>
                  </a:lnTo>
                  <a:lnTo>
                    <a:pt x="0" y="1950720"/>
                  </a:lnTo>
                  <a:lnTo>
                    <a:pt x="0" y="0"/>
                  </a:lnTo>
                  <a:close/>
                </a:path>
              </a:pathLst>
            </a:custGeom>
            <a:blipFill>
              <a:blip r:embed="rId4"/>
              <a:stretch>
                <a:fillRect/>
              </a:stretch>
            </a:blipFill>
          </p:spPr>
        </p:sp>
      </p:grpSp>
      <p:grpSp>
        <p:nvGrpSpPr>
          <p:cNvPr id="20" name="Group 20"/>
          <p:cNvGrpSpPr/>
          <p:nvPr/>
        </p:nvGrpSpPr>
        <p:grpSpPr>
          <a:xfrm>
            <a:off x="6583680" y="2315210"/>
            <a:ext cx="4876800" cy="1007821"/>
            <a:chOff x="0" y="0"/>
            <a:chExt cx="9753600" cy="2015642"/>
          </a:xfrm>
        </p:grpSpPr>
        <p:sp>
          <p:nvSpPr>
            <p:cNvPr id="21" name="Freeform 21"/>
            <p:cNvSpPr/>
            <p:nvPr/>
          </p:nvSpPr>
          <p:spPr>
            <a:xfrm>
              <a:off x="0" y="0"/>
              <a:ext cx="9753600" cy="2015642"/>
            </a:xfrm>
            <a:custGeom>
              <a:avLst/>
              <a:gdLst/>
              <a:ahLst/>
              <a:cxnLst/>
              <a:rect l="l" t="t" r="r" b="b"/>
              <a:pathLst>
                <a:path w="9753600" h="2015642">
                  <a:moveTo>
                    <a:pt x="0" y="0"/>
                  </a:moveTo>
                  <a:lnTo>
                    <a:pt x="9753600" y="0"/>
                  </a:lnTo>
                  <a:lnTo>
                    <a:pt x="9753600" y="2015642"/>
                  </a:lnTo>
                  <a:lnTo>
                    <a:pt x="0" y="2015642"/>
                  </a:lnTo>
                  <a:close/>
                </a:path>
              </a:pathLst>
            </a:custGeom>
            <a:blipFill>
              <a:blip r:embed="rId3">
                <a:alphaModFix amt="0"/>
              </a:blip>
              <a:stretch>
                <a:fillRect t="-45897" b="-42676"/>
              </a:stretch>
            </a:blipFill>
          </p:spPr>
        </p:sp>
        <p:sp>
          <p:nvSpPr>
            <p:cNvPr id="22" name="TextBox 22"/>
            <p:cNvSpPr txBox="1"/>
            <p:nvPr/>
          </p:nvSpPr>
          <p:spPr>
            <a:xfrm>
              <a:off x="0" y="-171450"/>
              <a:ext cx="9753600" cy="2187092"/>
            </a:xfrm>
            <a:prstGeom prst="rect">
              <a:avLst/>
            </a:prstGeom>
          </p:spPr>
          <p:txBody>
            <a:bodyPr lIns="0" tIns="0" rIns="0" bIns="0" rtlCol="0" anchor="ctr"/>
            <a:lstStyle/>
            <a:p>
              <a:pPr algn="ctr" defTabSz="609630">
                <a:lnSpc>
                  <a:spcPts val="3696"/>
                </a:lnSpc>
              </a:pPr>
              <a:r>
                <a:rPr lang="en-US" sz="2800" b="1">
                  <a:solidFill>
                    <a:srgbClr val="1B4F72"/>
                  </a:solidFill>
                  <a:latin typeface="Agrandir Bold"/>
                  <a:ea typeface="Agrandir Bold"/>
                  <a:cs typeface="Agrandir Bold"/>
                  <a:sym typeface="Agrandir Bold"/>
                </a:rPr>
                <a:t>Aislamiento</a:t>
              </a:r>
            </a:p>
            <a:p>
              <a:pPr algn="ctr" defTabSz="609630">
                <a:lnSpc>
                  <a:spcPts val="3696"/>
                </a:lnSpc>
              </a:pPr>
              <a:r>
                <a:rPr lang="en-US" sz="2800" b="1">
                  <a:solidFill>
                    <a:srgbClr val="1B4F72"/>
                  </a:solidFill>
                  <a:latin typeface="Agrandir Bold"/>
                  <a:ea typeface="Agrandir Bold"/>
                  <a:cs typeface="Agrandir Bold"/>
                  <a:sym typeface="Agrandir Bold"/>
                </a:rPr>
                <a:t>social</a:t>
              </a:r>
            </a:p>
          </p:txBody>
        </p:sp>
      </p:grpSp>
      <p:grpSp>
        <p:nvGrpSpPr>
          <p:cNvPr id="23" name="Group 23"/>
          <p:cNvGrpSpPr/>
          <p:nvPr/>
        </p:nvGrpSpPr>
        <p:grpSpPr>
          <a:xfrm>
            <a:off x="6583680" y="3323031"/>
            <a:ext cx="4876800" cy="2194560"/>
            <a:chOff x="0" y="0"/>
            <a:chExt cx="9753600" cy="4389120"/>
          </a:xfrm>
        </p:grpSpPr>
        <p:sp>
          <p:nvSpPr>
            <p:cNvPr id="24" name="Freeform 24"/>
            <p:cNvSpPr/>
            <p:nvPr/>
          </p:nvSpPr>
          <p:spPr>
            <a:xfrm>
              <a:off x="0" y="0"/>
              <a:ext cx="9753600" cy="4389120"/>
            </a:xfrm>
            <a:custGeom>
              <a:avLst/>
              <a:gdLst/>
              <a:ahLst/>
              <a:cxnLst/>
              <a:rect l="l" t="t" r="r" b="b"/>
              <a:pathLst>
                <a:path w="9753600" h="4389120">
                  <a:moveTo>
                    <a:pt x="0" y="0"/>
                  </a:moveTo>
                  <a:lnTo>
                    <a:pt x="9753600" y="0"/>
                  </a:lnTo>
                  <a:lnTo>
                    <a:pt x="9753600" y="4389120"/>
                  </a:lnTo>
                  <a:lnTo>
                    <a:pt x="0" y="4389120"/>
                  </a:lnTo>
                  <a:close/>
                </a:path>
              </a:pathLst>
            </a:custGeom>
            <a:blipFill>
              <a:blip r:embed="rId3">
                <a:alphaModFix amt="0"/>
              </a:blip>
              <a:stretch>
                <a:fillRect l="-7736" r="-7736"/>
              </a:stretch>
            </a:blipFill>
          </p:spPr>
        </p:sp>
        <p:sp>
          <p:nvSpPr>
            <p:cNvPr id="25" name="TextBox 25"/>
            <p:cNvSpPr txBox="1"/>
            <p:nvPr/>
          </p:nvSpPr>
          <p:spPr>
            <a:xfrm>
              <a:off x="0" y="-161925"/>
              <a:ext cx="9753600" cy="4551045"/>
            </a:xfrm>
            <a:prstGeom prst="rect">
              <a:avLst/>
            </a:prstGeom>
          </p:spPr>
          <p:txBody>
            <a:bodyPr lIns="0" tIns="0" rIns="0" bIns="0" rtlCol="0" anchor="ctr"/>
            <a:lstStyle/>
            <a:p>
              <a:pPr algn="ctr" defTabSz="609630">
                <a:lnSpc>
                  <a:spcPts val="2704"/>
                </a:lnSpc>
              </a:pPr>
              <a:r>
                <a:rPr lang="en-US" sz="1733">
                  <a:solidFill>
                    <a:srgbClr val="2C3E50"/>
                  </a:solidFill>
                  <a:latin typeface="Agrandir"/>
                  <a:ea typeface="Agrandir"/>
                  <a:cs typeface="Agrandir"/>
                  <a:sym typeface="Agrandir"/>
                </a:rPr>
                <a:t>38% no tiene contacto</a:t>
              </a:r>
            </a:p>
            <a:p>
              <a:pPr algn="ctr" defTabSz="609630">
                <a:lnSpc>
                  <a:spcPts val="2704"/>
                </a:lnSpc>
              </a:pPr>
              <a:r>
                <a:rPr lang="en-US" sz="1733">
                  <a:solidFill>
                    <a:srgbClr val="2C3E50"/>
                  </a:solidFill>
                  <a:latin typeface="Agrandir"/>
                  <a:ea typeface="Agrandir"/>
                  <a:cs typeface="Agrandir"/>
                  <a:sym typeface="Agrandir"/>
                </a:rPr>
                <a:t>con ningún familiar.</a:t>
              </a:r>
            </a:p>
            <a:p>
              <a:pPr algn="ctr" defTabSz="609630">
                <a:lnSpc>
                  <a:spcPts val="2704"/>
                </a:lnSpc>
              </a:pPr>
              <a:endParaRPr lang="en-US" sz="1733">
                <a:solidFill>
                  <a:srgbClr val="2C3E50"/>
                </a:solidFill>
                <a:latin typeface="Agrandir"/>
                <a:ea typeface="Agrandir"/>
                <a:cs typeface="Agrandir"/>
                <a:sym typeface="Agrandir"/>
              </a:endParaRPr>
            </a:p>
            <a:p>
              <a:pPr algn="ctr" defTabSz="609630">
                <a:lnSpc>
                  <a:spcPts val="2704"/>
                </a:lnSpc>
              </a:pPr>
              <a:r>
                <a:rPr lang="en-US" sz="1733">
                  <a:solidFill>
                    <a:srgbClr val="2C3E50"/>
                  </a:solidFill>
                  <a:latin typeface="Agrandir"/>
                  <a:ea typeface="Agrandir"/>
                  <a:cs typeface="Agrandir"/>
                  <a:sym typeface="Agrandir"/>
                </a:rPr>
                <a:t>Los circuitos de motivación</a:t>
              </a:r>
            </a:p>
            <a:p>
              <a:pPr algn="ctr" defTabSz="609630">
                <a:lnSpc>
                  <a:spcPts val="2704"/>
                </a:lnSpc>
              </a:pPr>
              <a:r>
                <a:rPr lang="en-US" sz="1733">
                  <a:solidFill>
                    <a:srgbClr val="2C3E50"/>
                  </a:solidFill>
                  <a:latin typeface="Agrandir"/>
                  <a:ea typeface="Agrandir"/>
                  <a:cs typeface="Agrandir"/>
                  <a:sym typeface="Agrandir"/>
                </a:rPr>
                <a:t>prosocial se atrofian</a:t>
              </a:r>
            </a:p>
            <a:p>
              <a:pPr algn="ctr" defTabSz="609630">
                <a:lnSpc>
                  <a:spcPts val="2704"/>
                </a:lnSpc>
              </a:pPr>
              <a:r>
                <a:rPr lang="en-US" sz="1733">
                  <a:solidFill>
                    <a:srgbClr val="2C3E50"/>
                  </a:solidFill>
                  <a:latin typeface="Agrandir"/>
                  <a:ea typeface="Agrandir"/>
                  <a:cs typeface="Agrandir"/>
                  <a:sym typeface="Agrandir"/>
                </a:rPr>
                <a:t>como músculo sin uso.</a:t>
              </a:r>
            </a:p>
          </p:txBody>
        </p:sp>
      </p:grpSp>
      <p:sp>
        <p:nvSpPr>
          <p:cNvPr id="26" name="Freeform 26"/>
          <p:cNvSpPr/>
          <p:nvPr/>
        </p:nvSpPr>
        <p:spPr>
          <a:xfrm>
            <a:off x="2621280" y="1097280"/>
            <a:ext cx="1097280" cy="1097280"/>
          </a:xfrm>
          <a:custGeom>
            <a:avLst/>
            <a:gdLst/>
            <a:ahLst/>
            <a:cxnLst/>
            <a:rect l="l" t="t" r="r" b="b"/>
            <a:pathLst>
              <a:path w="1645920" h="1645920">
                <a:moveTo>
                  <a:pt x="0" y="0"/>
                </a:moveTo>
                <a:lnTo>
                  <a:pt x="1645920" y="0"/>
                </a:lnTo>
                <a:lnTo>
                  <a:pt x="1645920" y="1645920"/>
                </a:lnTo>
                <a:lnTo>
                  <a:pt x="0" y="16459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1219200" y="487680"/>
            <a:ext cx="9753600" cy="853440"/>
            <a:chOff x="0" y="0"/>
            <a:chExt cx="19507200" cy="1706880"/>
          </a:xfrm>
        </p:grpSpPr>
        <p:sp>
          <p:nvSpPr>
            <p:cNvPr id="3" name="Freeform 3"/>
            <p:cNvSpPr/>
            <p:nvPr/>
          </p:nvSpPr>
          <p:spPr>
            <a:xfrm>
              <a:off x="0" y="0"/>
              <a:ext cx="19507200" cy="1706880"/>
            </a:xfrm>
            <a:custGeom>
              <a:avLst/>
              <a:gdLst/>
              <a:ahLst/>
              <a:cxnLst/>
              <a:rect l="l" t="t" r="r" b="b"/>
              <a:pathLst>
                <a:path w="19507200" h="1706880">
                  <a:moveTo>
                    <a:pt x="0" y="0"/>
                  </a:moveTo>
                  <a:lnTo>
                    <a:pt x="19507200" y="0"/>
                  </a:lnTo>
                  <a:lnTo>
                    <a:pt x="19507200" y="1706880"/>
                  </a:lnTo>
                  <a:lnTo>
                    <a:pt x="0" y="1706880"/>
                  </a:lnTo>
                  <a:close/>
                </a:path>
              </a:pathLst>
            </a:custGeom>
            <a:blipFill>
              <a:blip r:embed="rId3">
                <a:alphaModFix amt="0"/>
              </a:blip>
              <a:stretch>
                <a:fillRect t="-172686" b="-172686"/>
              </a:stretch>
            </a:blipFill>
          </p:spPr>
        </p:sp>
        <p:sp>
          <p:nvSpPr>
            <p:cNvPr id="4" name="TextBox 4"/>
            <p:cNvSpPr txBox="1"/>
            <p:nvPr/>
          </p:nvSpPr>
          <p:spPr>
            <a:xfrm>
              <a:off x="0" y="-180975"/>
              <a:ext cx="19507200" cy="1887855"/>
            </a:xfrm>
            <a:prstGeom prst="rect">
              <a:avLst/>
            </a:prstGeom>
          </p:spPr>
          <p:txBody>
            <a:bodyPr lIns="0" tIns="0" rIns="0" bIns="0" rtlCol="0" anchor="ctr"/>
            <a:lstStyle/>
            <a:p>
              <a:pPr algn="ctr" defTabSz="609630">
                <a:lnSpc>
                  <a:spcPts val="4800"/>
                </a:lnSpc>
              </a:pPr>
              <a:r>
                <a:rPr lang="en-US" sz="4000" b="1">
                  <a:solidFill>
                    <a:srgbClr val="E67E22"/>
                  </a:solidFill>
                  <a:latin typeface="Agrandir Bold"/>
                  <a:ea typeface="Agrandir Bold"/>
                  <a:cs typeface="Agrandir Bold"/>
                  <a:sym typeface="Agrandir Bold"/>
                </a:rPr>
                <a:t>El castillo bajo asedio</a:t>
              </a:r>
            </a:p>
          </p:txBody>
        </p:sp>
      </p:grpSp>
      <p:grpSp>
        <p:nvGrpSpPr>
          <p:cNvPr id="5" name="Group 5"/>
          <p:cNvGrpSpPr/>
          <p:nvPr/>
        </p:nvGrpSpPr>
        <p:grpSpPr>
          <a:xfrm>
            <a:off x="609600" y="1828800"/>
            <a:ext cx="2560320" cy="2194560"/>
            <a:chOff x="0" y="0"/>
            <a:chExt cx="5120640" cy="4389120"/>
          </a:xfrm>
        </p:grpSpPr>
        <p:sp>
          <p:nvSpPr>
            <p:cNvPr id="6" name="Freeform 6"/>
            <p:cNvSpPr/>
            <p:nvPr/>
          </p:nvSpPr>
          <p:spPr>
            <a:xfrm>
              <a:off x="0" y="0"/>
              <a:ext cx="5120640" cy="4389120"/>
            </a:xfrm>
            <a:custGeom>
              <a:avLst/>
              <a:gdLst/>
              <a:ahLst/>
              <a:cxnLst/>
              <a:rect l="l" t="t" r="r" b="b"/>
              <a:pathLst>
                <a:path w="5120640" h="4389120">
                  <a:moveTo>
                    <a:pt x="0" y="0"/>
                  </a:moveTo>
                  <a:lnTo>
                    <a:pt x="5120640" y="0"/>
                  </a:lnTo>
                  <a:lnTo>
                    <a:pt x="5120640" y="4389120"/>
                  </a:lnTo>
                  <a:lnTo>
                    <a:pt x="0" y="4389120"/>
                  </a:lnTo>
                  <a:close/>
                </a:path>
              </a:pathLst>
            </a:custGeom>
            <a:solidFill>
              <a:srgbClr val="1E3A5F"/>
            </a:solidFill>
          </p:spPr>
        </p:sp>
      </p:grpSp>
      <p:grpSp>
        <p:nvGrpSpPr>
          <p:cNvPr id="7" name="Group 7"/>
          <p:cNvGrpSpPr/>
          <p:nvPr/>
        </p:nvGrpSpPr>
        <p:grpSpPr>
          <a:xfrm>
            <a:off x="609600" y="1950720"/>
            <a:ext cx="2560320" cy="853440"/>
            <a:chOff x="0" y="0"/>
            <a:chExt cx="5120640" cy="1706880"/>
          </a:xfrm>
        </p:grpSpPr>
        <p:sp>
          <p:nvSpPr>
            <p:cNvPr id="8" name="Freeform 8"/>
            <p:cNvSpPr/>
            <p:nvPr/>
          </p:nvSpPr>
          <p:spPr>
            <a:xfrm>
              <a:off x="0" y="0"/>
              <a:ext cx="5120640" cy="1706880"/>
            </a:xfrm>
            <a:custGeom>
              <a:avLst/>
              <a:gdLst/>
              <a:ahLst/>
              <a:cxnLst/>
              <a:rect l="l" t="t" r="r" b="b"/>
              <a:pathLst>
                <a:path w="5120640" h="1706880">
                  <a:moveTo>
                    <a:pt x="0" y="0"/>
                  </a:moveTo>
                  <a:lnTo>
                    <a:pt x="5120640" y="0"/>
                  </a:lnTo>
                  <a:lnTo>
                    <a:pt x="5120640" y="1706880"/>
                  </a:lnTo>
                  <a:lnTo>
                    <a:pt x="0" y="1706880"/>
                  </a:lnTo>
                  <a:close/>
                </a:path>
              </a:pathLst>
            </a:custGeom>
            <a:blipFill>
              <a:blip r:embed="rId3">
                <a:alphaModFix amt="0"/>
              </a:blip>
              <a:stretch>
                <a:fillRect t="-8455" b="-8455"/>
              </a:stretch>
            </a:blipFill>
          </p:spPr>
        </p:sp>
        <p:sp>
          <p:nvSpPr>
            <p:cNvPr id="9" name="TextBox 9"/>
            <p:cNvSpPr txBox="1"/>
            <p:nvPr/>
          </p:nvSpPr>
          <p:spPr>
            <a:xfrm>
              <a:off x="0" y="-123825"/>
              <a:ext cx="5120640" cy="1830705"/>
            </a:xfrm>
            <a:prstGeom prst="rect">
              <a:avLst/>
            </a:prstGeom>
          </p:spPr>
          <p:txBody>
            <a:bodyPr lIns="0" tIns="0" rIns="0" bIns="0" rtlCol="0" anchor="ctr"/>
            <a:lstStyle/>
            <a:p>
              <a:pPr algn="ctr" defTabSz="609630">
                <a:lnSpc>
                  <a:spcPts val="3200"/>
                </a:lnSpc>
              </a:pPr>
              <a:r>
                <a:rPr lang="en-US" sz="2667" b="1">
                  <a:solidFill>
                    <a:srgbClr val="C0392B"/>
                  </a:solidFill>
                  <a:latin typeface="Agrandir Bold"/>
                  <a:ea typeface="Agrandir Bold"/>
                  <a:cs typeface="Agrandir Bold"/>
                  <a:sym typeface="Agrandir Bold"/>
                </a:rPr>
                <a:t>Estrés</a:t>
              </a:r>
            </a:p>
          </p:txBody>
        </p:sp>
      </p:grpSp>
      <p:grpSp>
        <p:nvGrpSpPr>
          <p:cNvPr id="10" name="Group 10"/>
          <p:cNvGrpSpPr/>
          <p:nvPr/>
        </p:nvGrpSpPr>
        <p:grpSpPr>
          <a:xfrm>
            <a:off x="609600" y="2804160"/>
            <a:ext cx="2560320" cy="975360"/>
            <a:chOff x="0" y="0"/>
            <a:chExt cx="5120640" cy="1950720"/>
          </a:xfrm>
        </p:grpSpPr>
        <p:sp>
          <p:nvSpPr>
            <p:cNvPr id="11" name="Freeform 11"/>
            <p:cNvSpPr/>
            <p:nvPr/>
          </p:nvSpPr>
          <p:spPr>
            <a:xfrm>
              <a:off x="0" y="0"/>
              <a:ext cx="5120640" cy="1950720"/>
            </a:xfrm>
            <a:custGeom>
              <a:avLst/>
              <a:gdLst/>
              <a:ahLst/>
              <a:cxnLst/>
              <a:rect l="l" t="t" r="r" b="b"/>
              <a:pathLst>
                <a:path w="5120640" h="1950720">
                  <a:moveTo>
                    <a:pt x="0" y="0"/>
                  </a:moveTo>
                  <a:lnTo>
                    <a:pt x="5120640" y="0"/>
                  </a:lnTo>
                  <a:lnTo>
                    <a:pt x="5120640" y="1950720"/>
                  </a:lnTo>
                  <a:lnTo>
                    <a:pt x="0" y="1950720"/>
                  </a:lnTo>
                  <a:close/>
                </a:path>
              </a:pathLst>
            </a:custGeom>
            <a:blipFill>
              <a:blip r:embed="rId3">
                <a:alphaModFix amt="0"/>
              </a:blip>
              <a:stretch>
                <a:fillRect t="-1148" b="-1148"/>
              </a:stretch>
            </a:blipFill>
          </p:spPr>
        </p:sp>
        <p:sp>
          <p:nvSpPr>
            <p:cNvPr id="12" name="TextBox 12"/>
            <p:cNvSpPr txBox="1"/>
            <p:nvPr/>
          </p:nvSpPr>
          <p:spPr>
            <a:xfrm>
              <a:off x="0" y="-76200"/>
              <a:ext cx="5120640" cy="2026920"/>
            </a:xfrm>
            <a:prstGeom prst="rect">
              <a:avLst/>
            </a:prstGeom>
          </p:spPr>
          <p:txBody>
            <a:bodyPr lIns="0" tIns="0" rIns="0" bIns="0" rtlCol="0" anchor="ctr"/>
            <a:lstStyle/>
            <a:p>
              <a:pPr algn="ctr" defTabSz="609630">
                <a:lnSpc>
                  <a:spcPts val="2080"/>
                </a:lnSpc>
              </a:pPr>
              <a:r>
                <a:rPr lang="en-US" sz="1733">
                  <a:solidFill>
                    <a:srgbClr val="ECEFF1"/>
                  </a:solidFill>
                  <a:latin typeface="Agrandir"/>
                  <a:ea typeface="Agrandir"/>
                  <a:cs typeface="Agrandir"/>
                  <a:sym typeface="Agrandir"/>
                </a:rPr>
                <a:t>Funde el motor</a:t>
              </a:r>
            </a:p>
          </p:txBody>
        </p:sp>
      </p:grpSp>
      <p:grpSp>
        <p:nvGrpSpPr>
          <p:cNvPr id="13" name="Group 13"/>
          <p:cNvGrpSpPr/>
          <p:nvPr/>
        </p:nvGrpSpPr>
        <p:grpSpPr>
          <a:xfrm>
            <a:off x="3535680" y="1828800"/>
            <a:ext cx="2560320" cy="2194560"/>
            <a:chOff x="0" y="0"/>
            <a:chExt cx="5120640" cy="4389120"/>
          </a:xfrm>
        </p:grpSpPr>
        <p:sp>
          <p:nvSpPr>
            <p:cNvPr id="14" name="Freeform 14"/>
            <p:cNvSpPr/>
            <p:nvPr/>
          </p:nvSpPr>
          <p:spPr>
            <a:xfrm>
              <a:off x="0" y="0"/>
              <a:ext cx="5120640" cy="4389120"/>
            </a:xfrm>
            <a:custGeom>
              <a:avLst/>
              <a:gdLst/>
              <a:ahLst/>
              <a:cxnLst/>
              <a:rect l="l" t="t" r="r" b="b"/>
              <a:pathLst>
                <a:path w="5120640" h="4389120">
                  <a:moveTo>
                    <a:pt x="0" y="0"/>
                  </a:moveTo>
                  <a:lnTo>
                    <a:pt x="5120640" y="0"/>
                  </a:lnTo>
                  <a:lnTo>
                    <a:pt x="5120640" y="4389120"/>
                  </a:lnTo>
                  <a:lnTo>
                    <a:pt x="0" y="4389120"/>
                  </a:lnTo>
                  <a:close/>
                </a:path>
              </a:pathLst>
            </a:custGeom>
            <a:solidFill>
              <a:srgbClr val="1E3A5F"/>
            </a:solidFill>
          </p:spPr>
        </p:sp>
      </p:grpSp>
      <p:grpSp>
        <p:nvGrpSpPr>
          <p:cNvPr id="15" name="Group 15"/>
          <p:cNvGrpSpPr/>
          <p:nvPr/>
        </p:nvGrpSpPr>
        <p:grpSpPr>
          <a:xfrm>
            <a:off x="3535680" y="1950720"/>
            <a:ext cx="2560320" cy="853440"/>
            <a:chOff x="0" y="0"/>
            <a:chExt cx="5120640" cy="1706880"/>
          </a:xfrm>
        </p:grpSpPr>
        <p:sp>
          <p:nvSpPr>
            <p:cNvPr id="16" name="Freeform 16"/>
            <p:cNvSpPr/>
            <p:nvPr/>
          </p:nvSpPr>
          <p:spPr>
            <a:xfrm>
              <a:off x="0" y="0"/>
              <a:ext cx="5120640" cy="1706880"/>
            </a:xfrm>
            <a:custGeom>
              <a:avLst/>
              <a:gdLst/>
              <a:ahLst/>
              <a:cxnLst/>
              <a:rect l="l" t="t" r="r" b="b"/>
              <a:pathLst>
                <a:path w="5120640" h="1706880">
                  <a:moveTo>
                    <a:pt x="0" y="0"/>
                  </a:moveTo>
                  <a:lnTo>
                    <a:pt x="5120640" y="0"/>
                  </a:lnTo>
                  <a:lnTo>
                    <a:pt x="5120640" y="1706880"/>
                  </a:lnTo>
                  <a:lnTo>
                    <a:pt x="0" y="1706880"/>
                  </a:lnTo>
                  <a:close/>
                </a:path>
              </a:pathLst>
            </a:custGeom>
            <a:blipFill>
              <a:blip r:embed="rId3">
                <a:alphaModFix amt="0"/>
              </a:blip>
              <a:stretch>
                <a:fillRect t="-8455" b="-8455"/>
              </a:stretch>
            </a:blipFill>
          </p:spPr>
        </p:sp>
        <p:sp>
          <p:nvSpPr>
            <p:cNvPr id="17" name="TextBox 17"/>
            <p:cNvSpPr txBox="1"/>
            <p:nvPr/>
          </p:nvSpPr>
          <p:spPr>
            <a:xfrm>
              <a:off x="0" y="-123825"/>
              <a:ext cx="5120640" cy="1830705"/>
            </a:xfrm>
            <a:prstGeom prst="rect">
              <a:avLst/>
            </a:prstGeom>
          </p:spPr>
          <p:txBody>
            <a:bodyPr lIns="0" tIns="0" rIns="0" bIns="0" rtlCol="0" anchor="ctr"/>
            <a:lstStyle/>
            <a:p>
              <a:pPr algn="ctr" defTabSz="609630">
                <a:lnSpc>
                  <a:spcPts val="3200"/>
                </a:lnSpc>
              </a:pPr>
              <a:r>
                <a:rPr lang="en-US" sz="2667" b="1">
                  <a:solidFill>
                    <a:srgbClr val="E67E22"/>
                  </a:solidFill>
                  <a:latin typeface="Agrandir Bold"/>
                  <a:ea typeface="Agrandir Bold"/>
                  <a:cs typeface="Agrandir Bold"/>
                  <a:sym typeface="Agrandir Bold"/>
                </a:rPr>
                <a:t>Hambre</a:t>
              </a:r>
            </a:p>
          </p:txBody>
        </p:sp>
      </p:grpSp>
      <p:grpSp>
        <p:nvGrpSpPr>
          <p:cNvPr id="18" name="Group 18"/>
          <p:cNvGrpSpPr/>
          <p:nvPr/>
        </p:nvGrpSpPr>
        <p:grpSpPr>
          <a:xfrm>
            <a:off x="3535680" y="2804160"/>
            <a:ext cx="2560320" cy="975360"/>
            <a:chOff x="0" y="0"/>
            <a:chExt cx="5120640" cy="1950720"/>
          </a:xfrm>
        </p:grpSpPr>
        <p:sp>
          <p:nvSpPr>
            <p:cNvPr id="19" name="Freeform 19"/>
            <p:cNvSpPr/>
            <p:nvPr/>
          </p:nvSpPr>
          <p:spPr>
            <a:xfrm>
              <a:off x="0" y="0"/>
              <a:ext cx="5120640" cy="1950720"/>
            </a:xfrm>
            <a:custGeom>
              <a:avLst/>
              <a:gdLst/>
              <a:ahLst/>
              <a:cxnLst/>
              <a:rect l="l" t="t" r="r" b="b"/>
              <a:pathLst>
                <a:path w="5120640" h="1950720">
                  <a:moveTo>
                    <a:pt x="0" y="0"/>
                  </a:moveTo>
                  <a:lnTo>
                    <a:pt x="5120640" y="0"/>
                  </a:lnTo>
                  <a:lnTo>
                    <a:pt x="5120640" y="1950720"/>
                  </a:lnTo>
                  <a:lnTo>
                    <a:pt x="0" y="1950720"/>
                  </a:lnTo>
                  <a:close/>
                </a:path>
              </a:pathLst>
            </a:custGeom>
            <a:blipFill>
              <a:blip r:embed="rId3">
                <a:alphaModFix amt="0"/>
              </a:blip>
              <a:stretch>
                <a:fillRect t="-1148" b="-1148"/>
              </a:stretch>
            </a:blipFill>
          </p:spPr>
        </p:sp>
        <p:sp>
          <p:nvSpPr>
            <p:cNvPr id="20" name="TextBox 20"/>
            <p:cNvSpPr txBox="1"/>
            <p:nvPr/>
          </p:nvSpPr>
          <p:spPr>
            <a:xfrm>
              <a:off x="0" y="-76200"/>
              <a:ext cx="5120640" cy="2026920"/>
            </a:xfrm>
            <a:prstGeom prst="rect">
              <a:avLst/>
            </a:prstGeom>
          </p:spPr>
          <p:txBody>
            <a:bodyPr lIns="0" tIns="0" rIns="0" bIns="0" rtlCol="0" anchor="ctr"/>
            <a:lstStyle/>
            <a:p>
              <a:pPr algn="ctr" defTabSz="609630">
                <a:lnSpc>
                  <a:spcPts val="2080"/>
                </a:lnSpc>
              </a:pPr>
              <a:r>
                <a:rPr lang="en-US" sz="1733">
                  <a:solidFill>
                    <a:srgbClr val="ECEFF1"/>
                  </a:solidFill>
                  <a:latin typeface="Agrandir"/>
                  <a:ea typeface="Agrandir"/>
                  <a:cs typeface="Agrandir"/>
                  <a:sym typeface="Agrandir"/>
                </a:rPr>
                <a:t>Corta las provisiones</a:t>
              </a:r>
            </a:p>
          </p:txBody>
        </p:sp>
      </p:grpSp>
      <p:grpSp>
        <p:nvGrpSpPr>
          <p:cNvPr id="21" name="Group 21"/>
          <p:cNvGrpSpPr/>
          <p:nvPr/>
        </p:nvGrpSpPr>
        <p:grpSpPr>
          <a:xfrm>
            <a:off x="6461760" y="1828800"/>
            <a:ext cx="2560320" cy="2194560"/>
            <a:chOff x="0" y="0"/>
            <a:chExt cx="5120640" cy="4389120"/>
          </a:xfrm>
        </p:grpSpPr>
        <p:sp>
          <p:nvSpPr>
            <p:cNvPr id="22" name="Freeform 22"/>
            <p:cNvSpPr/>
            <p:nvPr/>
          </p:nvSpPr>
          <p:spPr>
            <a:xfrm>
              <a:off x="0" y="0"/>
              <a:ext cx="5120640" cy="4389120"/>
            </a:xfrm>
            <a:custGeom>
              <a:avLst/>
              <a:gdLst/>
              <a:ahLst/>
              <a:cxnLst/>
              <a:rect l="l" t="t" r="r" b="b"/>
              <a:pathLst>
                <a:path w="5120640" h="4389120">
                  <a:moveTo>
                    <a:pt x="0" y="0"/>
                  </a:moveTo>
                  <a:lnTo>
                    <a:pt x="5120640" y="0"/>
                  </a:lnTo>
                  <a:lnTo>
                    <a:pt x="5120640" y="4389120"/>
                  </a:lnTo>
                  <a:lnTo>
                    <a:pt x="0" y="4389120"/>
                  </a:lnTo>
                  <a:close/>
                </a:path>
              </a:pathLst>
            </a:custGeom>
            <a:solidFill>
              <a:srgbClr val="1E3A5F"/>
            </a:solidFill>
          </p:spPr>
        </p:sp>
      </p:grpSp>
      <p:grpSp>
        <p:nvGrpSpPr>
          <p:cNvPr id="23" name="Group 23"/>
          <p:cNvGrpSpPr/>
          <p:nvPr/>
        </p:nvGrpSpPr>
        <p:grpSpPr>
          <a:xfrm>
            <a:off x="6461760" y="1950720"/>
            <a:ext cx="2560320" cy="853440"/>
            <a:chOff x="0" y="0"/>
            <a:chExt cx="5120640" cy="1706880"/>
          </a:xfrm>
        </p:grpSpPr>
        <p:sp>
          <p:nvSpPr>
            <p:cNvPr id="24" name="Freeform 24"/>
            <p:cNvSpPr/>
            <p:nvPr/>
          </p:nvSpPr>
          <p:spPr>
            <a:xfrm>
              <a:off x="0" y="0"/>
              <a:ext cx="5120640" cy="1706880"/>
            </a:xfrm>
            <a:custGeom>
              <a:avLst/>
              <a:gdLst/>
              <a:ahLst/>
              <a:cxnLst/>
              <a:rect l="l" t="t" r="r" b="b"/>
              <a:pathLst>
                <a:path w="5120640" h="1706880">
                  <a:moveTo>
                    <a:pt x="0" y="0"/>
                  </a:moveTo>
                  <a:lnTo>
                    <a:pt x="5120640" y="0"/>
                  </a:lnTo>
                  <a:lnTo>
                    <a:pt x="5120640" y="1706880"/>
                  </a:lnTo>
                  <a:lnTo>
                    <a:pt x="0" y="1706880"/>
                  </a:lnTo>
                  <a:close/>
                </a:path>
              </a:pathLst>
            </a:custGeom>
            <a:blipFill>
              <a:blip r:embed="rId3">
                <a:alphaModFix amt="0"/>
              </a:blip>
              <a:stretch>
                <a:fillRect t="-8455" b="-8455"/>
              </a:stretch>
            </a:blipFill>
          </p:spPr>
        </p:sp>
        <p:sp>
          <p:nvSpPr>
            <p:cNvPr id="25" name="TextBox 25"/>
            <p:cNvSpPr txBox="1"/>
            <p:nvPr/>
          </p:nvSpPr>
          <p:spPr>
            <a:xfrm>
              <a:off x="0" y="-123825"/>
              <a:ext cx="5120640" cy="1830705"/>
            </a:xfrm>
            <a:prstGeom prst="rect">
              <a:avLst/>
            </a:prstGeom>
          </p:spPr>
          <p:txBody>
            <a:bodyPr lIns="0" tIns="0" rIns="0" bIns="0" rtlCol="0" anchor="ctr"/>
            <a:lstStyle/>
            <a:p>
              <a:pPr algn="ctr" defTabSz="609630">
                <a:lnSpc>
                  <a:spcPts val="3200"/>
                </a:lnSpc>
              </a:pPr>
              <a:r>
                <a:rPr lang="en-US" sz="2667" b="1">
                  <a:solidFill>
                    <a:srgbClr val="8E44AD"/>
                  </a:solidFill>
                  <a:latin typeface="Agrandir Bold"/>
                  <a:ea typeface="Agrandir Bold"/>
                  <a:cs typeface="Agrandir Bold"/>
                  <a:sym typeface="Agrandir Bold"/>
                </a:rPr>
                <a:t>Golpes</a:t>
              </a:r>
            </a:p>
          </p:txBody>
        </p:sp>
      </p:grpSp>
      <p:grpSp>
        <p:nvGrpSpPr>
          <p:cNvPr id="26" name="Group 26"/>
          <p:cNvGrpSpPr/>
          <p:nvPr/>
        </p:nvGrpSpPr>
        <p:grpSpPr>
          <a:xfrm>
            <a:off x="6461760" y="2804160"/>
            <a:ext cx="2560320" cy="975360"/>
            <a:chOff x="0" y="0"/>
            <a:chExt cx="5120640" cy="1950720"/>
          </a:xfrm>
        </p:grpSpPr>
        <p:sp>
          <p:nvSpPr>
            <p:cNvPr id="27" name="Freeform 27"/>
            <p:cNvSpPr/>
            <p:nvPr/>
          </p:nvSpPr>
          <p:spPr>
            <a:xfrm>
              <a:off x="0" y="0"/>
              <a:ext cx="5120640" cy="1950720"/>
            </a:xfrm>
            <a:custGeom>
              <a:avLst/>
              <a:gdLst/>
              <a:ahLst/>
              <a:cxnLst/>
              <a:rect l="l" t="t" r="r" b="b"/>
              <a:pathLst>
                <a:path w="5120640" h="1950720">
                  <a:moveTo>
                    <a:pt x="0" y="0"/>
                  </a:moveTo>
                  <a:lnTo>
                    <a:pt x="5120640" y="0"/>
                  </a:lnTo>
                  <a:lnTo>
                    <a:pt x="5120640" y="1950720"/>
                  </a:lnTo>
                  <a:lnTo>
                    <a:pt x="0" y="1950720"/>
                  </a:lnTo>
                  <a:close/>
                </a:path>
              </a:pathLst>
            </a:custGeom>
            <a:blipFill>
              <a:blip r:embed="rId3">
                <a:alphaModFix amt="0"/>
              </a:blip>
              <a:stretch>
                <a:fillRect t="-1148" b="-1148"/>
              </a:stretch>
            </a:blipFill>
          </p:spPr>
        </p:sp>
        <p:sp>
          <p:nvSpPr>
            <p:cNvPr id="28" name="TextBox 28"/>
            <p:cNvSpPr txBox="1"/>
            <p:nvPr/>
          </p:nvSpPr>
          <p:spPr>
            <a:xfrm>
              <a:off x="0" y="-76200"/>
              <a:ext cx="5120640" cy="2026920"/>
            </a:xfrm>
            <a:prstGeom prst="rect">
              <a:avLst/>
            </a:prstGeom>
          </p:spPr>
          <p:txBody>
            <a:bodyPr lIns="0" tIns="0" rIns="0" bIns="0" rtlCol="0" anchor="ctr"/>
            <a:lstStyle/>
            <a:p>
              <a:pPr algn="ctr" defTabSz="609630">
                <a:lnSpc>
                  <a:spcPts val="2080"/>
                </a:lnSpc>
              </a:pPr>
              <a:r>
                <a:rPr lang="en-US" sz="1733">
                  <a:solidFill>
                    <a:srgbClr val="ECEFF1"/>
                  </a:solidFill>
                  <a:latin typeface="Agrandir"/>
                  <a:ea typeface="Agrandir"/>
                  <a:cs typeface="Agrandir"/>
                  <a:sym typeface="Agrandir"/>
                </a:rPr>
                <a:t>Derriba las murallas</a:t>
              </a:r>
            </a:p>
          </p:txBody>
        </p:sp>
      </p:grpSp>
      <p:grpSp>
        <p:nvGrpSpPr>
          <p:cNvPr id="29" name="Group 29"/>
          <p:cNvGrpSpPr/>
          <p:nvPr/>
        </p:nvGrpSpPr>
        <p:grpSpPr>
          <a:xfrm>
            <a:off x="9387840" y="1828800"/>
            <a:ext cx="2560320" cy="2194560"/>
            <a:chOff x="0" y="0"/>
            <a:chExt cx="5120640" cy="4389120"/>
          </a:xfrm>
        </p:grpSpPr>
        <p:sp>
          <p:nvSpPr>
            <p:cNvPr id="30" name="Freeform 30"/>
            <p:cNvSpPr/>
            <p:nvPr/>
          </p:nvSpPr>
          <p:spPr>
            <a:xfrm>
              <a:off x="0" y="0"/>
              <a:ext cx="5120640" cy="4389120"/>
            </a:xfrm>
            <a:custGeom>
              <a:avLst/>
              <a:gdLst/>
              <a:ahLst/>
              <a:cxnLst/>
              <a:rect l="l" t="t" r="r" b="b"/>
              <a:pathLst>
                <a:path w="5120640" h="4389120">
                  <a:moveTo>
                    <a:pt x="0" y="0"/>
                  </a:moveTo>
                  <a:lnTo>
                    <a:pt x="5120640" y="0"/>
                  </a:lnTo>
                  <a:lnTo>
                    <a:pt x="5120640" y="4389120"/>
                  </a:lnTo>
                  <a:lnTo>
                    <a:pt x="0" y="4389120"/>
                  </a:lnTo>
                  <a:close/>
                </a:path>
              </a:pathLst>
            </a:custGeom>
            <a:solidFill>
              <a:srgbClr val="1E3A5F"/>
            </a:solidFill>
          </p:spPr>
        </p:sp>
      </p:grpSp>
      <p:grpSp>
        <p:nvGrpSpPr>
          <p:cNvPr id="31" name="Group 31"/>
          <p:cNvGrpSpPr/>
          <p:nvPr/>
        </p:nvGrpSpPr>
        <p:grpSpPr>
          <a:xfrm>
            <a:off x="9387840" y="1950720"/>
            <a:ext cx="2560320" cy="853440"/>
            <a:chOff x="0" y="0"/>
            <a:chExt cx="5120640" cy="1706880"/>
          </a:xfrm>
        </p:grpSpPr>
        <p:sp>
          <p:nvSpPr>
            <p:cNvPr id="32" name="Freeform 32"/>
            <p:cNvSpPr/>
            <p:nvPr/>
          </p:nvSpPr>
          <p:spPr>
            <a:xfrm>
              <a:off x="0" y="0"/>
              <a:ext cx="5120640" cy="1706880"/>
            </a:xfrm>
            <a:custGeom>
              <a:avLst/>
              <a:gdLst/>
              <a:ahLst/>
              <a:cxnLst/>
              <a:rect l="l" t="t" r="r" b="b"/>
              <a:pathLst>
                <a:path w="5120640" h="1706880">
                  <a:moveTo>
                    <a:pt x="0" y="0"/>
                  </a:moveTo>
                  <a:lnTo>
                    <a:pt x="5120640" y="0"/>
                  </a:lnTo>
                  <a:lnTo>
                    <a:pt x="5120640" y="1706880"/>
                  </a:lnTo>
                  <a:lnTo>
                    <a:pt x="0" y="1706880"/>
                  </a:lnTo>
                  <a:close/>
                </a:path>
              </a:pathLst>
            </a:custGeom>
            <a:blipFill>
              <a:blip r:embed="rId3">
                <a:alphaModFix amt="0"/>
              </a:blip>
              <a:stretch>
                <a:fillRect t="-8455" b="-8455"/>
              </a:stretch>
            </a:blipFill>
          </p:spPr>
        </p:sp>
        <p:sp>
          <p:nvSpPr>
            <p:cNvPr id="33" name="TextBox 33"/>
            <p:cNvSpPr txBox="1"/>
            <p:nvPr/>
          </p:nvSpPr>
          <p:spPr>
            <a:xfrm>
              <a:off x="0" y="-123825"/>
              <a:ext cx="5120640" cy="1830705"/>
            </a:xfrm>
            <a:prstGeom prst="rect">
              <a:avLst/>
            </a:prstGeom>
          </p:spPr>
          <p:txBody>
            <a:bodyPr lIns="0" tIns="0" rIns="0" bIns="0" rtlCol="0" anchor="ctr"/>
            <a:lstStyle/>
            <a:p>
              <a:pPr algn="ctr" defTabSz="609630">
                <a:lnSpc>
                  <a:spcPts val="3200"/>
                </a:lnSpc>
              </a:pPr>
              <a:r>
                <a:rPr lang="en-US" sz="2667" b="1">
                  <a:solidFill>
                    <a:srgbClr val="2E86C1"/>
                  </a:solidFill>
                  <a:latin typeface="Agrandir Bold"/>
                  <a:ea typeface="Agrandir Bold"/>
                  <a:cs typeface="Agrandir Bold"/>
                  <a:sym typeface="Agrandir Bold"/>
                </a:rPr>
                <a:t>Soledad</a:t>
              </a:r>
            </a:p>
          </p:txBody>
        </p:sp>
      </p:grpSp>
      <p:grpSp>
        <p:nvGrpSpPr>
          <p:cNvPr id="34" name="Group 34"/>
          <p:cNvGrpSpPr/>
          <p:nvPr/>
        </p:nvGrpSpPr>
        <p:grpSpPr>
          <a:xfrm>
            <a:off x="9387840" y="2804160"/>
            <a:ext cx="2560320" cy="975360"/>
            <a:chOff x="0" y="0"/>
            <a:chExt cx="5120640" cy="1950720"/>
          </a:xfrm>
        </p:grpSpPr>
        <p:sp>
          <p:nvSpPr>
            <p:cNvPr id="35" name="Freeform 35"/>
            <p:cNvSpPr/>
            <p:nvPr/>
          </p:nvSpPr>
          <p:spPr>
            <a:xfrm>
              <a:off x="0" y="0"/>
              <a:ext cx="5120640" cy="1950720"/>
            </a:xfrm>
            <a:custGeom>
              <a:avLst/>
              <a:gdLst/>
              <a:ahLst/>
              <a:cxnLst/>
              <a:rect l="l" t="t" r="r" b="b"/>
              <a:pathLst>
                <a:path w="5120640" h="1950720">
                  <a:moveTo>
                    <a:pt x="0" y="0"/>
                  </a:moveTo>
                  <a:lnTo>
                    <a:pt x="5120640" y="0"/>
                  </a:lnTo>
                  <a:lnTo>
                    <a:pt x="5120640" y="1950720"/>
                  </a:lnTo>
                  <a:lnTo>
                    <a:pt x="0" y="1950720"/>
                  </a:lnTo>
                  <a:close/>
                </a:path>
              </a:pathLst>
            </a:custGeom>
            <a:blipFill>
              <a:blip r:embed="rId3">
                <a:alphaModFix amt="0"/>
              </a:blip>
              <a:stretch>
                <a:fillRect t="-1148" b="-1148"/>
              </a:stretch>
            </a:blipFill>
          </p:spPr>
        </p:sp>
        <p:sp>
          <p:nvSpPr>
            <p:cNvPr id="36" name="TextBox 36"/>
            <p:cNvSpPr txBox="1"/>
            <p:nvPr/>
          </p:nvSpPr>
          <p:spPr>
            <a:xfrm>
              <a:off x="0" y="-76200"/>
              <a:ext cx="5120640" cy="2026920"/>
            </a:xfrm>
            <a:prstGeom prst="rect">
              <a:avLst/>
            </a:prstGeom>
          </p:spPr>
          <p:txBody>
            <a:bodyPr lIns="0" tIns="0" rIns="0" bIns="0" rtlCol="0" anchor="ctr"/>
            <a:lstStyle/>
            <a:p>
              <a:pPr algn="ctr" defTabSz="609630">
                <a:lnSpc>
                  <a:spcPts val="2080"/>
                </a:lnSpc>
              </a:pPr>
              <a:r>
                <a:rPr lang="en-US" sz="1733">
                  <a:solidFill>
                    <a:srgbClr val="ECEFF1"/>
                  </a:solidFill>
                  <a:latin typeface="Agrandir"/>
                  <a:ea typeface="Agrandir"/>
                  <a:cs typeface="Agrandir"/>
                  <a:sym typeface="Agrandir"/>
                </a:rPr>
                <a:t>Saca a los soldados</a:t>
              </a:r>
            </a:p>
          </p:txBody>
        </p:sp>
      </p:grpSp>
      <p:grpSp>
        <p:nvGrpSpPr>
          <p:cNvPr id="37" name="Group 37"/>
          <p:cNvGrpSpPr/>
          <p:nvPr/>
        </p:nvGrpSpPr>
        <p:grpSpPr>
          <a:xfrm>
            <a:off x="975360" y="4632960"/>
            <a:ext cx="10241280" cy="1463040"/>
            <a:chOff x="0" y="0"/>
            <a:chExt cx="20482560" cy="2926080"/>
          </a:xfrm>
        </p:grpSpPr>
        <p:sp>
          <p:nvSpPr>
            <p:cNvPr id="38" name="Freeform 38"/>
            <p:cNvSpPr/>
            <p:nvPr/>
          </p:nvSpPr>
          <p:spPr>
            <a:xfrm>
              <a:off x="0" y="0"/>
              <a:ext cx="20482561" cy="2926080"/>
            </a:xfrm>
            <a:custGeom>
              <a:avLst/>
              <a:gdLst/>
              <a:ahLst/>
              <a:cxnLst/>
              <a:rect l="l" t="t" r="r" b="b"/>
              <a:pathLst>
                <a:path w="20482561" h="2926080">
                  <a:moveTo>
                    <a:pt x="0" y="0"/>
                  </a:moveTo>
                  <a:lnTo>
                    <a:pt x="20482561" y="0"/>
                  </a:lnTo>
                  <a:lnTo>
                    <a:pt x="20482561" y="2926080"/>
                  </a:lnTo>
                  <a:lnTo>
                    <a:pt x="0" y="2926080"/>
                  </a:lnTo>
                  <a:close/>
                </a:path>
              </a:pathLst>
            </a:custGeom>
            <a:blipFill>
              <a:blip r:embed="rId3">
                <a:alphaModFix amt="0"/>
              </a:blip>
              <a:stretch>
                <a:fillRect t="-86395" b="-86395"/>
              </a:stretch>
            </a:blipFill>
          </p:spPr>
        </p:sp>
        <p:sp>
          <p:nvSpPr>
            <p:cNvPr id="39" name="TextBox 39"/>
            <p:cNvSpPr txBox="1"/>
            <p:nvPr/>
          </p:nvSpPr>
          <p:spPr>
            <a:xfrm>
              <a:off x="0" y="-228600"/>
              <a:ext cx="20482560" cy="3154680"/>
            </a:xfrm>
            <a:prstGeom prst="rect">
              <a:avLst/>
            </a:prstGeom>
          </p:spPr>
          <p:txBody>
            <a:bodyPr lIns="0" tIns="0" rIns="0" bIns="0" rtlCol="0" anchor="ctr"/>
            <a:lstStyle/>
            <a:p>
              <a:pPr algn="ctr" defTabSz="609630">
                <a:lnSpc>
                  <a:spcPts val="3584"/>
                </a:lnSpc>
              </a:pPr>
              <a:r>
                <a:rPr lang="en-US" sz="2133">
                  <a:solidFill>
                    <a:srgbClr val="ECEFF1"/>
                  </a:solidFill>
                  <a:latin typeface="Agrandir"/>
                  <a:ea typeface="Agrandir"/>
                  <a:cs typeface="Agrandir"/>
                  <a:sym typeface="Agrandir"/>
                </a:rPr>
                <a:t>Cuando llegan a ofrecer ayuda, le piden al castillo que abra las puertas y pelee.</a:t>
              </a:r>
            </a:p>
            <a:p>
              <a:pPr algn="ctr" defTabSz="609630">
                <a:lnSpc>
                  <a:spcPts val="3584"/>
                </a:lnSpc>
              </a:pPr>
              <a:r>
                <a:rPr lang="en-US" sz="2133" b="1">
                  <a:solidFill>
                    <a:srgbClr val="E67E22"/>
                  </a:solidFill>
                  <a:latin typeface="Agrandir Bold"/>
                  <a:ea typeface="Agrandir Bold"/>
                  <a:cs typeface="Agrandir Bold"/>
                  <a:sym typeface="Agrandir Bold"/>
                </a:rPr>
                <a:t>Pero las puertas ya no abren bien, y adentro casi no quedan soldados.</a:t>
              </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F192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2E86C1"/>
            </a:solidFill>
          </p:spPr>
        </p:sp>
      </p:grpSp>
      <p:grpSp>
        <p:nvGrpSpPr>
          <p:cNvPr id="4" name="Group 4"/>
          <p:cNvGrpSpPr/>
          <p:nvPr/>
        </p:nvGrpSpPr>
        <p:grpSpPr>
          <a:xfrm>
            <a:off x="1219200" y="731520"/>
            <a:ext cx="9753600" cy="2513533"/>
            <a:chOff x="0" y="0"/>
            <a:chExt cx="19507200" cy="5027066"/>
          </a:xfrm>
        </p:grpSpPr>
        <p:sp>
          <p:nvSpPr>
            <p:cNvPr id="5" name="Freeform 5"/>
            <p:cNvSpPr/>
            <p:nvPr/>
          </p:nvSpPr>
          <p:spPr>
            <a:xfrm>
              <a:off x="0" y="0"/>
              <a:ext cx="19507200" cy="5027066"/>
            </a:xfrm>
            <a:custGeom>
              <a:avLst/>
              <a:gdLst/>
              <a:ahLst/>
              <a:cxnLst/>
              <a:rect l="l" t="t" r="r" b="b"/>
              <a:pathLst>
                <a:path w="19507200" h="5027066">
                  <a:moveTo>
                    <a:pt x="0" y="0"/>
                  </a:moveTo>
                  <a:lnTo>
                    <a:pt x="19507200" y="0"/>
                  </a:lnTo>
                  <a:lnTo>
                    <a:pt x="19507200" y="5027066"/>
                  </a:lnTo>
                  <a:lnTo>
                    <a:pt x="0" y="5027066"/>
                  </a:lnTo>
                  <a:close/>
                </a:path>
              </a:pathLst>
            </a:custGeom>
            <a:blipFill>
              <a:blip r:embed="rId3">
                <a:alphaModFix amt="0"/>
              </a:blip>
              <a:stretch>
                <a:fillRect t="-31955" b="-19265"/>
              </a:stretch>
            </a:blipFill>
          </p:spPr>
        </p:sp>
        <p:sp>
          <p:nvSpPr>
            <p:cNvPr id="6" name="TextBox 6"/>
            <p:cNvSpPr txBox="1"/>
            <p:nvPr/>
          </p:nvSpPr>
          <p:spPr>
            <a:xfrm>
              <a:off x="0" y="-561975"/>
              <a:ext cx="19507200" cy="5589041"/>
            </a:xfrm>
            <a:prstGeom prst="rect">
              <a:avLst/>
            </a:prstGeom>
          </p:spPr>
          <p:txBody>
            <a:bodyPr lIns="0" tIns="0" rIns="0" bIns="0" rtlCol="0" anchor="ctr"/>
            <a:lstStyle/>
            <a:p>
              <a:pPr algn="ctr" defTabSz="609630">
                <a:lnSpc>
                  <a:spcPts val="15360"/>
                </a:lnSpc>
              </a:pPr>
              <a:r>
                <a:rPr lang="en-US" sz="12801" b="1">
                  <a:solidFill>
                    <a:srgbClr val="2E86C1"/>
                  </a:solidFill>
                  <a:latin typeface="Agrandir Bold"/>
                  <a:ea typeface="Agrandir Bold"/>
                  <a:cs typeface="Agrandir Bold"/>
                  <a:sym typeface="Agrandir Bold"/>
                </a:rPr>
                <a:t>80%</a:t>
              </a:r>
            </a:p>
          </p:txBody>
        </p:sp>
      </p:grpSp>
      <p:grpSp>
        <p:nvGrpSpPr>
          <p:cNvPr id="7" name="Group 7"/>
          <p:cNvGrpSpPr/>
          <p:nvPr/>
        </p:nvGrpSpPr>
        <p:grpSpPr>
          <a:xfrm>
            <a:off x="1828800" y="2926080"/>
            <a:ext cx="8534400" cy="1097280"/>
            <a:chOff x="0" y="0"/>
            <a:chExt cx="17068800" cy="2194560"/>
          </a:xfrm>
        </p:grpSpPr>
        <p:sp>
          <p:nvSpPr>
            <p:cNvPr id="8" name="Freeform 8"/>
            <p:cNvSpPr/>
            <p:nvPr/>
          </p:nvSpPr>
          <p:spPr>
            <a:xfrm>
              <a:off x="0" y="0"/>
              <a:ext cx="17068800" cy="2194560"/>
            </a:xfrm>
            <a:custGeom>
              <a:avLst/>
              <a:gdLst/>
              <a:ahLst/>
              <a:cxnLst/>
              <a:rect l="l" t="t" r="r" b="b"/>
              <a:pathLst>
                <a:path w="17068800" h="2194560">
                  <a:moveTo>
                    <a:pt x="0" y="0"/>
                  </a:moveTo>
                  <a:lnTo>
                    <a:pt x="17068800" y="0"/>
                  </a:lnTo>
                  <a:lnTo>
                    <a:pt x="17068800" y="2194560"/>
                  </a:lnTo>
                  <a:lnTo>
                    <a:pt x="0" y="2194560"/>
                  </a:lnTo>
                  <a:close/>
                </a:path>
              </a:pathLst>
            </a:custGeom>
            <a:blipFill>
              <a:blip r:embed="rId3">
                <a:alphaModFix amt="0"/>
              </a:blip>
              <a:stretch>
                <a:fillRect t="-101550" b="-101550"/>
              </a:stretch>
            </a:blipFill>
          </p:spPr>
        </p:sp>
        <p:sp>
          <p:nvSpPr>
            <p:cNvPr id="9" name="TextBox 9"/>
            <p:cNvSpPr txBox="1"/>
            <p:nvPr/>
          </p:nvSpPr>
          <p:spPr>
            <a:xfrm>
              <a:off x="0" y="-219075"/>
              <a:ext cx="17068800" cy="2413635"/>
            </a:xfrm>
            <a:prstGeom prst="rect">
              <a:avLst/>
            </a:prstGeom>
          </p:spPr>
          <p:txBody>
            <a:bodyPr lIns="0" tIns="0" rIns="0" bIns="0" rtlCol="0" anchor="ctr"/>
            <a:lstStyle/>
            <a:p>
              <a:pPr algn="ctr" defTabSz="609630">
                <a:lnSpc>
                  <a:spcPts val="3536"/>
                </a:lnSpc>
              </a:pPr>
              <a:r>
                <a:rPr lang="en-US" sz="2267">
                  <a:solidFill>
                    <a:srgbClr val="ECEFF1"/>
                  </a:solidFill>
                  <a:latin typeface="Agrandir"/>
                  <a:ea typeface="Agrandir"/>
                  <a:cs typeface="Agrandir"/>
                  <a:sym typeface="Agrandir"/>
                </a:rPr>
                <a:t>de personas en situación de calle muestran</a:t>
              </a:r>
            </a:p>
            <a:p>
              <a:pPr algn="ctr" defTabSz="609630">
                <a:lnSpc>
                  <a:spcPts val="3536"/>
                </a:lnSpc>
              </a:pPr>
              <a:r>
                <a:rPr lang="en-US" sz="2267">
                  <a:solidFill>
                    <a:srgbClr val="ECEFF1"/>
                  </a:solidFill>
                  <a:latin typeface="Agrandir"/>
                  <a:ea typeface="Agrandir"/>
                  <a:cs typeface="Agrandir"/>
                  <a:sym typeface="Agrandir"/>
                </a:rPr>
                <a:t>funcionamiento neurocognitivo por debajo del promedio</a:t>
              </a:r>
            </a:p>
          </p:txBody>
        </p:sp>
      </p:grpSp>
      <p:grpSp>
        <p:nvGrpSpPr>
          <p:cNvPr id="10" name="Group 10"/>
          <p:cNvGrpSpPr/>
          <p:nvPr/>
        </p:nvGrpSpPr>
        <p:grpSpPr>
          <a:xfrm>
            <a:off x="2438400" y="4267200"/>
            <a:ext cx="7315200" cy="48768"/>
            <a:chOff x="0" y="0"/>
            <a:chExt cx="14630400" cy="97536"/>
          </a:xfrm>
        </p:grpSpPr>
        <p:sp>
          <p:nvSpPr>
            <p:cNvPr id="11" name="Freeform 11"/>
            <p:cNvSpPr/>
            <p:nvPr/>
          </p:nvSpPr>
          <p:spPr>
            <a:xfrm>
              <a:off x="0" y="0"/>
              <a:ext cx="14630400" cy="97536"/>
            </a:xfrm>
            <a:custGeom>
              <a:avLst/>
              <a:gdLst/>
              <a:ahLst/>
              <a:cxnLst/>
              <a:rect l="l" t="t" r="r" b="b"/>
              <a:pathLst>
                <a:path w="14630400" h="97536">
                  <a:moveTo>
                    <a:pt x="0" y="0"/>
                  </a:moveTo>
                  <a:lnTo>
                    <a:pt x="14630400" y="0"/>
                  </a:lnTo>
                  <a:lnTo>
                    <a:pt x="14630400" y="97536"/>
                  </a:lnTo>
                  <a:lnTo>
                    <a:pt x="0" y="97536"/>
                  </a:lnTo>
                  <a:close/>
                </a:path>
              </a:pathLst>
            </a:custGeom>
            <a:solidFill>
              <a:srgbClr val="2E86C1">
                <a:alpha val="24706"/>
              </a:srgbClr>
            </a:solidFill>
          </p:spPr>
        </p:sp>
      </p:grpSp>
      <p:grpSp>
        <p:nvGrpSpPr>
          <p:cNvPr id="12" name="Group 12"/>
          <p:cNvGrpSpPr/>
          <p:nvPr/>
        </p:nvGrpSpPr>
        <p:grpSpPr>
          <a:xfrm>
            <a:off x="1219200" y="4632960"/>
            <a:ext cx="9753600" cy="1463040"/>
            <a:chOff x="0" y="0"/>
            <a:chExt cx="19507200" cy="2926080"/>
          </a:xfrm>
        </p:grpSpPr>
        <p:sp>
          <p:nvSpPr>
            <p:cNvPr id="13" name="Freeform 13"/>
            <p:cNvSpPr/>
            <p:nvPr/>
          </p:nvSpPr>
          <p:spPr>
            <a:xfrm>
              <a:off x="0" y="0"/>
              <a:ext cx="19507200" cy="2926080"/>
            </a:xfrm>
            <a:custGeom>
              <a:avLst/>
              <a:gdLst/>
              <a:ahLst/>
              <a:cxnLst/>
              <a:rect l="l" t="t" r="r" b="b"/>
              <a:pathLst>
                <a:path w="19507200" h="2926080">
                  <a:moveTo>
                    <a:pt x="0" y="0"/>
                  </a:moveTo>
                  <a:lnTo>
                    <a:pt x="19507200" y="0"/>
                  </a:lnTo>
                  <a:lnTo>
                    <a:pt x="19507200" y="2926080"/>
                  </a:lnTo>
                  <a:lnTo>
                    <a:pt x="0" y="2926080"/>
                  </a:lnTo>
                  <a:close/>
                </a:path>
              </a:pathLst>
            </a:custGeom>
            <a:blipFill>
              <a:blip r:embed="rId3">
                <a:alphaModFix amt="0"/>
              </a:blip>
              <a:stretch>
                <a:fillRect t="-79900" b="-79900"/>
              </a:stretch>
            </a:blipFill>
          </p:spPr>
        </p:sp>
        <p:sp>
          <p:nvSpPr>
            <p:cNvPr id="14" name="TextBox 14"/>
            <p:cNvSpPr txBox="1"/>
            <p:nvPr/>
          </p:nvSpPr>
          <p:spPr>
            <a:xfrm>
              <a:off x="0" y="-257175"/>
              <a:ext cx="19507200" cy="3183255"/>
            </a:xfrm>
            <a:prstGeom prst="rect">
              <a:avLst/>
            </a:prstGeom>
          </p:spPr>
          <p:txBody>
            <a:bodyPr lIns="0" tIns="0" rIns="0" bIns="0" rtlCol="0" anchor="ctr"/>
            <a:lstStyle/>
            <a:p>
              <a:pPr algn="ctr" defTabSz="609630">
                <a:lnSpc>
                  <a:spcPts val="3808"/>
                </a:lnSpc>
              </a:pPr>
              <a:r>
                <a:rPr lang="en-US" sz="2267" i="1">
                  <a:solidFill>
                    <a:srgbClr val="E67E22"/>
                  </a:solidFill>
                  <a:latin typeface="Agrandir Italics"/>
                  <a:ea typeface="Agrandir Italics"/>
                  <a:cs typeface="Agrandir Italics"/>
                  <a:sym typeface="Agrandir Italics"/>
                </a:rPr>
                <a:t>Le estamos pidiendo que tome decisiones complejas</a:t>
              </a:r>
            </a:p>
            <a:p>
              <a:pPr algn="ctr" defTabSz="609630">
                <a:lnSpc>
                  <a:spcPts val="3808"/>
                </a:lnSpc>
              </a:pPr>
              <a:r>
                <a:rPr lang="en-US" sz="2267" i="1">
                  <a:solidFill>
                    <a:srgbClr val="E67E22"/>
                  </a:solidFill>
                  <a:latin typeface="Agrandir Italics"/>
                  <a:ea typeface="Agrandir Italics"/>
                  <a:cs typeface="Agrandir Italics"/>
                  <a:sym typeface="Agrandir Italics"/>
                </a:rPr>
                <a:t>a un cerebro que tiene comprometida exactamente</a:t>
              </a:r>
            </a:p>
            <a:p>
              <a:pPr algn="ctr" defTabSz="609630">
                <a:lnSpc>
                  <a:spcPts val="3808"/>
                </a:lnSpc>
              </a:pPr>
              <a:r>
                <a:rPr lang="en-US" sz="2267" i="1">
                  <a:solidFill>
                    <a:srgbClr val="E67E22"/>
                  </a:solidFill>
                  <a:latin typeface="Agrandir Italics"/>
                  <a:ea typeface="Agrandir Italics"/>
                  <a:cs typeface="Agrandir Italics"/>
                  <a:sym typeface="Agrandir Italics"/>
                </a:rPr>
                <a:t>la capacidad de tomar decisiones complejas.</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27AE60"/>
            </a:solidFill>
          </p:spPr>
        </p:sp>
      </p:grpSp>
      <p:grpSp>
        <p:nvGrpSpPr>
          <p:cNvPr id="4" name="Group 4"/>
          <p:cNvGrpSpPr/>
          <p:nvPr/>
        </p:nvGrpSpPr>
        <p:grpSpPr>
          <a:xfrm>
            <a:off x="1219200" y="1018879"/>
            <a:ext cx="9753600" cy="975360"/>
            <a:chOff x="0" y="0"/>
            <a:chExt cx="19507200" cy="1950720"/>
          </a:xfrm>
        </p:grpSpPr>
        <p:sp>
          <p:nvSpPr>
            <p:cNvPr id="5" name="Freeform 5"/>
            <p:cNvSpPr/>
            <p:nvPr/>
          </p:nvSpPr>
          <p:spPr>
            <a:xfrm>
              <a:off x="0" y="0"/>
              <a:ext cx="19507200" cy="1950720"/>
            </a:xfrm>
            <a:custGeom>
              <a:avLst/>
              <a:gdLst/>
              <a:ahLst/>
              <a:cxnLst/>
              <a:rect l="l" t="t" r="r" b="b"/>
              <a:pathLst>
                <a:path w="19507200" h="1950720">
                  <a:moveTo>
                    <a:pt x="0" y="0"/>
                  </a:moveTo>
                  <a:lnTo>
                    <a:pt x="19507200" y="0"/>
                  </a:lnTo>
                  <a:lnTo>
                    <a:pt x="19507200" y="1950720"/>
                  </a:lnTo>
                  <a:lnTo>
                    <a:pt x="0" y="1950720"/>
                  </a:lnTo>
                  <a:close/>
                </a:path>
              </a:pathLst>
            </a:custGeom>
            <a:blipFill>
              <a:blip r:embed="rId3">
                <a:alphaModFix amt="0"/>
              </a:blip>
              <a:stretch>
                <a:fillRect t="-144850" b="-144850"/>
              </a:stretch>
            </a:blipFill>
          </p:spPr>
        </p:sp>
        <p:sp>
          <p:nvSpPr>
            <p:cNvPr id="6" name="TextBox 6"/>
            <p:cNvSpPr txBox="1"/>
            <p:nvPr/>
          </p:nvSpPr>
          <p:spPr>
            <a:xfrm>
              <a:off x="0" y="-123825"/>
              <a:ext cx="19507200" cy="2074545"/>
            </a:xfrm>
            <a:prstGeom prst="rect">
              <a:avLst/>
            </a:prstGeom>
          </p:spPr>
          <p:txBody>
            <a:bodyPr lIns="0" tIns="0" rIns="0" bIns="0" rtlCol="0" anchor="ctr"/>
            <a:lstStyle/>
            <a:p>
              <a:pPr algn="ctr" defTabSz="609630">
                <a:lnSpc>
                  <a:spcPts val="3840"/>
                </a:lnSpc>
              </a:pPr>
              <a:r>
                <a:rPr lang="en-US" sz="3200" i="1">
                  <a:solidFill>
                    <a:srgbClr val="7F8C8D"/>
                  </a:solidFill>
                  <a:latin typeface="Agrandir Italics"/>
                  <a:ea typeface="Agrandir Italics"/>
                  <a:cs typeface="Agrandir Italics"/>
                  <a:sym typeface="Agrandir Italics"/>
                </a:rPr>
                <a:t>Entonces...</a:t>
              </a:r>
            </a:p>
          </p:txBody>
        </p:sp>
      </p:grpSp>
      <p:grpSp>
        <p:nvGrpSpPr>
          <p:cNvPr id="7" name="Group 7"/>
          <p:cNvGrpSpPr/>
          <p:nvPr/>
        </p:nvGrpSpPr>
        <p:grpSpPr>
          <a:xfrm>
            <a:off x="1219200" y="2117852"/>
            <a:ext cx="9753600" cy="1219200"/>
            <a:chOff x="0" y="0"/>
            <a:chExt cx="19507200" cy="2438400"/>
          </a:xfrm>
        </p:grpSpPr>
        <p:sp>
          <p:nvSpPr>
            <p:cNvPr id="8" name="Freeform 8"/>
            <p:cNvSpPr/>
            <p:nvPr/>
          </p:nvSpPr>
          <p:spPr>
            <a:xfrm>
              <a:off x="0" y="0"/>
              <a:ext cx="19507200" cy="2438400"/>
            </a:xfrm>
            <a:custGeom>
              <a:avLst/>
              <a:gdLst/>
              <a:ahLst/>
              <a:cxnLst/>
              <a:rect l="l" t="t" r="r" b="b"/>
              <a:pathLst>
                <a:path w="19507200" h="2438400">
                  <a:moveTo>
                    <a:pt x="0" y="0"/>
                  </a:moveTo>
                  <a:lnTo>
                    <a:pt x="19507200" y="0"/>
                  </a:lnTo>
                  <a:lnTo>
                    <a:pt x="19507200" y="2438400"/>
                  </a:lnTo>
                  <a:lnTo>
                    <a:pt x="0" y="2438400"/>
                  </a:lnTo>
                  <a:close/>
                </a:path>
              </a:pathLst>
            </a:custGeom>
            <a:blipFill>
              <a:blip r:embed="rId3">
                <a:alphaModFix amt="0"/>
              </a:blip>
              <a:stretch>
                <a:fillRect t="-105880" b="-105880"/>
              </a:stretch>
            </a:blipFill>
          </p:spPr>
        </p:sp>
        <p:sp>
          <p:nvSpPr>
            <p:cNvPr id="9" name="TextBox 9"/>
            <p:cNvSpPr txBox="1"/>
            <p:nvPr/>
          </p:nvSpPr>
          <p:spPr>
            <a:xfrm>
              <a:off x="0" y="-238125"/>
              <a:ext cx="19507200" cy="2676525"/>
            </a:xfrm>
            <a:prstGeom prst="rect">
              <a:avLst/>
            </a:prstGeom>
          </p:spPr>
          <p:txBody>
            <a:bodyPr lIns="0" tIns="0" rIns="0" bIns="0" rtlCol="0" anchor="ctr"/>
            <a:lstStyle/>
            <a:p>
              <a:pPr algn="ctr" defTabSz="609630">
                <a:lnSpc>
                  <a:spcPts val="6400"/>
                </a:lnSpc>
              </a:pPr>
              <a:r>
                <a:rPr lang="en-US" sz="5334" b="1">
                  <a:solidFill>
                    <a:srgbClr val="FFFFFF"/>
                  </a:solidFill>
                  <a:latin typeface="Agrandir Bold"/>
                  <a:ea typeface="Agrandir Bold"/>
                  <a:cs typeface="Agrandir Bold"/>
                  <a:sym typeface="Agrandir Bold"/>
                </a:rPr>
                <a:t>¿Qué hacemos diferente?</a:t>
              </a:r>
            </a:p>
          </p:txBody>
        </p:sp>
      </p:grpSp>
      <p:grpSp>
        <p:nvGrpSpPr>
          <p:cNvPr id="10" name="Group 10"/>
          <p:cNvGrpSpPr/>
          <p:nvPr/>
        </p:nvGrpSpPr>
        <p:grpSpPr>
          <a:xfrm>
            <a:off x="1219200" y="3457702"/>
            <a:ext cx="9753600" cy="731520"/>
            <a:chOff x="0" y="0"/>
            <a:chExt cx="19507200" cy="1463040"/>
          </a:xfrm>
        </p:grpSpPr>
        <p:sp>
          <p:nvSpPr>
            <p:cNvPr id="11" name="Freeform 11"/>
            <p:cNvSpPr/>
            <p:nvPr/>
          </p:nvSpPr>
          <p:spPr>
            <a:xfrm>
              <a:off x="0" y="0"/>
              <a:ext cx="19507200" cy="1463040"/>
            </a:xfrm>
            <a:custGeom>
              <a:avLst/>
              <a:gdLst/>
              <a:ahLst/>
              <a:cxnLst/>
              <a:rect l="l" t="t" r="r" b="b"/>
              <a:pathLst>
                <a:path w="19507200" h="1463040">
                  <a:moveTo>
                    <a:pt x="0" y="0"/>
                  </a:moveTo>
                  <a:lnTo>
                    <a:pt x="19507200" y="0"/>
                  </a:lnTo>
                  <a:lnTo>
                    <a:pt x="19507200" y="1463040"/>
                  </a:lnTo>
                  <a:lnTo>
                    <a:pt x="0" y="1463040"/>
                  </a:lnTo>
                  <a:close/>
                </a:path>
              </a:pathLst>
            </a:custGeom>
            <a:blipFill>
              <a:blip r:embed="rId3">
                <a:alphaModFix amt="0"/>
              </a:blip>
              <a:stretch>
                <a:fillRect t="-209800" b="-209800"/>
              </a:stretch>
            </a:blipFill>
          </p:spPr>
        </p:sp>
        <p:sp>
          <p:nvSpPr>
            <p:cNvPr id="12" name="TextBox 12"/>
            <p:cNvSpPr txBox="1"/>
            <p:nvPr/>
          </p:nvSpPr>
          <p:spPr>
            <a:xfrm>
              <a:off x="0" y="-95250"/>
              <a:ext cx="19507200" cy="1558290"/>
            </a:xfrm>
            <a:prstGeom prst="rect">
              <a:avLst/>
            </a:prstGeom>
          </p:spPr>
          <p:txBody>
            <a:bodyPr lIns="0" tIns="0" rIns="0" bIns="0" rtlCol="0" anchor="ctr"/>
            <a:lstStyle/>
            <a:p>
              <a:pPr algn="ctr" defTabSz="609630">
                <a:lnSpc>
                  <a:spcPts val="2880"/>
                </a:lnSpc>
              </a:pPr>
              <a:r>
                <a:rPr lang="en-US" sz="2400">
                  <a:solidFill>
                    <a:srgbClr val="27AE60"/>
                  </a:solidFill>
                  <a:latin typeface="Agrandir"/>
                  <a:ea typeface="Agrandir"/>
                  <a:cs typeface="Agrandir"/>
                  <a:sym typeface="Agrandir"/>
                </a:rPr>
                <a:t>5 claves desde la neurociencia</a:t>
              </a:r>
            </a:p>
          </p:txBody>
        </p:sp>
      </p:grpSp>
      <p:sp>
        <p:nvSpPr>
          <p:cNvPr id="13" name="Freeform 13"/>
          <p:cNvSpPr/>
          <p:nvPr/>
        </p:nvSpPr>
        <p:spPr>
          <a:xfrm>
            <a:off x="5412471" y="4309872"/>
            <a:ext cx="1367058" cy="1440905"/>
          </a:xfrm>
          <a:custGeom>
            <a:avLst/>
            <a:gdLst/>
            <a:ahLst/>
            <a:cxnLst/>
            <a:rect l="l" t="t" r="r" b="b"/>
            <a:pathLst>
              <a:path w="2050587" h="2161357">
                <a:moveTo>
                  <a:pt x="0" y="0"/>
                </a:moveTo>
                <a:lnTo>
                  <a:pt x="2050588" y="0"/>
                </a:lnTo>
                <a:lnTo>
                  <a:pt x="2050588" y="2161357"/>
                </a:lnTo>
                <a:lnTo>
                  <a:pt x="0" y="21613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3EE"/>
        </a:solidFill>
        <a:effectLst/>
      </p:bgPr>
    </p:bg>
    <p:spTree>
      <p:nvGrpSpPr>
        <p:cNvPr id="1" name=""/>
        <p:cNvGrpSpPr/>
        <p:nvPr/>
      </p:nvGrpSpPr>
      <p:grpSpPr>
        <a:xfrm>
          <a:off x="0" y="0"/>
          <a:ext cx="0" cy="0"/>
          <a:chOff x="0" y="0"/>
          <a:chExt cx="0" cy="0"/>
        </a:xfrm>
      </p:grpSpPr>
      <p:grpSp>
        <p:nvGrpSpPr>
          <p:cNvPr id="2" name="Group 2"/>
          <p:cNvGrpSpPr/>
          <p:nvPr/>
        </p:nvGrpSpPr>
        <p:grpSpPr>
          <a:xfrm>
            <a:off x="731520" y="609600"/>
            <a:ext cx="853440" cy="853440"/>
            <a:chOff x="0" y="0"/>
            <a:chExt cx="1706880" cy="1706880"/>
          </a:xfrm>
        </p:grpSpPr>
        <p:sp>
          <p:nvSpPr>
            <p:cNvPr id="3" name="Freeform 3"/>
            <p:cNvSpPr/>
            <p:nvPr/>
          </p:nvSpPr>
          <p:spPr>
            <a:xfrm>
              <a:off x="0" y="0"/>
              <a:ext cx="1706880" cy="1706880"/>
            </a:xfrm>
            <a:custGeom>
              <a:avLst/>
              <a:gdLst/>
              <a:ahLst/>
              <a:cxnLst/>
              <a:rect l="l" t="t" r="r" b="b"/>
              <a:pathLst>
                <a:path w="1706880" h="1706880">
                  <a:moveTo>
                    <a:pt x="0" y="853440"/>
                  </a:moveTo>
                  <a:cubicBezTo>
                    <a:pt x="0" y="382143"/>
                    <a:pt x="382143" y="0"/>
                    <a:pt x="853440" y="0"/>
                  </a:cubicBezTo>
                  <a:cubicBezTo>
                    <a:pt x="1324737" y="0"/>
                    <a:pt x="1706880" y="382143"/>
                    <a:pt x="1706880" y="853440"/>
                  </a:cubicBezTo>
                  <a:cubicBezTo>
                    <a:pt x="1706880" y="1324737"/>
                    <a:pt x="1324737" y="1706880"/>
                    <a:pt x="853440" y="1706880"/>
                  </a:cubicBezTo>
                  <a:cubicBezTo>
                    <a:pt x="382143" y="1706880"/>
                    <a:pt x="0" y="1324737"/>
                    <a:pt x="0" y="853440"/>
                  </a:cubicBezTo>
                  <a:close/>
                </a:path>
              </a:pathLst>
            </a:custGeom>
            <a:solidFill>
              <a:srgbClr val="2E86C1"/>
            </a:solidFill>
          </p:spPr>
        </p:sp>
      </p:grpSp>
      <p:grpSp>
        <p:nvGrpSpPr>
          <p:cNvPr id="4" name="Group 4"/>
          <p:cNvGrpSpPr/>
          <p:nvPr/>
        </p:nvGrpSpPr>
        <p:grpSpPr>
          <a:xfrm>
            <a:off x="731520" y="612140"/>
            <a:ext cx="853440" cy="853440"/>
            <a:chOff x="0" y="0"/>
            <a:chExt cx="1706880" cy="1706880"/>
          </a:xfrm>
        </p:grpSpPr>
        <p:sp>
          <p:nvSpPr>
            <p:cNvPr id="5" name="Freeform 5"/>
            <p:cNvSpPr/>
            <p:nvPr/>
          </p:nvSpPr>
          <p:spPr>
            <a:xfrm>
              <a:off x="0" y="0"/>
              <a:ext cx="1706880" cy="1706880"/>
            </a:xfrm>
            <a:custGeom>
              <a:avLst/>
              <a:gdLst/>
              <a:ahLst/>
              <a:cxnLst/>
              <a:rect l="l" t="t" r="r" b="b"/>
              <a:pathLst>
                <a:path w="1706880" h="1706880">
                  <a:moveTo>
                    <a:pt x="0" y="0"/>
                  </a:moveTo>
                  <a:lnTo>
                    <a:pt x="1706880" y="0"/>
                  </a:lnTo>
                  <a:lnTo>
                    <a:pt x="1706880" y="1706880"/>
                  </a:lnTo>
                  <a:lnTo>
                    <a:pt x="0" y="1706880"/>
                  </a:lnTo>
                  <a:close/>
                </a:path>
              </a:pathLst>
            </a:custGeom>
            <a:blipFill>
              <a:blip r:embed="rId3">
                <a:alphaModFix amt="0"/>
              </a:blip>
              <a:stretch>
                <a:fillRect l="-78303" r="-78303"/>
              </a:stretch>
            </a:blipFill>
          </p:spPr>
        </p:sp>
        <p:sp>
          <p:nvSpPr>
            <p:cNvPr id="6" name="TextBox 6"/>
            <p:cNvSpPr txBox="1"/>
            <p:nvPr/>
          </p:nvSpPr>
          <p:spPr>
            <a:xfrm>
              <a:off x="0" y="-123825"/>
              <a:ext cx="1706880" cy="1830705"/>
            </a:xfrm>
            <a:prstGeom prst="rect">
              <a:avLst/>
            </a:prstGeom>
          </p:spPr>
          <p:txBody>
            <a:bodyPr lIns="0" tIns="0" rIns="0" bIns="0" rtlCol="0" anchor="ctr"/>
            <a:lstStyle/>
            <a:p>
              <a:pPr algn="ctr" defTabSz="609630">
                <a:lnSpc>
                  <a:spcPts val="3840"/>
                </a:lnSpc>
              </a:pPr>
              <a:r>
                <a:rPr lang="en-US" sz="3200" b="1">
                  <a:solidFill>
                    <a:srgbClr val="FFFFFF"/>
                  </a:solidFill>
                  <a:latin typeface="Agrandir Bold"/>
                  <a:ea typeface="Agrandir Bold"/>
                  <a:cs typeface="Agrandir Bold"/>
                  <a:sym typeface="Agrandir Bold"/>
                </a:rPr>
                <a:t>1</a:t>
              </a:r>
            </a:p>
          </p:txBody>
        </p:sp>
      </p:grpSp>
      <p:grpSp>
        <p:nvGrpSpPr>
          <p:cNvPr id="7" name="Group 7"/>
          <p:cNvGrpSpPr/>
          <p:nvPr/>
        </p:nvGrpSpPr>
        <p:grpSpPr>
          <a:xfrm>
            <a:off x="1828800" y="609600"/>
            <a:ext cx="9753600" cy="609600"/>
            <a:chOff x="0" y="0"/>
            <a:chExt cx="19507200" cy="1219200"/>
          </a:xfrm>
        </p:grpSpPr>
        <p:sp>
          <p:nvSpPr>
            <p:cNvPr id="8" name="Freeform 8"/>
            <p:cNvSpPr/>
            <p:nvPr/>
          </p:nvSpPr>
          <p:spPr>
            <a:xfrm>
              <a:off x="0" y="0"/>
              <a:ext cx="19507200" cy="1219200"/>
            </a:xfrm>
            <a:custGeom>
              <a:avLst/>
              <a:gdLst/>
              <a:ahLst/>
              <a:cxnLst/>
              <a:rect l="l" t="t" r="r" b="b"/>
              <a:pathLst>
                <a:path w="19507200" h="1219200">
                  <a:moveTo>
                    <a:pt x="0" y="0"/>
                  </a:moveTo>
                  <a:lnTo>
                    <a:pt x="19507200" y="0"/>
                  </a:lnTo>
                  <a:lnTo>
                    <a:pt x="19507200" y="1219200"/>
                  </a:lnTo>
                  <a:lnTo>
                    <a:pt x="0" y="1219200"/>
                  </a:lnTo>
                  <a:close/>
                </a:path>
              </a:pathLst>
            </a:custGeom>
            <a:blipFill>
              <a:blip r:embed="rId3">
                <a:alphaModFix amt="0"/>
              </a:blip>
              <a:stretch>
                <a:fillRect t="-261760" b="-261760"/>
              </a:stretch>
            </a:blipFill>
          </p:spPr>
        </p:sp>
        <p:sp>
          <p:nvSpPr>
            <p:cNvPr id="9" name="TextBox 9"/>
            <p:cNvSpPr txBox="1"/>
            <p:nvPr/>
          </p:nvSpPr>
          <p:spPr>
            <a:xfrm>
              <a:off x="0" y="-123825"/>
              <a:ext cx="19507200" cy="1343025"/>
            </a:xfrm>
            <a:prstGeom prst="rect">
              <a:avLst/>
            </a:prstGeom>
          </p:spPr>
          <p:txBody>
            <a:bodyPr lIns="0" tIns="0" rIns="0" bIns="0" rtlCol="0" anchor="ctr"/>
            <a:lstStyle/>
            <a:p>
              <a:pPr defTabSz="609630">
                <a:lnSpc>
                  <a:spcPts val="3200"/>
                </a:lnSpc>
              </a:pPr>
              <a:r>
                <a:rPr lang="en-US" sz="2667" b="1">
                  <a:solidFill>
                    <a:srgbClr val="1B4F72"/>
                  </a:solidFill>
                  <a:latin typeface="Agrandir Bold"/>
                  <a:ea typeface="Agrandir Bold"/>
                  <a:cs typeface="Agrandir Bold"/>
                  <a:sym typeface="Agrandir Bold"/>
                </a:rPr>
                <a:t>Bajar expectativas de respuesta racional</a:t>
              </a:r>
            </a:p>
          </p:txBody>
        </p:sp>
      </p:grpSp>
      <p:grpSp>
        <p:nvGrpSpPr>
          <p:cNvPr id="10" name="Group 10"/>
          <p:cNvGrpSpPr/>
          <p:nvPr/>
        </p:nvGrpSpPr>
        <p:grpSpPr>
          <a:xfrm>
            <a:off x="1828800" y="1341120"/>
            <a:ext cx="9144000" cy="975360"/>
            <a:chOff x="0" y="0"/>
            <a:chExt cx="18288000" cy="1950720"/>
          </a:xfrm>
        </p:grpSpPr>
        <p:sp>
          <p:nvSpPr>
            <p:cNvPr id="11" name="Freeform 11"/>
            <p:cNvSpPr/>
            <p:nvPr/>
          </p:nvSpPr>
          <p:spPr>
            <a:xfrm>
              <a:off x="0" y="0"/>
              <a:ext cx="18288000" cy="1950720"/>
            </a:xfrm>
            <a:custGeom>
              <a:avLst/>
              <a:gdLst/>
              <a:ahLst/>
              <a:cxnLst/>
              <a:rect l="l" t="t" r="r" b="b"/>
              <a:pathLst>
                <a:path w="18288000" h="1950720">
                  <a:moveTo>
                    <a:pt x="0" y="0"/>
                  </a:moveTo>
                  <a:lnTo>
                    <a:pt x="18288000" y="0"/>
                  </a:lnTo>
                  <a:lnTo>
                    <a:pt x="18288000" y="1950720"/>
                  </a:lnTo>
                  <a:lnTo>
                    <a:pt x="0" y="1950720"/>
                  </a:lnTo>
                  <a:close/>
                </a:path>
              </a:pathLst>
            </a:custGeom>
            <a:blipFill>
              <a:blip r:embed="rId3">
                <a:alphaModFix amt="0"/>
              </a:blip>
              <a:stretch>
                <a:fillRect t="-132672" b="-132672"/>
              </a:stretch>
            </a:blipFill>
          </p:spPr>
        </p:sp>
        <p:sp>
          <p:nvSpPr>
            <p:cNvPr id="12" name="TextBox 12"/>
            <p:cNvSpPr txBox="1"/>
            <p:nvPr/>
          </p:nvSpPr>
          <p:spPr>
            <a:xfrm>
              <a:off x="0" y="-161925"/>
              <a:ext cx="18288000" cy="2112645"/>
            </a:xfrm>
            <a:prstGeom prst="rect">
              <a:avLst/>
            </a:prstGeom>
          </p:spPr>
          <p:txBody>
            <a:bodyPr lIns="0" tIns="0" rIns="0" bIns="0" rtlCol="0" anchor="ctr"/>
            <a:lstStyle/>
            <a:p>
              <a:pPr defTabSz="609630">
                <a:lnSpc>
                  <a:spcPts val="2911"/>
                </a:lnSpc>
              </a:pPr>
              <a:r>
                <a:rPr lang="en-US" sz="1866">
                  <a:solidFill>
                    <a:srgbClr val="2C3E50"/>
                  </a:solidFill>
                  <a:latin typeface="Agrandir"/>
                  <a:ea typeface="Agrandir"/>
                  <a:cs typeface="Agrandir"/>
                  <a:sym typeface="Agrandir"/>
                </a:rPr>
                <a:t>Si el copiloto está dañado, no podemos esperar decisiones de copiloto.</a:t>
              </a:r>
            </a:p>
            <a:p>
              <a:pPr defTabSz="609630">
                <a:lnSpc>
                  <a:spcPts val="2911"/>
                </a:lnSpc>
              </a:pPr>
              <a:r>
                <a:rPr lang="en-US" sz="1866">
                  <a:solidFill>
                    <a:srgbClr val="2C3E50"/>
                  </a:solidFill>
                  <a:latin typeface="Agrandir"/>
                  <a:ea typeface="Agrandir"/>
                  <a:cs typeface="Agrandir"/>
                  <a:sym typeface="Agrandir"/>
                </a:rPr>
                <a:t>Que rechacen ayuda no es terquedad. Es neurología.</a:t>
              </a:r>
            </a:p>
          </p:txBody>
        </p:sp>
      </p:grpSp>
      <p:grpSp>
        <p:nvGrpSpPr>
          <p:cNvPr id="13" name="Group 13"/>
          <p:cNvGrpSpPr/>
          <p:nvPr/>
        </p:nvGrpSpPr>
        <p:grpSpPr>
          <a:xfrm>
            <a:off x="731520" y="2926080"/>
            <a:ext cx="853440" cy="853440"/>
            <a:chOff x="0" y="0"/>
            <a:chExt cx="1706880" cy="1706880"/>
          </a:xfrm>
        </p:grpSpPr>
        <p:sp>
          <p:nvSpPr>
            <p:cNvPr id="14" name="Freeform 14"/>
            <p:cNvSpPr/>
            <p:nvPr/>
          </p:nvSpPr>
          <p:spPr>
            <a:xfrm>
              <a:off x="0" y="0"/>
              <a:ext cx="1706880" cy="1706880"/>
            </a:xfrm>
            <a:custGeom>
              <a:avLst/>
              <a:gdLst/>
              <a:ahLst/>
              <a:cxnLst/>
              <a:rect l="l" t="t" r="r" b="b"/>
              <a:pathLst>
                <a:path w="1706880" h="1706880">
                  <a:moveTo>
                    <a:pt x="0" y="853440"/>
                  </a:moveTo>
                  <a:cubicBezTo>
                    <a:pt x="0" y="382143"/>
                    <a:pt x="382143" y="0"/>
                    <a:pt x="853440" y="0"/>
                  </a:cubicBezTo>
                  <a:cubicBezTo>
                    <a:pt x="1324737" y="0"/>
                    <a:pt x="1706880" y="382143"/>
                    <a:pt x="1706880" y="853440"/>
                  </a:cubicBezTo>
                  <a:cubicBezTo>
                    <a:pt x="1706880" y="1324737"/>
                    <a:pt x="1324737" y="1706880"/>
                    <a:pt x="853440" y="1706880"/>
                  </a:cubicBezTo>
                  <a:cubicBezTo>
                    <a:pt x="382143" y="1706880"/>
                    <a:pt x="0" y="1324737"/>
                    <a:pt x="0" y="853440"/>
                  </a:cubicBezTo>
                  <a:close/>
                </a:path>
              </a:pathLst>
            </a:custGeom>
            <a:solidFill>
              <a:srgbClr val="2E86C1"/>
            </a:solidFill>
          </p:spPr>
        </p:sp>
      </p:grpSp>
      <p:grpSp>
        <p:nvGrpSpPr>
          <p:cNvPr id="15" name="Group 15"/>
          <p:cNvGrpSpPr/>
          <p:nvPr/>
        </p:nvGrpSpPr>
        <p:grpSpPr>
          <a:xfrm>
            <a:off x="731520" y="2926080"/>
            <a:ext cx="853440" cy="853440"/>
            <a:chOff x="0" y="0"/>
            <a:chExt cx="1706880" cy="1706880"/>
          </a:xfrm>
        </p:grpSpPr>
        <p:sp>
          <p:nvSpPr>
            <p:cNvPr id="16" name="Freeform 16"/>
            <p:cNvSpPr/>
            <p:nvPr/>
          </p:nvSpPr>
          <p:spPr>
            <a:xfrm>
              <a:off x="0" y="0"/>
              <a:ext cx="1706880" cy="1706880"/>
            </a:xfrm>
            <a:custGeom>
              <a:avLst/>
              <a:gdLst/>
              <a:ahLst/>
              <a:cxnLst/>
              <a:rect l="l" t="t" r="r" b="b"/>
              <a:pathLst>
                <a:path w="1706880" h="1706880">
                  <a:moveTo>
                    <a:pt x="0" y="0"/>
                  </a:moveTo>
                  <a:lnTo>
                    <a:pt x="1706880" y="0"/>
                  </a:lnTo>
                  <a:lnTo>
                    <a:pt x="1706880" y="1706880"/>
                  </a:lnTo>
                  <a:lnTo>
                    <a:pt x="0" y="1706880"/>
                  </a:lnTo>
                  <a:close/>
                </a:path>
              </a:pathLst>
            </a:custGeom>
            <a:blipFill>
              <a:blip r:embed="rId3">
                <a:alphaModFix amt="0"/>
              </a:blip>
              <a:stretch>
                <a:fillRect l="-78303" r="-78303"/>
              </a:stretch>
            </a:blipFill>
          </p:spPr>
        </p:sp>
        <p:sp>
          <p:nvSpPr>
            <p:cNvPr id="17" name="TextBox 17"/>
            <p:cNvSpPr txBox="1"/>
            <p:nvPr/>
          </p:nvSpPr>
          <p:spPr>
            <a:xfrm>
              <a:off x="0" y="-123825"/>
              <a:ext cx="1706880" cy="1830705"/>
            </a:xfrm>
            <a:prstGeom prst="rect">
              <a:avLst/>
            </a:prstGeom>
          </p:spPr>
          <p:txBody>
            <a:bodyPr lIns="0" tIns="0" rIns="0" bIns="0" rtlCol="0" anchor="ctr"/>
            <a:lstStyle/>
            <a:p>
              <a:pPr algn="ctr" defTabSz="609630">
                <a:lnSpc>
                  <a:spcPts val="3840"/>
                </a:lnSpc>
              </a:pPr>
              <a:r>
                <a:rPr lang="en-US" sz="3200" b="1">
                  <a:solidFill>
                    <a:srgbClr val="FFFFFF"/>
                  </a:solidFill>
                  <a:latin typeface="Agrandir Bold"/>
                  <a:ea typeface="Agrandir Bold"/>
                  <a:cs typeface="Agrandir Bold"/>
                  <a:sym typeface="Agrandir Bold"/>
                </a:rPr>
                <a:t>2</a:t>
              </a:r>
            </a:p>
          </p:txBody>
        </p:sp>
      </p:grpSp>
      <p:grpSp>
        <p:nvGrpSpPr>
          <p:cNvPr id="18" name="Group 18"/>
          <p:cNvGrpSpPr/>
          <p:nvPr/>
        </p:nvGrpSpPr>
        <p:grpSpPr>
          <a:xfrm>
            <a:off x="1828800" y="2926080"/>
            <a:ext cx="9753600" cy="609600"/>
            <a:chOff x="0" y="0"/>
            <a:chExt cx="19507200" cy="1219200"/>
          </a:xfrm>
        </p:grpSpPr>
        <p:sp>
          <p:nvSpPr>
            <p:cNvPr id="19" name="Freeform 19"/>
            <p:cNvSpPr/>
            <p:nvPr/>
          </p:nvSpPr>
          <p:spPr>
            <a:xfrm>
              <a:off x="0" y="0"/>
              <a:ext cx="19507200" cy="1219200"/>
            </a:xfrm>
            <a:custGeom>
              <a:avLst/>
              <a:gdLst/>
              <a:ahLst/>
              <a:cxnLst/>
              <a:rect l="l" t="t" r="r" b="b"/>
              <a:pathLst>
                <a:path w="19507200" h="1219200">
                  <a:moveTo>
                    <a:pt x="0" y="0"/>
                  </a:moveTo>
                  <a:lnTo>
                    <a:pt x="19507200" y="0"/>
                  </a:lnTo>
                  <a:lnTo>
                    <a:pt x="19507200" y="1219200"/>
                  </a:lnTo>
                  <a:lnTo>
                    <a:pt x="0" y="1219200"/>
                  </a:lnTo>
                  <a:close/>
                </a:path>
              </a:pathLst>
            </a:custGeom>
            <a:blipFill>
              <a:blip r:embed="rId3">
                <a:alphaModFix amt="0"/>
              </a:blip>
              <a:stretch>
                <a:fillRect t="-261760" b="-261760"/>
              </a:stretch>
            </a:blipFill>
          </p:spPr>
        </p:sp>
        <p:sp>
          <p:nvSpPr>
            <p:cNvPr id="20" name="TextBox 20"/>
            <p:cNvSpPr txBox="1"/>
            <p:nvPr/>
          </p:nvSpPr>
          <p:spPr>
            <a:xfrm>
              <a:off x="0" y="-123825"/>
              <a:ext cx="19507200" cy="1343025"/>
            </a:xfrm>
            <a:prstGeom prst="rect">
              <a:avLst/>
            </a:prstGeom>
          </p:spPr>
          <p:txBody>
            <a:bodyPr lIns="0" tIns="0" rIns="0" bIns="0" rtlCol="0" anchor="ctr"/>
            <a:lstStyle/>
            <a:p>
              <a:pPr defTabSz="609630">
                <a:lnSpc>
                  <a:spcPts val="3200"/>
                </a:lnSpc>
              </a:pPr>
              <a:r>
                <a:rPr lang="en-US" sz="2667" b="1">
                  <a:solidFill>
                    <a:srgbClr val="1B4F72"/>
                  </a:solidFill>
                  <a:latin typeface="Agrandir Bold"/>
                  <a:ea typeface="Agrandir Bold"/>
                  <a:cs typeface="Agrandir Bold"/>
                  <a:sym typeface="Agrandir Bold"/>
                </a:rPr>
                <a:t>La repetición no es perder el tiempo</a:t>
              </a:r>
            </a:p>
          </p:txBody>
        </p:sp>
      </p:grpSp>
      <p:grpSp>
        <p:nvGrpSpPr>
          <p:cNvPr id="21" name="Group 21"/>
          <p:cNvGrpSpPr/>
          <p:nvPr/>
        </p:nvGrpSpPr>
        <p:grpSpPr>
          <a:xfrm>
            <a:off x="1828800" y="3657600"/>
            <a:ext cx="9144000" cy="975360"/>
            <a:chOff x="0" y="0"/>
            <a:chExt cx="18288000" cy="1950720"/>
          </a:xfrm>
        </p:grpSpPr>
        <p:sp>
          <p:nvSpPr>
            <p:cNvPr id="22" name="Freeform 22"/>
            <p:cNvSpPr/>
            <p:nvPr/>
          </p:nvSpPr>
          <p:spPr>
            <a:xfrm>
              <a:off x="0" y="0"/>
              <a:ext cx="18288000" cy="1950720"/>
            </a:xfrm>
            <a:custGeom>
              <a:avLst/>
              <a:gdLst/>
              <a:ahLst/>
              <a:cxnLst/>
              <a:rect l="l" t="t" r="r" b="b"/>
              <a:pathLst>
                <a:path w="18288000" h="1950720">
                  <a:moveTo>
                    <a:pt x="0" y="0"/>
                  </a:moveTo>
                  <a:lnTo>
                    <a:pt x="18288000" y="0"/>
                  </a:lnTo>
                  <a:lnTo>
                    <a:pt x="18288000" y="1950720"/>
                  </a:lnTo>
                  <a:lnTo>
                    <a:pt x="0" y="1950720"/>
                  </a:lnTo>
                  <a:close/>
                </a:path>
              </a:pathLst>
            </a:custGeom>
            <a:blipFill>
              <a:blip r:embed="rId3">
                <a:alphaModFix amt="0"/>
              </a:blip>
              <a:stretch>
                <a:fillRect t="-132672" b="-132672"/>
              </a:stretch>
            </a:blipFill>
          </p:spPr>
        </p:sp>
        <p:sp>
          <p:nvSpPr>
            <p:cNvPr id="23" name="TextBox 23"/>
            <p:cNvSpPr txBox="1"/>
            <p:nvPr/>
          </p:nvSpPr>
          <p:spPr>
            <a:xfrm>
              <a:off x="0" y="-161925"/>
              <a:ext cx="18288000" cy="2112645"/>
            </a:xfrm>
            <a:prstGeom prst="rect">
              <a:avLst/>
            </a:prstGeom>
          </p:spPr>
          <p:txBody>
            <a:bodyPr lIns="0" tIns="0" rIns="0" bIns="0" rtlCol="0" anchor="ctr"/>
            <a:lstStyle/>
            <a:p>
              <a:pPr defTabSz="609630">
                <a:lnSpc>
                  <a:spcPts val="2911"/>
                </a:lnSpc>
              </a:pPr>
              <a:r>
                <a:rPr lang="en-US" sz="1866">
                  <a:solidFill>
                    <a:srgbClr val="2C3E50"/>
                  </a:solidFill>
                  <a:latin typeface="Agrandir"/>
                  <a:ea typeface="Agrandir"/>
                  <a:cs typeface="Agrandir"/>
                  <a:sym typeface="Agrandir"/>
                </a:rPr>
                <a:t>Para que el agua vaya por otro lado, hay que hacer un surco nuevo.</a:t>
              </a:r>
            </a:p>
            <a:p>
              <a:pPr defTabSz="609630">
                <a:lnSpc>
                  <a:spcPts val="2911"/>
                </a:lnSpc>
              </a:pPr>
              <a:r>
                <a:rPr lang="en-US" sz="1866">
                  <a:solidFill>
                    <a:srgbClr val="2C3E50"/>
                  </a:solidFill>
                  <a:latin typeface="Agrandir"/>
                  <a:ea typeface="Agrandir"/>
                  <a:cs typeface="Agrandir"/>
                  <a:sym typeface="Agrandir"/>
                </a:rPr>
                <a:t>Cada vez que aparecen, están tallando ese surco.</a:t>
              </a:r>
            </a:p>
          </p:txBody>
        </p:sp>
      </p:grpSp>
      <p:grpSp>
        <p:nvGrpSpPr>
          <p:cNvPr id="24" name="Group 24"/>
          <p:cNvGrpSpPr/>
          <p:nvPr/>
        </p:nvGrpSpPr>
        <p:grpSpPr>
          <a:xfrm>
            <a:off x="10119360" y="2194560"/>
            <a:ext cx="1341120" cy="1341120"/>
            <a:chOff x="0" y="0"/>
            <a:chExt cx="1463040" cy="1463040"/>
          </a:xfrm>
        </p:grpSpPr>
        <p:sp>
          <p:nvSpPr>
            <p:cNvPr id="25" name="Freeform 25" descr="preencoded.png"/>
            <p:cNvSpPr/>
            <p:nvPr/>
          </p:nvSpPr>
          <p:spPr>
            <a:xfrm>
              <a:off x="0" y="0"/>
              <a:ext cx="1463040" cy="1463040"/>
            </a:xfrm>
            <a:custGeom>
              <a:avLst/>
              <a:gdLst/>
              <a:ahLst/>
              <a:cxnLst/>
              <a:rect l="l" t="t" r="r" b="b"/>
              <a:pathLst>
                <a:path w="1463040" h="1463040">
                  <a:moveTo>
                    <a:pt x="0" y="0"/>
                  </a:moveTo>
                  <a:lnTo>
                    <a:pt x="1463040" y="0"/>
                  </a:lnTo>
                  <a:lnTo>
                    <a:pt x="1463040" y="1463040"/>
                  </a:lnTo>
                  <a:lnTo>
                    <a:pt x="0" y="1463040"/>
                  </a:lnTo>
                  <a:lnTo>
                    <a:pt x="0" y="0"/>
                  </a:lnTo>
                  <a:close/>
                </a:path>
              </a:pathLst>
            </a:custGeom>
            <a:blipFill>
              <a:blip r:embed="rId4"/>
              <a:stretch>
                <a:fillRect/>
              </a:stretch>
            </a:blipFill>
          </p:spPr>
        </p:sp>
      </p:grpSp>
      <p:grpSp>
        <p:nvGrpSpPr>
          <p:cNvPr id="26" name="Group 26"/>
          <p:cNvGrpSpPr/>
          <p:nvPr/>
        </p:nvGrpSpPr>
        <p:grpSpPr>
          <a:xfrm>
            <a:off x="731520" y="5120640"/>
            <a:ext cx="10728960" cy="1219200"/>
            <a:chOff x="0" y="0"/>
            <a:chExt cx="21457920" cy="2438400"/>
          </a:xfrm>
        </p:grpSpPr>
        <p:sp>
          <p:nvSpPr>
            <p:cNvPr id="27" name="Freeform 27"/>
            <p:cNvSpPr/>
            <p:nvPr/>
          </p:nvSpPr>
          <p:spPr>
            <a:xfrm>
              <a:off x="0" y="0"/>
              <a:ext cx="21457920" cy="2438400"/>
            </a:xfrm>
            <a:custGeom>
              <a:avLst/>
              <a:gdLst/>
              <a:ahLst/>
              <a:cxnLst/>
              <a:rect l="l" t="t" r="r" b="b"/>
              <a:pathLst>
                <a:path w="21457920" h="2438400">
                  <a:moveTo>
                    <a:pt x="0" y="0"/>
                  </a:moveTo>
                  <a:lnTo>
                    <a:pt x="21457920" y="0"/>
                  </a:lnTo>
                  <a:lnTo>
                    <a:pt x="21457920" y="2438400"/>
                  </a:lnTo>
                  <a:lnTo>
                    <a:pt x="0" y="2438400"/>
                  </a:lnTo>
                  <a:close/>
                </a:path>
              </a:pathLst>
            </a:custGeom>
            <a:solidFill>
              <a:srgbClr val="E8F8F5"/>
            </a:solidFill>
          </p:spPr>
        </p:sp>
      </p:grpSp>
      <p:grpSp>
        <p:nvGrpSpPr>
          <p:cNvPr id="28" name="Group 28"/>
          <p:cNvGrpSpPr/>
          <p:nvPr/>
        </p:nvGrpSpPr>
        <p:grpSpPr>
          <a:xfrm>
            <a:off x="731520" y="5120640"/>
            <a:ext cx="97536" cy="1219200"/>
            <a:chOff x="0" y="0"/>
            <a:chExt cx="195072" cy="2438400"/>
          </a:xfrm>
        </p:grpSpPr>
        <p:sp>
          <p:nvSpPr>
            <p:cNvPr id="29" name="Freeform 29"/>
            <p:cNvSpPr/>
            <p:nvPr/>
          </p:nvSpPr>
          <p:spPr>
            <a:xfrm>
              <a:off x="0" y="0"/>
              <a:ext cx="195072" cy="2438400"/>
            </a:xfrm>
            <a:custGeom>
              <a:avLst/>
              <a:gdLst/>
              <a:ahLst/>
              <a:cxnLst/>
              <a:rect l="l" t="t" r="r" b="b"/>
              <a:pathLst>
                <a:path w="195072" h="2438400">
                  <a:moveTo>
                    <a:pt x="0" y="0"/>
                  </a:moveTo>
                  <a:lnTo>
                    <a:pt x="195072" y="0"/>
                  </a:lnTo>
                  <a:lnTo>
                    <a:pt x="195072" y="2438400"/>
                  </a:lnTo>
                  <a:lnTo>
                    <a:pt x="0" y="2438400"/>
                  </a:lnTo>
                  <a:close/>
                </a:path>
              </a:pathLst>
            </a:custGeom>
            <a:solidFill>
              <a:srgbClr val="27AE60"/>
            </a:solidFill>
          </p:spPr>
        </p:sp>
      </p:grpSp>
      <p:grpSp>
        <p:nvGrpSpPr>
          <p:cNvPr id="30" name="Group 30"/>
          <p:cNvGrpSpPr/>
          <p:nvPr/>
        </p:nvGrpSpPr>
        <p:grpSpPr>
          <a:xfrm>
            <a:off x="1097280" y="5242560"/>
            <a:ext cx="10119360" cy="975360"/>
            <a:chOff x="0" y="0"/>
            <a:chExt cx="20238720" cy="1950720"/>
          </a:xfrm>
        </p:grpSpPr>
        <p:sp>
          <p:nvSpPr>
            <p:cNvPr id="31" name="Freeform 31"/>
            <p:cNvSpPr/>
            <p:nvPr/>
          </p:nvSpPr>
          <p:spPr>
            <a:xfrm>
              <a:off x="0" y="0"/>
              <a:ext cx="20238720" cy="1950720"/>
            </a:xfrm>
            <a:custGeom>
              <a:avLst/>
              <a:gdLst/>
              <a:ahLst/>
              <a:cxnLst/>
              <a:rect l="l" t="t" r="r" b="b"/>
              <a:pathLst>
                <a:path w="20238720" h="1950720">
                  <a:moveTo>
                    <a:pt x="0" y="0"/>
                  </a:moveTo>
                  <a:lnTo>
                    <a:pt x="20238720" y="0"/>
                  </a:lnTo>
                  <a:lnTo>
                    <a:pt x="20238720" y="1950720"/>
                  </a:lnTo>
                  <a:lnTo>
                    <a:pt x="0" y="1950720"/>
                  </a:lnTo>
                  <a:close/>
                </a:path>
              </a:pathLst>
            </a:custGeom>
            <a:blipFill>
              <a:blip r:embed="rId3">
                <a:alphaModFix amt="0"/>
              </a:blip>
              <a:stretch>
                <a:fillRect t="-152157" b="-152157"/>
              </a:stretch>
            </a:blipFill>
          </p:spPr>
        </p:sp>
        <p:sp>
          <p:nvSpPr>
            <p:cNvPr id="32" name="TextBox 32"/>
            <p:cNvSpPr txBox="1"/>
            <p:nvPr/>
          </p:nvSpPr>
          <p:spPr>
            <a:xfrm>
              <a:off x="0" y="-161925"/>
              <a:ext cx="20238720" cy="2112645"/>
            </a:xfrm>
            <a:prstGeom prst="rect">
              <a:avLst/>
            </a:prstGeom>
          </p:spPr>
          <p:txBody>
            <a:bodyPr lIns="0" tIns="0" rIns="0" bIns="0" rtlCol="0" anchor="ctr"/>
            <a:lstStyle/>
            <a:p>
              <a:pPr defTabSz="609630">
                <a:lnSpc>
                  <a:spcPts val="2911"/>
                </a:lnSpc>
              </a:pPr>
              <a:r>
                <a:rPr lang="en-US" sz="1866" i="1">
                  <a:solidFill>
                    <a:srgbClr val="2C3E50"/>
                  </a:solidFill>
                  <a:latin typeface="Agrandir Italics"/>
                  <a:ea typeface="Agrandir Italics"/>
                  <a:cs typeface="Agrandir Italics"/>
                  <a:sym typeface="Agrandir Italics"/>
                </a:rPr>
                <a:t>"La primera vez que ofrezcan, probablemente digan que no.</a:t>
              </a:r>
            </a:p>
            <a:p>
              <a:pPr defTabSz="609630">
                <a:lnSpc>
                  <a:spcPts val="2911"/>
                </a:lnSpc>
              </a:pPr>
              <a:r>
                <a:rPr lang="en-US" sz="1866" i="1">
                  <a:solidFill>
                    <a:srgbClr val="2C3E50"/>
                  </a:solidFill>
                  <a:latin typeface="Agrandir Italics"/>
                  <a:ea typeface="Agrandir Italics"/>
                  <a:cs typeface="Agrandir Italics"/>
                  <a:sym typeface="Agrandir Italics"/>
                </a:rPr>
                <a:t>La quinta también. Eso no significa que estén perdiendo el tiempo."</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3EE"/>
        </a:solidFill>
        <a:effectLst/>
      </p:bgPr>
    </p:bg>
    <p:spTree>
      <p:nvGrpSpPr>
        <p:cNvPr id="1" name=""/>
        <p:cNvGrpSpPr/>
        <p:nvPr/>
      </p:nvGrpSpPr>
      <p:grpSpPr>
        <a:xfrm>
          <a:off x="0" y="0"/>
          <a:ext cx="0" cy="0"/>
          <a:chOff x="0" y="0"/>
          <a:chExt cx="0" cy="0"/>
        </a:xfrm>
      </p:grpSpPr>
      <p:grpSp>
        <p:nvGrpSpPr>
          <p:cNvPr id="2" name="Group 2"/>
          <p:cNvGrpSpPr/>
          <p:nvPr/>
        </p:nvGrpSpPr>
        <p:grpSpPr>
          <a:xfrm>
            <a:off x="731520" y="426720"/>
            <a:ext cx="853440" cy="853440"/>
            <a:chOff x="0" y="0"/>
            <a:chExt cx="1706880" cy="1706880"/>
          </a:xfrm>
        </p:grpSpPr>
        <p:sp>
          <p:nvSpPr>
            <p:cNvPr id="3" name="Freeform 3"/>
            <p:cNvSpPr/>
            <p:nvPr/>
          </p:nvSpPr>
          <p:spPr>
            <a:xfrm>
              <a:off x="0" y="0"/>
              <a:ext cx="1706880" cy="1706880"/>
            </a:xfrm>
            <a:custGeom>
              <a:avLst/>
              <a:gdLst/>
              <a:ahLst/>
              <a:cxnLst/>
              <a:rect l="l" t="t" r="r" b="b"/>
              <a:pathLst>
                <a:path w="1706880" h="1706880">
                  <a:moveTo>
                    <a:pt x="0" y="853440"/>
                  </a:moveTo>
                  <a:cubicBezTo>
                    <a:pt x="0" y="382143"/>
                    <a:pt x="382143" y="0"/>
                    <a:pt x="853440" y="0"/>
                  </a:cubicBezTo>
                  <a:cubicBezTo>
                    <a:pt x="1324737" y="0"/>
                    <a:pt x="1706880" y="382143"/>
                    <a:pt x="1706880" y="853440"/>
                  </a:cubicBezTo>
                  <a:cubicBezTo>
                    <a:pt x="1706880" y="1324737"/>
                    <a:pt x="1324737" y="1706880"/>
                    <a:pt x="853440" y="1706880"/>
                  </a:cubicBezTo>
                  <a:cubicBezTo>
                    <a:pt x="382143" y="1706880"/>
                    <a:pt x="0" y="1324737"/>
                    <a:pt x="0" y="853440"/>
                  </a:cubicBezTo>
                  <a:close/>
                </a:path>
              </a:pathLst>
            </a:custGeom>
            <a:solidFill>
              <a:srgbClr val="2E86C1"/>
            </a:solidFill>
          </p:spPr>
        </p:sp>
      </p:grpSp>
      <p:grpSp>
        <p:nvGrpSpPr>
          <p:cNvPr id="4" name="Group 4"/>
          <p:cNvGrpSpPr/>
          <p:nvPr/>
        </p:nvGrpSpPr>
        <p:grpSpPr>
          <a:xfrm>
            <a:off x="734060" y="429260"/>
            <a:ext cx="853440" cy="853440"/>
            <a:chOff x="0" y="0"/>
            <a:chExt cx="1706880" cy="1706880"/>
          </a:xfrm>
        </p:grpSpPr>
        <p:sp>
          <p:nvSpPr>
            <p:cNvPr id="5" name="Freeform 5"/>
            <p:cNvSpPr/>
            <p:nvPr/>
          </p:nvSpPr>
          <p:spPr>
            <a:xfrm>
              <a:off x="0" y="0"/>
              <a:ext cx="1706880" cy="1706880"/>
            </a:xfrm>
            <a:custGeom>
              <a:avLst/>
              <a:gdLst/>
              <a:ahLst/>
              <a:cxnLst/>
              <a:rect l="l" t="t" r="r" b="b"/>
              <a:pathLst>
                <a:path w="1706880" h="1706880">
                  <a:moveTo>
                    <a:pt x="0" y="0"/>
                  </a:moveTo>
                  <a:lnTo>
                    <a:pt x="1706880" y="0"/>
                  </a:lnTo>
                  <a:lnTo>
                    <a:pt x="1706880" y="1706880"/>
                  </a:lnTo>
                  <a:lnTo>
                    <a:pt x="0" y="1706880"/>
                  </a:lnTo>
                  <a:close/>
                </a:path>
              </a:pathLst>
            </a:custGeom>
            <a:blipFill>
              <a:blip r:embed="rId3">
                <a:alphaModFix amt="0"/>
              </a:blip>
              <a:stretch>
                <a:fillRect l="-78303" r="-78303"/>
              </a:stretch>
            </a:blipFill>
          </p:spPr>
        </p:sp>
        <p:sp>
          <p:nvSpPr>
            <p:cNvPr id="6" name="TextBox 6"/>
            <p:cNvSpPr txBox="1"/>
            <p:nvPr/>
          </p:nvSpPr>
          <p:spPr>
            <a:xfrm>
              <a:off x="0" y="-123825"/>
              <a:ext cx="1706880" cy="1830705"/>
            </a:xfrm>
            <a:prstGeom prst="rect">
              <a:avLst/>
            </a:prstGeom>
          </p:spPr>
          <p:txBody>
            <a:bodyPr lIns="0" tIns="0" rIns="0" bIns="0" rtlCol="0" anchor="ctr"/>
            <a:lstStyle/>
            <a:p>
              <a:pPr algn="ctr" defTabSz="609630">
                <a:lnSpc>
                  <a:spcPts val="3840"/>
                </a:lnSpc>
              </a:pPr>
              <a:r>
                <a:rPr lang="en-US" sz="3200" b="1">
                  <a:solidFill>
                    <a:srgbClr val="FFFFFF"/>
                  </a:solidFill>
                  <a:latin typeface="Agrandir Bold"/>
                  <a:ea typeface="Agrandir Bold"/>
                  <a:cs typeface="Agrandir Bold"/>
                  <a:sym typeface="Agrandir Bold"/>
                </a:rPr>
                <a:t>3</a:t>
              </a:r>
            </a:p>
          </p:txBody>
        </p:sp>
      </p:grpSp>
      <p:grpSp>
        <p:nvGrpSpPr>
          <p:cNvPr id="7" name="Group 7"/>
          <p:cNvGrpSpPr/>
          <p:nvPr/>
        </p:nvGrpSpPr>
        <p:grpSpPr>
          <a:xfrm>
            <a:off x="1828800" y="365760"/>
            <a:ext cx="8534400" cy="609600"/>
            <a:chOff x="0" y="0"/>
            <a:chExt cx="17068800" cy="1219200"/>
          </a:xfrm>
        </p:grpSpPr>
        <p:sp>
          <p:nvSpPr>
            <p:cNvPr id="8" name="Freeform 8"/>
            <p:cNvSpPr/>
            <p:nvPr/>
          </p:nvSpPr>
          <p:spPr>
            <a:xfrm>
              <a:off x="0" y="0"/>
              <a:ext cx="17068800" cy="1219200"/>
            </a:xfrm>
            <a:custGeom>
              <a:avLst/>
              <a:gdLst/>
              <a:ahLst/>
              <a:cxnLst/>
              <a:rect l="l" t="t" r="r" b="b"/>
              <a:pathLst>
                <a:path w="17068800" h="1219200">
                  <a:moveTo>
                    <a:pt x="0" y="0"/>
                  </a:moveTo>
                  <a:lnTo>
                    <a:pt x="17068800" y="0"/>
                  </a:lnTo>
                  <a:lnTo>
                    <a:pt x="17068800" y="1219200"/>
                  </a:lnTo>
                  <a:lnTo>
                    <a:pt x="0" y="1219200"/>
                  </a:lnTo>
                  <a:close/>
                </a:path>
              </a:pathLst>
            </a:custGeom>
            <a:blipFill>
              <a:blip r:embed="rId3">
                <a:alphaModFix amt="0"/>
              </a:blip>
              <a:stretch>
                <a:fillRect t="-222790" b="-222790"/>
              </a:stretch>
            </a:blipFill>
          </p:spPr>
        </p:sp>
        <p:sp>
          <p:nvSpPr>
            <p:cNvPr id="9" name="TextBox 9"/>
            <p:cNvSpPr txBox="1"/>
            <p:nvPr/>
          </p:nvSpPr>
          <p:spPr>
            <a:xfrm>
              <a:off x="0" y="-123825"/>
              <a:ext cx="17068800" cy="1343025"/>
            </a:xfrm>
            <a:prstGeom prst="rect">
              <a:avLst/>
            </a:prstGeom>
          </p:spPr>
          <p:txBody>
            <a:bodyPr lIns="0" tIns="0" rIns="0" bIns="0" rtlCol="0" anchor="ctr"/>
            <a:lstStyle/>
            <a:p>
              <a:pPr defTabSz="609630">
                <a:lnSpc>
                  <a:spcPts val="3200"/>
                </a:lnSpc>
              </a:pPr>
              <a:r>
                <a:rPr lang="en-US" sz="2667" b="1">
                  <a:solidFill>
                    <a:srgbClr val="1B4F72"/>
                  </a:solidFill>
                  <a:latin typeface="Agrandir Bold"/>
                  <a:ea typeface="Agrandir Bold"/>
                  <a:cs typeface="Agrandir Bold"/>
                  <a:sym typeface="Agrandir Bold"/>
                </a:rPr>
                <a:t>El vínculo es herramienta neurológica</a:t>
              </a:r>
            </a:p>
          </p:txBody>
        </p:sp>
      </p:grpSp>
      <p:grpSp>
        <p:nvGrpSpPr>
          <p:cNvPr id="10" name="Group 10"/>
          <p:cNvGrpSpPr/>
          <p:nvPr/>
        </p:nvGrpSpPr>
        <p:grpSpPr>
          <a:xfrm>
            <a:off x="1828800" y="1036320"/>
            <a:ext cx="9144000" cy="975360"/>
            <a:chOff x="0" y="0"/>
            <a:chExt cx="18288000" cy="1950720"/>
          </a:xfrm>
        </p:grpSpPr>
        <p:sp>
          <p:nvSpPr>
            <p:cNvPr id="11" name="Freeform 11"/>
            <p:cNvSpPr/>
            <p:nvPr/>
          </p:nvSpPr>
          <p:spPr>
            <a:xfrm>
              <a:off x="0" y="0"/>
              <a:ext cx="18288000" cy="1950720"/>
            </a:xfrm>
            <a:custGeom>
              <a:avLst/>
              <a:gdLst/>
              <a:ahLst/>
              <a:cxnLst/>
              <a:rect l="l" t="t" r="r" b="b"/>
              <a:pathLst>
                <a:path w="18288000" h="1950720">
                  <a:moveTo>
                    <a:pt x="0" y="0"/>
                  </a:moveTo>
                  <a:lnTo>
                    <a:pt x="18288000" y="0"/>
                  </a:lnTo>
                  <a:lnTo>
                    <a:pt x="18288000" y="1950720"/>
                  </a:lnTo>
                  <a:lnTo>
                    <a:pt x="0" y="1950720"/>
                  </a:lnTo>
                  <a:close/>
                </a:path>
              </a:pathLst>
            </a:custGeom>
            <a:blipFill>
              <a:blip r:embed="rId3">
                <a:alphaModFix amt="0"/>
              </a:blip>
              <a:stretch>
                <a:fillRect t="-132672" b="-132672"/>
              </a:stretch>
            </a:blipFill>
          </p:spPr>
        </p:sp>
        <p:sp>
          <p:nvSpPr>
            <p:cNvPr id="12" name="TextBox 12"/>
            <p:cNvSpPr txBox="1"/>
            <p:nvPr/>
          </p:nvSpPr>
          <p:spPr>
            <a:xfrm>
              <a:off x="0" y="-161925"/>
              <a:ext cx="18288000" cy="2112645"/>
            </a:xfrm>
            <a:prstGeom prst="rect">
              <a:avLst/>
            </a:prstGeom>
          </p:spPr>
          <p:txBody>
            <a:bodyPr lIns="0" tIns="0" rIns="0" bIns="0" rtlCol="0" anchor="ctr"/>
            <a:lstStyle/>
            <a:p>
              <a:pPr defTabSz="609630">
                <a:lnSpc>
                  <a:spcPts val="2911"/>
                </a:lnSpc>
              </a:pPr>
              <a:r>
                <a:rPr lang="en-US" sz="1866">
                  <a:solidFill>
                    <a:srgbClr val="2C3E50"/>
                  </a:solidFill>
                  <a:latin typeface="Agrandir"/>
                  <a:ea typeface="Agrandir"/>
                  <a:cs typeface="Agrandir"/>
                  <a:sym typeface="Agrandir"/>
                </a:rPr>
                <a:t>La conexión humana consistente reactiva circuitos de motivación social.</a:t>
              </a:r>
            </a:p>
            <a:p>
              <a:pPr defTabSz="609630">
                <a:lnSpc>
                  <a:spcPts val="2911"/>
                </a:lnSpc>
              </a:pPr>
              <a:r>
                <a:rPr lang="en-US" sz="1866">
                  <a:solidFill>
                    <a:srgbClr val="2C3E50"/>
                  </a:solidFill>
                  <a:latin typeface="Agrandir"/>
                  <a:ea typeface="Agrandir"/>
                  <a:cs typeface="Agrandir"/>
                  <a:sym typeface="Agrandir"/>
                </a:rPr>
                <a:t>La relación cambia el cerebro. Literal.</a:t>
              </a:r>
            </a:p>
          </p:txBody>
        </p:sp>
      </p:grpSp>
      <p:grpSp>
        <p:nvGrpSpPr>
          <p:cNvPr id="13" name="Group 13"/>
          <p:cNvGrpSpPr/>
          <p:nvPr/>
        </p:nvGrpSpPr>
        <p:grpSpPr>
          <a:xfrm>
            <a:off x="731520" y="2499360"/>
            <a:ext cx="853440" cy="853440"/>
            <a:chOff x="0" y="0"/>
            <a:chExt cx="1706880" cy="1706880"/>
          </a:xfrm>
        </p:grpSpPr>
        <p:sp>
          <p:nvSpPr>
            <p:cNvPr id="14" name="Freeform 14"/>
            <p:cNvSpPr/>
            <p:nvPr/>
          </p:nvSpPr>
          <p:spPr>
            <a:xfrm>
              <a:off x="0" y="0"/>
              <a:ext cx="1706880" cy="1706880"/>
            </a:xfrm>
            <a:custGeom>
              <a:avLst/>
              <a:gdLst/>
              <a:ahLst/>
              <a:cxnLst/>
              <a:rect l="l" t="t" r="r" b="b"/>
              <a:pathLst>
                <a:path w="1706880" h="1706880">
                  <a:moveTo>
                    <a:pt x="0" y="853440"/>
                  </a:moveTo>
                  <a:cubicBezTo>
                    <a:pt x="0" y="382143"/>
                    <a:pt x="382143" y="0"/>
                    <a:pt x="853440" y="0"/>
                  </a:cubicBezTo>
                  <a:cubicBezTo>
                    <a:pt x="1324737" y="0"/>
                    <a:pt x="1706880" y="382143"/>
                    <a:pt x="1706880" y="853440"/>
                  </a:cubicBezTo>
                  <a:cubicBezTo>
                    <a:pt x="1706880" y="1324737"/>
                    <a:pt x="1324737" y="1706880"/>
                    <a:pt x="853440" y="1706880"/>
                  </a:cubicBezTo>
                  <a:cubicBezTo>
                    <a:pt x="382143" y="1706880"/>
                    <a:pt x="0" y="1324737"/>
                    <a:pt x="0" y="853440"/>
                  </a:cubicBezTo>
                  <a:close/>
                </a:path>
              </a:pathLst>
            </a:custGeom>
            <a:solidFill>
              <a:srgbClr val="2E86C1"/>
            </a:solidFill>
          </p:spPr>
        </p:sp>
      </p:grpSp>
      <p:grpSp>
        <p:nvGrpSpPr>
          <p:cNvPr id="15" name="Group 15"/>
          <p:cNvGrpSpPr/>
          <p:nvPr/>
        </p:nvGrpSpPr>
        <p:grpSpPr>
          <a:xfrm>
            <a:off x="731520" y="2499360"/>
            <a:ext cx="853440" cy="853440"/>
            <a:chOff x="0" y="0"/>
            <a:chExt cx="1706880" cy="1706880"/>
          </a:xfrm>
        </p:grpSpPr>
        <p:sp>
          <p:nvSpPr>
            <p:cNvPr id="16" name="Freeform 16"/>
            <p:cNvSpPr/>
            <p:nvPr/>
          </p:nvSpPr>
          <p:spPr>
            <a:xfrm>
              <a:off x="0" y="0"/>
              <a:ext cx="1706880" cy="1706880"/>
            </a:xfrm>
            <a:custGeom>
              <a:avLst/>
              <a:gdLst/>
              <a:ahLst/>
              <a:cxnLst/>
              <a:rect l="l" t="t" r="r" b="b"/>
              <a:pathLst>
                <a:path w="1706880" h="1706880">
                  <a:moveTo>
                    <a:pt x="0" y="0"/>
                  </a:moveTo>
                  <a:lnTo>
                    <a:pt x="1706880" y="0"/>
                  </a:lnTo>
                  <a:lnTo>
                    <a:pt x="1706880" y="1706880"/>
                  </a:lnTo>
                  <a:lnTo>
                    <a:pt x="0" y="1706880"/>
                  </a:lnTo>
                  <a:close/>
                </a:path>
              </a:pathLst>
            </a:custGeom>
            <a:blipFill>
              <a:blip r:embed="rId3">
                <a:alphaModFix amt="0"/>
              </a:blip>
              <a:stretch>
                <a:fillRect l="-78303" r="-78303"/>
              </a:stretch>
            </a:blipFill>
          </p:spPr>
        </p:sp>
        <p:sp>
          <p:nvSpPr>
            <p:cNvPr id="17" name="TextBox 17"/>
            <p:cNvSpPr txBox="1"/>
            <p:nvPr/>
          </p:nvSpPr>
          <p:spPr>
            <a:xfrm>
              <a:off x="0" y="-123825"/>
              <a:ext cx="1706880" cy="1830705"/>
            </a:xfrm>
            <a:prstGeom prst="rect">
              <a:avLst/>
            </a:prstGeom>
          </p:spPr>
          <p:txBody>
            <a:bodyPr lIns="0" tIns="0" rIns="0" bIns="0" rtlCol="0" anchor="ctr"/>
            <a:lstStyle/>
            <a:p>
              <a:pPr algn="ctr" defTabSz="609630">
                <a:lnSpc>
                  <a:spcPts val="3840"/>
                </a:lnSpc>
              </a:pPr>
              <a:r>
                <a:rPr lang="en-US" sz="3200" b="1">
                  <a:solidFill>
                    <a:srgbClr val="FFFFFF"/>
                  </a:solidFill>
                  <a:latin typeface="Agrandir Bold"/>
                  <a:ea typeface="Agrandir Bold"/>
                  <a:cs typeface="Agrandir Bold"/>
                  <a:sym typeface="Agrandir Bold"/>
                </a:rPr>
                <a:t>4</a:t>
              </a:r>
            </a:p>
          </p:txBody>
        </p:sp>
      </p:grpSp>
      <p:grpSp>
        <p:nvGrpSpPr>
          <p:cNvPr id="18" name="Group 18"/>
          <p:cNvGrpSpPr/>
          <p:nvPr/>
        </p:nvGrpSpPr>
        <p:grpSpPr>
          <a:xfrm>
            <a:off x="1828800" y="2438400"/>
            <a:ext cx="8534400" cy="609600"/>
            <a:chOff x="0" y="0"/>
            <a:chExt cx="17068800" cy="1219200"/>
          </a:xfrm>
        </p:grpSpPr>
        <p:sp>
          <p:nvSpPr>
            <p:cNvPr id="19" name="Freeform 19"/>
            <p:cNvSpPr/>
            <p:nvPr/>
          </p:nvSpPr>
          <p:spPr>
            <a:xfrm>
              <a:off x="0" y="0"/>
              <a:ext cx="17068800" cy="1219200"/>
            </a:xfrm>
            <a:custGeom>
              <a:avLst/>
              <a:gdLst/>
              <a:ahLst/>
              <a:cxnLst/>
              <a:rect l="l" t="t" r="r" b="b"/>
              <a:pathLst>
                <a:path w="17068800" h="1219200">
                  <a:moveTo>
                    <a:pt x="0" y="0"/>
                  </a:moveTo>
                  <a:lnTo>
                    <a:pt x="17068800" y="0"/>
                  </a:lnTo>
                  <a:lnTo>
                    <a:pt x="17068800" y="1219200"/>
                  </a:lnTo>
                  <a:lnTo>
                    <a:pt x="0" y="1219200"/>
                  </a:lnTo>
                  <a:close/>
                </a:path>
              </a:pathLst>
            </a:custGeom>
            <a:blipFill>
              <a:blip r:embed="rId3">
                <a:alphaModFix amt="0"/>
              </a:blip>
              <a:stretch>
                <a:fillRect t="-222790" b="-222790"/>
              </a:stretch>
            </a:blipFill>
          </p:spPr>
        </p:sp>
        <p:sp>
          <p:nvSpPr>
            <p:cNvPr id="20" name="TextBox 20"/>
            <p:cNvSpPr txBox="1"/>
            <p:nvPr/>
          </p:nvSpPr>
          <p:spPr>
            <a:xfrm>
              <a:off x="0" y="-123825"/>
              <a:ext cx="17068800" cy="1343025"/>
            </a:xfrm>
            <a:prstGeom prst="rect">
              <a:avLst/>
            </a:prstGeom>
          </p:spPr>
          <p:txBody>
            <a:bodyPr lIns="0" tIns="0" rIns="0" bIns="0" rtlCol="0" anchor="ctr"/>
            <a:lstStyle/>
            <a:p>
              <a:pPr defTabSz="609630">
                <a:lnSpc>
                  <a:spcPts val="3200"/>
                </a:lnSpc>
              </a:pPr>
              <a:r>
                <a:rPr lang="en-US" sz="2667" b="1">
                  <a:solidFill>
                    <a:srgbClr val="1B4F72"/>
                  </a:solidFill>
                  <a:latin typeface="Agrandir Bold"/>
                  <a:ea typeface="Agrandir Bold"/>
                  <a:cs typeface="Agrandir Bold"/>
                  <a:sym typeface="Agrandir Bold"/>
                </a:rPr>
                <a:t>Cambiar la pregunta</a:t>
              </a:r>
            </a:p>
          </p:txBody>
        </p:sp>
      </p:grpSp>
      <p:grpSp>
        <p:nvGrpSpPr>
          <p:cNvPr id="21" name="Group 21"/>
          <p:cNvGrpSpPr/>
          <p:nvPr/>
        </p:nvGrpSpPr>
        <p:grpSpPr>
          <a:xfrm>
            <a:off x="1828800" y="3108960"/>
            <a:ext cx="9144000" cy="975360"/>
            <a:chOff x="0" y="0"/>
            <a:chExt cx="18288000" cy="1950720"/>
          </a:xfrm>
        </p:grpSpPr>
        <p:sp>
          <p:nvSpPr>
            <p:cNvPr id="22" name="Freeform 22"/>
            <p:cNvSpPr/>
            <p:nvPr/>
          </p:nvSpPr>
          <p:spPr>
            <a:xfrm>
              <a:off x="0" y="0"/>
              <a:ext cx="18288000" cy="1950720"/>
            </a:xfrm>
            <a:custGeom>
              <a:avLst/>
              <a:gdLst/>
              <a:ahLst/>
              <a:cxnLst/>
              <a:rect l="l" t="t" r="r" b="b"/>
              <a:pathLst>
                <a:path w="18288000" h="1950720">
                  <a:moveTo>
                    <a:pt x="0" y="0"/>
                  </a:moveTo>
                  <a:lnTo>
                    <a:pt x="18288000" y="0"/>
                  </a:lnTo>
                  <a:lnTo>
                    <a:pt x="18288000" y="1950720"/>
                  </a:lnTo>
                  <a:lnTo>
                    <a:pt x="0" y="1950720"/>
                  </a:lnTo>
                  <a:close/>
                </a:path>
              </a:pathLst>
            </a:custGeom>
            <a:blipFill>
              <a:blip r:embed="rId3">
                <a:alphaModFix amt="0"/>
              </a:blip>
              <a:stretch>
                <a:fillRect t="-132672" b="-132672"/>
              </a:stretch>
            </a:blipFill>
          </p:spPr>
        </p:sp>
        <p:sp>
          <p:nvSpPr>
            <p:cNvPr id="23" name="TextBox 23"/>
            <p:cNvSpPr txBox="1"/>
            <p:nvPr/>
          </p:nvSpPr>
          <p:spPr>
            <a:xfrm>
              <a:off x="0" y="-161925"/>
              <a:ext cx="18288000" cy="2112645"/>
            </a:xfrm>
            <a:prstGeom prst="rect">
              <a:avLst/>
            </a:prstGeom>
          </p:spPr>
          <p:txBody>
            <a:bodyPr lIns="0" tIns="0" rIns="0" bIns="0" rtlCol="0" anchor="ctr"/>
            <a:lstStyle/>
            <a:p>
              <a:pPr defTabSz="609630">
                <a:lnSpc>
                  <a:spcPts val="2911"/>
                </a:lnSpc>
              </a:pPr>
              <a:r>
                <a:rPr lang="en-US" sz="1866">
                  <a:solidFill>
                    <a:srgbClr val="2C3E50"/>
                  </a:solidFill>
                  <a:latin typeface="Agrandir"/>
                  <a:ea typeface="Agrandir"/>
                  <a:cs typeface="Agrandir"/>
                  <a:sym typeface="Agrandir"/>
                </a:rPr>
                <a:t>No "¿quiere cambiar su vida?" sino "¿quiere un café?"</a:t>
              </a:r>
            </a:p>
            <a:p>
              <a:pPr defTabSz="609630">
                <a:lnSpc>
                  <a:spcPts val="2911"/>
                </a:lnSpc>
              </a:pPr>
              <a:r>
                <a:rPr lang="en-US" sz="1866">
                  <a:solidFill>
                    <a:srgbClr val="2C3E50"/>
                  </a:solidFill>
                  <a:latin typeface="Agrandir"/>
                  <a:ea typeface="Agrandir"/>
                  <a:cs typeface="Agrandir"/>
                  <a:sym typeface="Agrandir"/>
                </a:rPr>
                <a:t>Lo pequeño abre puertas que lo grande no puede.</a:t>
              </a:r>
            </a:p>
          </p:txBody>
        </p:sp>
      </p:grpSp>
      <p:grpSp>
        <p:nvGrpSpPr>
          <p:cNvPr id="24" name="Group 24"/>
          <p:cNvGrpSpPr/>
          <p:nvPr/>
        </p:nvGrpSpPr>
        <p:grpSpPr>
          <a:xfrm>
            <a:off x="731520" y="4572000"/>
            <a:ext cx="853440" cy="853440"/>
            <a:chOff x="0" y="0"/>
            <a:chExt cx="1706880" cy="1706880"/>
          </a:xfrm>
        </p:grpSpPr>
        <p:sp>
          <p:nvSpPr>
            <p:cNvPr id="25" name="Freeform 25"/>
            <p:cNvSpPr/>
            <p:nvPr/>
          </p:nvSpPr>
          <p:spPr>
            <a:xfrm>
              <a:off x="0" y="0"/>
              <a:ext cx="1706880" cy="1706880"/>
            </a:xfrm>
            <a:custGeom>
              <a:avLst/>
              <a:gdLst/>
              <a:ahLst/>
              <a:cxnLst/>
              <a:rect l="l" t="t" r="r" b="b"/>
              <a:pathLst>
                <a:path w="1706880" h="1706880">
                  <a:moveTo>
                    <a:pt x="0" y="853440"/>
                  </a:moveTo>
                  <a:cubicBezTo>
                    <a:pt x="0" y="382143"/>
                    <a:pt x="382143" y="0"/>
                    <a:pt x="853440" y="0"/>
                  </a:cubicBezTo>
                  <a:cubicBezTo>
                    <a:pt x="1324737" y="0"/>
                    <a:pt x="1706880" y="382143"/>
                    <a:pt x="1706880" y="853440"/>
                  </a:cubicBezTo>
                  <a:cubicBezTo>
                    <a:pt x="1706880" y="1324737"/>
                    <a:pt x="1324737" y="1706880"/>
                    <a:pt x="853440" y="1706880"/>
                  </a:cubicBezTo>
                  <a:cubicBezTo>
                    <a:pt x="382143" y="1706880"/>
                    <a:pt x="0" y="1324737"/>
                    <a:pt x="0" y="853440"/>
                  </a:cubicBezTo>
                  <a:close/>
                </a:path>
              </a:pathLst>
            </a:custGeom>
            <a:solidFill>
              <a:srgbClr val="2E86C1"/>
            </a:solidFill>
          </p:spPr>
        </p:sp>
      </p:grpSp>
      <p:grpSp>
        <p:nvGrpSpPr>
          <p:cNvPr id="26" name="Group 26"/>
          <p:cNvGrpSpPr/>
          <p:nvPr/>
        </p:nvGrpSpPr>
        <p:grpSpPr>
          <a:xfrm>
            <a:off x="731520" y="4572000"/>
            <a:ext cx="853440" cy="853440"/>
            <a:chOff x="0" y="0"/>
            <a:chExt cx="1706880" cy="1706880"/>
          </a:xfrm>
        </p:grpSpPr>
        <p:sp>
          <p:nvSpPr>
            <p:cNvPr id="27" name="Freeform 27"/>
            <p:cNvSpPr/>
            <p:nvPr/>
          </p:nvSpPr>
          <p:spPr>
            <a:xfrm>
              <a:off x="0" y="0"/>
              <a:ext cx="1706880" cy="1706880"/>
            </a:xfrm>
            <a:custGeom>
              <a:avLst/>
              <a:gdLst/>
              <a:ahLst/>
              <a:cxnLst/>
              <a:rect l="l" t="t" r="r" b="b"/>
              <a:pathLst>
                <a:path w="1706880" h="1706880">
                  <a:moveTo>
                    <a:pt x="0" y="0"/>
                  </a:moveTo>
                  <a:lnTo>
                    <a:pt x="1706880" y="0"/>
                  </a:lnTo>
                  <a:lnTo>
                    <a:pt x="1706880" y="1706880"/>
                  </a:lnTo>
                  <a:lnTo>
                    <a:pt x="0" y="1706880"/>
                  </a:lnTo>
                  <a:close/>
                </a:path>
              </a:pathLst>
            </a:custGeom>
            <a:blipFill>
              <a:blip r:embed="rId3">
                <a:alphaModFix amt="0"/>
              </a:blip>
              <a:stretch>
                <a:fillRect l="-78303" r="-78303"/>
              </a:stretch>
            </a:blipFill>
          </p:spPr>
        </p:sp>
        <p:sp>
          <p:nvSpPr>
            <p:cNvPr id="28" name="TextBox 28"/>
            <p:cNvSpPr txBox="1"/>
            <p:nvPr/>
          </p:nvSpPr>
          <p:spPr>
            <a:xfrm>
              <a:off x="0" y="-123825"/>
              <a:ext cx="1706880" cy="1830705"/>
            </a:xfrm>
            <a:prstGeom prst="rect">
              <a:avLst/>
            </a:prstGeom>
          </p:spPr>
          <p:txBody>
            <a:bodyPr lIns="0" tIns="0" rIns="0" bIns="0" rtlCol="0" anchor="ctr"/>
            <a:lstStyle/>
            <a:p>
              <a:pPr algn="ctr" defTabSz="609630">
                <a:lnSpc>
                  <a:spcPts val="3840"/>
                </a:lnSpc>
              </a:pPr>
              <a:r>
                <a:rPr lang="en-US" sz="3200" b="1">
                  <a:solidFill>
                    <a:srgbClr val="FFFFFF"/>
                  </a:solidFill>
                  <a:latin typeface="Agrandir Bold"/>
                  <a:ea typeface="Agrandir Bold"/>
                  <a:cs typeface="Agrandir Bold"/>
                  <a:sym typeface="Agrandir Bold"/>
                </a:rPr>
                <a:t>5</a:t>
              </a:r>
            </a:p>
          </p:txBody>
        </p:sp>
      </p:grpSp>
      <p:grpSp>
        <p:nvGrpSpPr>
          <p:cNvPr id="29" name="Group 29"/>
          <p:cNvGrpSpPr/>
          <p:nvPr/>
        </p:nvGrpSpPr>
        <p:grpSpPr>
          <a:xfrm>
            <a:off x="1828800" y="4511040"/>
            <a:ext cx="8534400" cy="609600"/>
            <a:chOff x="0" y="0"/>
            <a:chExt cx="17068800" cy="1219200"/>
          </a:xfrm>
        </p:grpSpPr>
        <p:sp>
          <p:nvSpPr>
            <p:cNvPr id="30" name="Freeform 30"/>
            <p:cNvSpPr/>
            <p:nvPr/>
          </p:nvSpPr>
          <p:spPr>
            <a:xfrm>
              <a:off x="0" y="0"/>
              <a:ext cx="17068800" cy="1219200"/>
            </a:xfrm>
            <a:custGeom>
              <a:avLst/>
              <a:gdLst/>
              <a:ahLst/>
              <a:cxnLst/>
              <a:rect l="l" t="t" r="r" b="b"/>
              <a:pathLst>
                <a:path w="17068800" h="1219200">
                  <a:moveTo>
                    <a:pt x="0" y="0"/>
                  </a:moveTo>
                  <a:lnTo>
                    <a:pt x="17068800" y="0"/>
                  </a:lnTo>
                  <a:lnTo>
                    <a:pt x="17068800" y="1219200"/>
                  </a:lnTo>
                  <a:lnTo>
                    <a:pt x="0" y="1219200"/>
                  </a:lnTo>
                  <a:close/>
                </a:path>
              </a:pathLst>
            </a:custGeom>
            <a:blipFill>
              <a:blip r:embed="rId3">
                <a:alphaModFix amt="0"/>
              </a:blip>
              <a:stretch>
                <a:fillRect t="-222790" b="-222790"/>
              </a:stretch>
            </a:blipFill>
          </p:spPr>
        </p:sp>
        <p:sp>
          <p:nvSpPr>
            <p:cNvPr id="31" name="TextBox 31"/>
            <p:cNvSpPr txBox="1"/>
            <p:nvPr/>
          </p:nvSpPr>
          <p:spPr>
            <a:xfrm>
              <a:off x="0" y="-123825"/>
              <a:ext cx="17068800" cy="1343025"/>
            </a:xfrm>
            <a:prstGeom prst="rect">
              <a:avLst/>
            </a:prstGeom>
          </p:spPr>
          <p:txBody>
            <a:bodyPr lIns="0" tIns="0" rIns="0" bIns="0" rtlCol="0" anchor="ctr"/>
            <a:lstStyle/>
            <a:p>
              <a:pPr defTabSz="609630">
                <a:lnSpc>
                  <a:spcPts val="3200"/>
                </a:lnSpc>
              </a:pPr>
              <a:r>
                <a:rPr lang="en-US" sz="2667" b="1">
                  <a:solidFill>
                    <a:srgbClr val="1B4F72"/>
                  </a:solidFill>
                  <a:latin typeface="Agrandir Bold"/>
                  <a:ea typeface="Agrandir Bold"/>
                  <a:cs typeface="Agrandir Bold"/>
                  <a:sym typeface="Agrandir Bold"/>
                </a:rPr>
                <a:t>Ustedes son parte del entorno</a:t>
              </a:r>
            </a:p>
          </p:txBody>
        </p:sp>
      </p:grpSp>
      <p:grpSp>
        <p:nvGrpSpPr>
          <p:cNvPr id="32" name="Group 32"/>
          <p:cNvGrpSpPr/>
          <p:nvPr/>
        </p:nvGrpSpPr>
        <p:grpSpPr>
          <a:xfrm>
            <a:off x="1828800" y="5181600"/>
            <a:ext cx="9144000" cy="975360"/>
            <a:chOff x="0" y="0"/>
            <a:chExt cx="18288000" cy="1950720"/>
          </a:xfrm>
        </p:grpSpPr>
        <p:sp>
          <p:nvSpPr>
            <p:cNvPr id="33" name="Freeform 33"/>
            <p:cNvSpPr/>
            <p:nvPr/>
          </p:nvSpPr>
          <p:spPr>
            <a:xfrm>
              <a:off x="0" y="0"/>
              <a:ext cx="18288000" cy="1950720"/>
            </a:xfrm>
            <a:custGeom>
              <a:avLst/>
              <a:gdLst/>
              <a:ahLst/>
              <a:cxnLst/>
              <a:rect l="l" t="t" r="r" b="b"/>
              <a:pathLst>
                <a:path w="18288000" h="1950720">
                  <a:moveTo>
                    <a:pt x="0" y="0"/>
                  </a:moveTo>
                  <a:lnTo>
                    <a:pt x="18288000" y="0"/>
                  </a:lnTo>
                  <a:lnTo>
                    <a:pt x="18288000" y="1950720"/>
                  </a:lnTo>
                  <a:lnTo>
                    <a:pt x="0" y="1950720"/>
                  </a:lnTo>
                  <a:close/>
                </a:path>
              </a:pathLst>
            </a:custGeom>
            <a:blipFill>
              <a:blip r:embed="rId3">
                <a:alphaModFix amt="0"/>
              </a:blip>
              <a:stretch>
                <a:fillRect t="-132672" b="-132672"/>
              </a:stretch>
            </a:blipFill>
          </p:spPr>
        </p:sp>
        <p:sp>
          <p:nvSpPr>
            <p:cNvPr id="34" name="TextBox 34"/>
            <p:cNvSpPr txBox="1"/>
            <p:nvPr/>
          </p:nvSpPr>
          <p:spPr>
            <a:xfrm>
              <a:off x="0" y="-161925"/>
              <a:ext cx="18288000" cy="2112645"/>
            </a:xfrm>
            <a:prstGeom prst="rect">
              <a:avLst/>
            </a:prstGeom>
          </p:spPr>
          <p:txBody>
            <a:bodyPr lIns="0" tIns="0" rIns="0" bIns="0" rtlCol="0" anchor="ctr"/>
            <a:lstStyle/>
            <a:p>
              <a:pPr defTabSz="609630">
                <a:lnSpc>
                  <a:spcPts val="2911"/>
                </a:lnSpc>
              </a:pPr>
              <a:r>
                <a:rPr lang="en-US" sz="1866">
                  <a:solidFill>
                    <a:srgbClr val="2C3E50"/>
                  </a:solidFill>
                  <a:latin typeface="Agrandir"/>
                  <a:ea typeface="Agrandir"/>
                  <a:cs typeface="Agrandir"/>
                  <a:sym typeface="Agrandir"/>
                </a:rPr>
                <a:t>El cerebro es plástico. Cambia con el entorno.</a:t>
              </a:r>
            </a:p>
            <a:p>
              <a:pPr defTabSz="609630">
                <a:lnSpc>
                  <a:spcPts val="2911"/>
                </a:lnSpc>
              </a:pPr>
              <a:r>
                <a:rPr lang="en-US" sz="1866">
                  <a:solidFill>
                    <a:srgbClr val="2C3E50"/>
                  </a:solidFill>
                  <a:latin typeface="Agrandir"/>
                  <a:ea typeface="Agrandir"/>
                  <a:cs typeface="Agrandir"/>
                  <a:sym typeface="Agrandir"/>
                </a:rPr>
                <a:t>Cada interacción respetuosa es una señal de que afuera del surco hay algo.</a:t>
              </a:r>
            </a:p>
          </p:txBody>
        </p:sp>
      </p:grpSp>
      <p:sp>
        <p:nvSpPr>
          <p:cNvPr id="35" name="Freeform 35"/>
          <p:cNvSpPr/>
          <p:nvPr/>
        </p:nvSpPr>
        <p:spPr>
          <a:xfrm>
            <a:off x="10303240" y="751395"/>
            <a:ext cx="1276409" cy="1062610"/>
          </a:xfrm>
          <a:custGeom>
            <a:avLst/>
            <a:gdLst/>
            <a:ahLst/>
            <a:cxnLst/>
            <a:rect l="l" t="t" r="r" b="b"/>
            <a:pathLst>
              <a:path w="1914613" h="1593915">
                <a:moveTo>
                  <a:pt x="0" y="0"/>
                </a:moveTo>
                <a:lnTo>
                  <a:pt x="1914613" y="0"/>
                </a:lnTo>
                <a:lnTo>
                  <a:pt x="1914613" y="1593916"/>
                </a:lnTo>
                <a:lnTo>
                  <a:pt x="0" y="15939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6" name="Freeform 36"/>
          <p:cNvSpPr/>
          <p:nvPr/>
        </p:nvSpPr>
        <p:spPr>
          <a:xfrm>
            <a:off x="10439400" y="2852639"/>
            <a:ext cx="1140249" cy="1135973"/>
          </a:xfrm>
          <a:custGeom>
            <a:avLst/>
            <a:gdLst/>
            <a:ahLst/>
            <a:cxnLst/>
            <a:rect l="l" t="t" r="r" b="b"/>
            <a:pathLst>
              <a:path w="1710373" h="1703959">
                <a:moveTo>
                  <a:pt x="0" y="0"/>
                </a:moveTo>
                <a:lnTo>
                  <a:pt x="1710373" y="0"/>
                </a:lnTo>
                <a:lnTo>
                  <a:pt x="1710373" y="1703958"/>
                </a:lnTo>
                <a:lnTo>
                  <a:pt x="0" y="17039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7" name="Freeform 37"/>
          <p:cNvSpPr/>
          <p:nvPr/>
        </p:nvSpPr>
        <p:spPr>
          <a:xfrm>
            <a:off x="10484612" y="4925501"/>
            <a:ext cx="1021588" cy="999879"/>
          </a:xfrm>
          <a:custGeom>
            <a:avLst/>
            <a:gdLst/>
            <a:ahLst/>
            <a:cxnLst/>
            <a:rect l="l" t="t" r="r" b="b"/>
            <a:pathLst>
              <a:path w="1532382" h="1499819">
                <a:moveTo>
                  <a:pt x="0" y="0"/>
                </a:moveTo>
                <a:lnTo>
                  <a:pt x="1532382" y="0"/>
                </a:lnTo>
                <a:lnTo>
                  <a:pt x="1532382" y="1499820"/>
                </a:lnTo>
                <a:lnTo>
                  <a:pt x="0" y="1499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27AE60"/>
            </a:solidFill>
          </p:spPr>
        </p:sp>
      </p:grpSp>
      <p:grpSp>
        <p:nvGrpSpPr>
          <p:cNvPr id="4" name="Group 4"/>
          <p:cNvGrpSpPr/>
          <p:nvPr/>
        </p:nvGrpSpPr>
        <p:grpSpPr>
          <a:xfrm>
            <a:off x="1219200" y="731520"/>
            <a:ext cx="609600" cy="609600"/>
            <a:chOff x="0" y="0"/>
            <a:chExt cx="1219200" cy="1219200"/>
          </a:xfrm>
        </p:grpSpPr>
        <p:sp>
          <p:nvSpPr>
            <p:cNvPr id="5" name="Freeform 5" descr="preencoded.png"/>
            <p:cNvSpPr/>
            <p:nvPr/>
          </p:nvSpPr>
          <p:spPr>
            <a:xfrm>
              <a:off x="0" y="0"/>
              <a:ext cx="1219200" cy="1219200"/>
            </a:xfrm>
            <a:custGeom>
              <a:avLst/>
              <a:gdLst/>
              <a:ahLst/>
              <a:cxnLst/>
              <a:rect l="l" t="t" r="r" b="b"/>
              <a:pathLst>
                <a:path w="1219200" h="1219200">
                  <a:moveTo>
                    <a:pt x="0" y="0"/>
                  </a:moveTo>
                  <a:lnTo>
                    <a:pt x="1219200" y="0"/>
                  </a:lnTo>
                  <a:lnTo>
                    <a:pt x="1219200" y="1219200"/>
                  </a:lnTo>
                  <a:lnTo>
                    <a:pt x="0" y="1219200"/>
                  </a:lnTo>
                  <a:lnTo>
                    <a:pt x="0" y="0"/>
                  </a:lnTo>
                  <a:close/>
                </a:path>
              </a:pathLst>
            </a:custGeom>
            <a:blipFill>
              <a:blip r:embed="rId3"/>
              <a:stretch>
                <a:fillRect/>
              </a:stretch>
            </a:blipFill>
          </p:spPr>
        </p:sp>
      </p:grpSp>
      <p:grpSp>
        <p:nvGrpSpPr>
          <p:cNvPr id="6" name="Group 6"/>
          <p:cNvGrpSpPr/>
          <p:nvPr/>
        </p:nvGrpSpPr>
        <p:grpSpPr>
          <a:xfrm>
            <a:off x="1828800" y="975360"/>
            <a:ext cx="9144000" cy="1463040"/>
            <a:chOff x="0" y="0"/>
            <a:chExt cx="18288000" cy="2926080"/>
          </a:xfrm>
        </p:grpSpPr>
        <p:sp>
          <p:nvSpPr>
            <p:cNvPr id="7" name="Freeform 7"/>
            <p:cNvSpPr/>
            <p:nvPr/>
          </p:nvSpPr>
          <p:spPr>
            <a:xfrm>
              <a:off x="0" y="0"/>
              <a:ext cx="18288000" cy="2926080"/>
            </a:xfrm>
            <a:custGeom>
              <a:avLst/>
              <a:gdLst/>
              <a:ahLst/>
              <a:cxnLst/>
              <a:rect l="l" t="t" r="r" b="b"/>
              <a:pathLst>
                <a:path w="18288000" h="2926080">
                  <a:moveTo>
                    <a:pt x="0" y="0"/>
                  </a:moveTo>
                  <a:lnTo>
                    <a:pt x="18288000" y="0"/>
                  </a:lnTo>
                  <a:lnTo>
                    <a:pt x="18288000" y="2926080"/>
                  </a:lnTo>
                  <a:lnTo>
                    <a:pt x="0" y="2926080"/>
                  </a:lnTo>
                  <a:close/>
                </a:path>
              </a:pathLst>
            </a:custGeom>
            <a:blipFill>
              <a:blip r:embed="rId4">
                <a:alphaModFix amt="0"/>
              </a:blip>
              <a:stretch>
                <a:fillRect t="-71781" b="-71781"/>
              </a:stretch>
            </a:blipFill>
          </p:spPr>
        </p:sp>
        <p:sp>
          <p:nvSpPr>
            <p:cNvPr id="8" name="TextBox 8"/>
            <p:cNvSpPr txBox="1"/>
            <p:nvPr/>
          </p:nvSpPr>
          <p:spPr>
            <a:xfrm>
              <a:off x="0" y="-285750"/>
              <a:ext cx="18288000" cy="3211830"/>
            </a:xfrm>
            <a:prstGeom prst="rect">
              <a:avLst/>
            </a:prstGeom>
          </p:spPr>
          <p:txBody>
            <a:bodyPr lIns="0" tIns="0" rIns="0" bIns="0" rtlCol="0" anchor="ctr"/>
            <a:lstStyle/>
            <a:p>
              <a:pPr defTabSz="609630">
                <a:lnSpc>
                  <a:spcPts val="4992"/>
                </a:lnSpc>
              </a:pPr>
              <a:r>
                <a:rPr lang="en-US" sz="3200" i="1">
                  <a:solidFill>
                    <a:srgbClr val="ECEFF1"/>
                  </a:solidFill>
                  <a:latin typeface="Agrandir Italics"/>
                  <a:ea typeface="Agrandir Italics"/>
                  <a:cs typeface="Agrandir Italics"/>
                  <a:sym typeface="Agrandir Italics"/>
                </a:rPr>
                <a:t>Si la rata 3 se queda en la rueda</a:t>
              </a:r>
            </a:p>
            <a:p>
              <a:pPr defTabSz="609630">
                <a:lnSpc>
                  <a:spcPts val="4992"/>
                </a:lnSpc>
              </a:pPr>
              <a:r>
                <a:rPr lang="en-US" sz="3200" i="1">
                  <a:solidFill>
                    <a:srgbClr val="ECEFF1"/>
                  </a:solidFill>
                  <a:latin typeface="Agrandir Italics"/>
                  <a:ea typeface="Agrandir Italics"/>
                  <a:cs typeface="Agrandir Italics"/>
                  <a:sym typeface="Agrandir Italics"/>
                </a:rPr>
                <a:t>porque bajarse duele...</a:t>
              </a:r>
            </a:p>
          </p:txBody>
        </p:sp>
      </p:grpSp>
      <p:grpSp>
        <p:nvGrpSpPr>
          <p:cNvPr id="9" name="Group 9"/>
          <p:cNvGrpSpPr/>
          <p:nvPr/>
        </p:nvGrpSpPr>
        <p:grpSpPr>
          <a:xfrm>
            <a:off x="1828800" y="2519849"/>
            <a:ext cx="8534400" cy="2051677"/>
            <a:chOff x="0" y="0"/>
            <a:chExt cx="17068800" cy="4103353"/>
          </a:xfrm>
        </p:grpSpPr>
        <p:sp>
          <p:nvSpPr>
            <p:cNvPr id="10" name="Freeform 10"/>
            <p:cNvSpPr/>
            <p:nvPr/>
          </p:nvSpPr>
          <p:spPr>
            <a:xfrm>
              <a:off x="0" y="0"/>
              <a:ext cx="17068800" cy="4103353"/>
            </a:xfrm>
            <a:custGeom>
              <a:avLst/>
              <a:gdLst/>
              <a:ahLst/>
              <a:cxnLst/>
              <a:rect l="l" t="t" r="r" b="b"/>
              <a:pathLst>
                <a:path w="17068800" h="4103353">
                  <a:moveTo>
                    <a:pt x="0" y="0"/>
                  </a:moveTo>
                  <a:lnTo>
                    <a:pt x="17068800" y="0"/>
                  </a:lnTo>
                  <a:lnTo>
                    <a:pt x="17068800" y="4103353"/>
                  </a:lnTo>
                  <a:lnTo>
                    <a:pt x="0" y="4103353"/>
                  </a:lnTo>
                  <a:close/>
                </a:path>
              </a:pathLst>
            </a:custGeom>
            <a:blipFill>
              <a:blip r:embed="rId4">
                <a:alphaModFix amt="0"/>
              </a:blip>
              <a:stretch>
                <a:fillRect t="-39455" b="-22649"/>
              </a:stretch>
            </a:blipFill>
          </p:spPr>
        </p:sp>
        <p:sp>
          <p:nvSpPr>
            <p:cNvPr id="11" name="TextBox 11"/>
            <p:cNvSpPr txBox="1"/>
            <p:nvPr/>
          </p:nvSpPr>
          <p:spPr>
            <a:xfrm>
              <a:off x="0" y="-323850"/>
              <a:ext cx="17068800" cy="4427203"/>
            </a:xfrm>
            <a:prstGeom prst="rect">
              <a:avLst/>
            </a:prstGeom>
          </p:spPr>
          <p:txBody>
            <a:bodyPr lIns="0" tIns="0" rIns="0" bIns="0" rtlCol="0" anchor="ctr"/>
            <a:lstStyle/>
            <a:p>
              <a:pPr defTabSz="609630">
                <a:lnSpc>
                  <a:spcPts val="5408"/>
                </a:lnSpc>
              </a:pPr>
              <a:r>
                <a:rPr lang="en-US" sz="3467" b="1">
                  <a:solidFill>
                    <a:srgbClr val="27AE60"/>
                  </a:solidFill>
                  <a:latin typeface="Agrandir Bold"/>
                  <a:ea typeface="Agrandir Bold"/>
                  <a:cs typeface="Agrandir Bold"/>
                  <a:sym typeface="Agrandir Bold"/>
                </a:rPr>
                <a:t>No hay que gritarle que se baje.</a:t>
              </a:r>
            </a:p>
            <a:p>
              <a:pPr defTabSz="609630">
                <a:lnSpc>
                  <a:spcPts val="5408"/>
                </a:lnSpc>
              </a:pPr>
              <a:r>
                <a:rPr lang="en-US" sz="3467" b="1">
                  <a:solidFill>
                    <a:srgbClr val="27AE60"/>
                  </a:solidFill>
                  <a:latin typeface="Agrandir Bold"/>
                  <a:ea typeface="Agrandir Bold"/>
                  <a:cs typeface="Agrandir Bold"/>
                  <a:sym typeface="Agrandir Bold"/>
                </a:rPr>
                <a:t>Hay que hacer que el piso</a:t>
              </a:r>
            </a:p>
            <a:p>
              <a:pPr defTabSz="609630">
                <a:lnSpc>
                  <a:spcPts val="5408"/>
                </a:lnSpc>
              </a:pPr>
              <a:r>
                <a:rPr lang="en-US" sz="3467" b="1">
                  <a:solidFill>
                    <a:srgbClr val="27AE60"/>
                  </a:solidFill>
                  <a:latin typeface="Agrandir Bold"/>
                  <a:ea typeface="Agrandir Bold"/>
                  <a:cs typeface="Agrandir Bold"/>
                  <a:sym typeface="Agrandir Bold"/>
                </a:rPr>
                <a:t>deje de estar electrificado.</a:t>
              </a:r>
            </a:p>
          </p:txBody>
        </p:sp>
      </p:grpSp>
      <p:grpSp>
        <p:nvGrpSpPr>
          <p:cNvPr id="12" name="Group 12"/>
          <p:cNvGrpSpPr/>
          <p:nvPr/>
        </p:nvGrpSpPr>
        <p:grpSpPr>
          <a:xfrm>
            <a:off x="1828800" y="4876800"/>
            <a:ext cx="8534400" cy="975360"/>
            <a:chOff x="0" y="0"/>
            <a:chExt cx="17068800" cy="1950720"/>
          </a:xfrm>
        </p:grpSpPr>
        <p:sp>
          <p:nvSpPr>
            <p:cNvPr id="13" name="Freeform 13"/>
            <p:cNvSpPr/>
            <p:nvPr/>
          </p:nvSpPr>
          <p:spPr>
            <a:xfrm>
              <a:off x="0" y="0"/>
              <a:ext cx="17068800" cy="1950720"/>
            </a:xfrm>
            <a:custGeom>
              <a:avLst/>
              <a:gdLst/>
              <a:ahLst/>
              <a:cxnLst/>
              <a:rect l="l" t="t" r="r" b="b"/>
              <a:pathLst>
                <a:path w="17068800" h="1950720">
                  <a:moveTo>
                    <a:pt x="0" y="0"/>
                  </a:moveTo>
                  <a:lnTo>
                    <a:pt x="17068800" y="0"/>
                  </a:lnTo>
                  <a:lnTo>
                    <a:pt x="17068800" y="1950720"/>
                  </a:lnTo>
                  <a:lnTo>
                    <a:pt x="0" y="1950720"/>
                  </a:lnTo>
                  <a:close/>
                </a:path>
              </a:pathLst>
            </a:custGeom>
            <a:blipFill>
              <a:blip r:embed="rId4">
                <a:alphaModFix amt="0"/>
              </a:blip>
              <a:stretch>
                <a:fillRect t="-120494" b="-120494"/>
              </a:stretch>
            </a:blipFill>
          </p:spPr>
        </p:sp>
        <p:sp>
          <p:nvSpPr>
            <p:cNvPr id="14" name="TextBox 14"/>
            <p:cNvSpPr txBox="1"/>
            <p:nvPr/>
          </p:nvSpPr>
          <p:spPr>
            <a:xfrm>
              <a:off x="0" y="-219075"/>
              <a:ext cx="17068800" cy="2169795"/>
            </a:xfrm>
            <a:prstGeom prst="rect">
              <a:avLst/>
            </a:prstGeom>
          </p:spPr>
          <p:txBody>
            <a:bodyPr lIns="0" tIns="0" rIns="0" bIns="0" rtlCol="0" anchor="ctr"/>
            <a:lstStyle/>
            <a:p>
              <a:pPr defTabSz="609630">
                <a:lnSpc>
                  <a:spcPts val="3744"/>
                </a:lnSpc>
              </a:pPr>
              <a:r>
                <a:rPr lang="en-US" sz="2400" i="1">
                  <a:solidFill>
                    <a:srgbClr val="E67E22"/>
                  </a:solidFill>
                  <a:latin typeface="Agrandir Italics"/>
                  <a:ea typeface="Agrandir Italics"/>
                  <a:cs typeface="Agrandir Italics"/>
                  <a:sym typeface="Agrandir Italics"/>
                </a:rPr>
                <a:t>Cada vez que están ahí,</a:t>
              </a:r>
            </a:p>
            <a:p>
              <a:pPr defTabSz="609630">
                <a:lnSpc>
                  <a:spcPts val="3744"/>
                </a:lnSpc>
              </a:pPr>
              <a:r>
                <a:rPr lang="en-US" sz="2400" i="1">
                  <a:solidFill>
                    <a:srgbClr val="E67E22"/>
                  </a:solidFill>
                  <a:latin typeface="Agrandir Italics"/>
                  <a:ea typeface="Agrandir Italics"/>
                  <a:cs typeface="Agrandir Italics"/>
                  <a:sym typeface="Agrandir Italics"/>
                </a:rPr>
                <a:t>están bajando un poquito el voltaje de ese piso.</a:t>
              </a:r>
            </a:p>
          </p:txBody>
        </p:sp>
      </p:grpSp>
      <p:grpSp>
        <p:nvGrpSpPr>
          <p:cNvPr id="15" name="Group 15"/>
          <p:cNvGrpSpPr/>
          <p:nvPr/>
        </p:nvGrpSpPr>
        <p:grpSpPr>
          <a:xfrm rot="-10800000">
            <a:off x="8453299" y="5242560"/>
            <a:ext cx="609600" cy="609600"/>
            <a:chOff x="0" y="0"/>
            <a:chExt cx="1219200" cy="1219200"/>
          </a:xfrm>
        </p:grpSpPr>
        <p:sp>
          <p:nvSpPr>
            <p:cNvPr id="16" name="Freeform 16" descr="preencoded.png"/>
            <p:cNvSpPr/>
            <p:nvPr/>
          </p:nvSpPr>
          <p:spPr>
            <a:xfrm>
              <a:off x="0" y="0"/>
              <a:ext cx="1219200" cy="1219200"/>
            </a:xfrm>
            <a:custGeom>
              <a:avLst/>
              <a:gdLst/>
              <a:ahLst/>
              <a:cxnLst/>
              <a:rect l="l" t="t" r="r" b="b"/>
              <a:pathLst>
                <a:path w="1219200" h="1219200">
                  <a:moveTo>
                    <a:pt x="0" y="0"/>
                  </a:moveTo>
                  <a:lnTo>
                    <a:pt x="1219200" y="0"/>
                  </a:lnTo>
                  <a:lnTo>
                    <a:pt x="1219200" y="1219200"/>
                  </a:lnTo>
                  <a:lnTo>
                    <a:pt x="0" y="1219200"/>
                  </a:lnTo>
                  <a:lnTo>
                    <a:pt x="0" y="0"/>
                  </a:lnTo>
                  <a:close/>
                </a:path>
              </a:pathLst>
            </a:custGeom>
            <a:blipFill>
              <a:blip r:embed="rId3"/>
              <a:stretch>
                <a:fillRect/>
              </a:stretch>
            </a:blipFill>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2E86C1"/>
            </a:solidFill>
          </p:spPr>
        </p:sp>
      </p:grpSp>
      <p:grpSp>
        <p:nvGrpSpPr>
          <p:cNvPr id="4" name="Group 4"/>
          <p:cNvGrpSpPr/>
          <p:nvPr/>
        </p:nvGrpSpPr>
        <p:grpSpPr>
          <a:xfrm>
            <a:off x="1219200" y="2281608"/>
            <a:ext cx="9753600" cy="1950720"/>
            <a:chOff x="0" y="0"/>
            <a:chExt cx="19507200" cy="3901440"/>
          </a:xfrm>
        </p:grpSpPr>
        <p:sp>
          <p:nvSpPr>
            <p:cNvPr id="5" name="Freeform 5"/>
            <p:cNvSpPr/>
            <p:nvPr/>
          </p:nvSpPr>
          <p:spPr>
            <a:xfrm>
              <a:off x="0" y="0"/>
              <a:ext cx="19507200" cy="3901440"/>
            </a:xfrm>
            <a:custGeom>
              <a:avLst/>
              <a:gdLst/>
              <a:ahLst/>
              <a:cxnLst/>
              <a:rect l="l" t="t" r="r" b="b"/>
              <a:pathLst>
                <a:path w="19507200" h="3901440">
                  <a:moveTo>
                    <a:pt x="0" y="0"/>
                  </a:moveTo>
                  <a:lnTo>
                    <a:pt x="19507200" y="0"/>
                  </a:lnTo>
                  <a:lnTo>
                    <a:pt x="19507200" y="3901440"/>
                  </a:lnTo>
                  <a:lnTo>
                    <a:pt x="0" y="3901440"/>
                  </a:lnTo>
                  <a:close/>
                </a:path>
              </a:pathLst>
            </a:custGeom>
            <a:blipFill>
              <a:blip r:embed="rId3">
                <a:alphaModFix amt="0"/>
              </a:blip>
              <a:stretch>
                <a:fillRect t="-47425" b="-47425"/>
              </a:stretch>
            </a:blipFill>
          </p:spPr>
        </p:sp>
        <p:sp>
          <p:nvSpPr>
            <p:cNvPr id="6" name="TextBox 6"/>
            <p:cNvSpPr txBox="1"/>
            <p:nvPr/>
          </p:nvSpPr>
          <p:spPr>
            <a:xfrm>
              <a:off x="0" y="-295275"/>
              <a:ext cx="19507200" cy="4196715"/>
            </a:xfrm>
            <a:prstGeom prst="rect">
              <a:avLst/>
            </a:prstGeom>
          </p:spPr>
          <p:txBody>
            <a:bodyPr lIns="0" tIns="0" rIns="0" bIns="0" rtlCol="0" anchor="ctr"/>
            <a:lstStyle/>
            <a:p>
              <a:pPr algn="ctr" defTabSz="609630">
                <a:lnSpc>
                  <a:spcPts val="6424"/>
                </a:lnSpc>
              </a:pPr>
              <a:r>
                <a:rPr lang="en-US" sz="4867" b="1">
                  <a:solidFill>
                    <a:srgbClr val="FFFFFF"/>
                  </a:solidFill>
                  <a:latin typeface="Agrandir Bold"/>
                  <a:ea typeface="Agrandir Bold"/>
                  <a:cs typeface="Agrandir Bold"/>
                  <a:sym typeface="Agrandir Bold"/>
                </a:rPr>
                <a:t>LO QUE EL CEREBRO</a:t>
              </a:r>
            </a:p>
            <a:p>
              <a:pPr algn="ctr" defTabSz="609630">
                <a:lnSpc>
                  <a:spcPts val="6424"/>
                </a:lnSpc>
              </a:pPr>
              <a:r>
                <a:rPr lang="en-US" sz="4867" b="1">
                  <a:solidFill>
                    <a:srgbClr val="FFFFFF"/>
                  </a:solidFill>
                  <a:latin typeface="Agrandir Bold"/>
                  <a:ea typeface="Agrandir Bold"/>
                  <a:cs typeface="Agrandir Bold"/>
                  <a:sym typeface="Agrandir Bold"/>
                </a:rPr>
                <a:t>NOS AYUDA A ENTENDER</a:t>
              </a:r>
            </a:p>
          </p:txBody>
        </p:sp>
      </p:grpSp>
      <p:grpSp>
        <p:nvGrpSpPr>
          <p:cNvPr id="7" name="Group 7"/>
          <p:cNvGrpSpPr/>
          <p:nvPr/>
        </p:nvGrpSpPr>
        <p:grpSpPr>
          <a:xfrm>
            <a:off x="1219200" y="4389120"/>
            <a:ext cx="9753600" cy="731520"/>
            <a:chOff x="0" y="0"/>
            <a:chExt cx="19507200" cy="1463040"/>
          </a:xfrm>
        </p:grpSpPr>
        <p:sp>
          <p:nvSpPr>
            <p:cNvPr id="8" name="Freeform 8"/>
            <p:cNvSpPr/>
            <p:nvPr/>
          </p:nvSpPr>
          <p:spPr>
            <a:xfrm>
              <a:off x="0" y="0"/>
              <a:ext cx="19507200" cy="1463040"/>
            </a:xfrm>
            <a:custGeom>
              <a:avLst/>
              <a:gdLst/>
              <a:ahLst/>
              <a:cxnLst/>
              <a:rect l="l" t="t" r="r" b="b"/>
              <a:pathLst>
                <a:path w="19507200" h="1463040">
                  <a:moveTo>
                    <a:pt x="0" y="0"/>
                  </a:moveTo>
                  <a:lnTo>
                    <a:pt x="19507200" y="0"/>
                  </a:lnTo>
                  <a:lnTo>
                    <a:pt x="19507200" y="1463040"/>
                  </a:lnTo>
                  <a:lnTo>
                    <a:pt x="0" y="1463040"/>
                  </a:lnTo>
                  <a:close/>
                </a:path>
              </a:pathLst>
            </a:custGeom>
            <a:blipFill>
              <a:blip r:embed="rId3">
                <a:alphaModFix amt="0"/>
              </a:blip>
              <a:stretch>
                <a:fillRect t="-209800" b="-209800"/>
              </a:stretch>
            </a:blipFill>
          </p:spPr>
        </p:sp>
        <p:sp>
          <p:nvSpPr>
            <p:cNvPr id="9" name="TextBox 9"/>
            <p:cNvSpPr txBox="1"/>
            <p:nvPr/>
          </p:nvSpPr>
          <p:spPr>
            <a:xfrm>
              <a:off x="0" y="-123825"/>
              <a:ext cx="19507200" cy="1586865"/>
            </a:xfrm>
            <a:prstGeom prst="rect">
              <a:avLst/>
            </a:prstGeom>
          </p:spPr>
          <p:txBody>
            <a:bodyPr lIns="0" tIns="0" rIns="0" bIns="0" rtlCol="0" anchor="ctr"/>
            <a:lstStyle/>
            <a:p>
              <a:pPr algn="ctr" defTabSz="609630">
                <a:lnSpc>
                  <a:spcPts val="3360"/>
                </a:lnSpc>
              </a:pPr>
              <a:r>
                <a:rPr lang="en-US" sz="2800" i="1" dirty="0" err="1">
                  <a:solidFill>
                    <a:srgbClr val="2E86C1"/>
                  </a:solidFill>
                  <a:latin typeface="Agrandir Italics"/>
                  <a:ea typeface="Agrandir Italics"/>
                  <a:cs typeface="Agrandir Italics"/>
                  <a:sym typeface="Agrandir Italics"/>
                </a:rPr>
                <a:t>Adicción</a:t>
              </a:r>
              <a:r>
                <a:rPr lang="en-US" sz="2800" i="1" dirty="0">
                  <a:solidFill>
                    <a:srgbClr val="2E86C1"/>
                  </a:solidFill>
                  <a:latin typeface="Agrandir Italics"/>
                  <a:ea typeface="Agrandir Italics"/>
                  <a:cs typeface="Agrandir Italics"/>
                  <a:sym typeface="Agrandir Italics"/>
                </a:rPr>
                <a:t> y </a:t>
              </a:r>
              <a:r>
                <a:rPr lang="en-US" sz="2800" i="1" dirty="0" err="1">
                  <a:solidFill>
                    <a:srgbClr val="2E86C1"/>
                  </a:solidFill>
                  <a:latin typeface="Agrandir Italics"/>
                  <a:ea typeface="Agrandir Italics"/>
                  <a:cs typeface="Agrandir Italics"/>
                  <a:sym typeface="Agrandir Italics"/>
                </a:rPr>
                <a:t>habitanza</a:t>
              </a:r>
              <a:r>
                <a:rPr lang="en-US" sz="2800" i="1" dirty="0">
                  <a:solidFill>
                    <a:srgbClr val="2E86C1"/>
                  </a:solidFill>
                  <a:latin typeface="Agrandir Italics"/>
                  <a:ea typeface="Agrandir Italics"/>
                  <a:cs typeface="Agrandir Italics"/>
                  <a:sym typeface="Agrandir Italics"/>
                </a:rPr>
                <a:t> </a:t>
              </a:r>
              <a:r>
                <a:rPr lang="en-US" sz="2800" i="1" dirty="0" err="1">
                  <a:solidFill>
                    <a:srgbClr val="2E86C1"/>
                  </a:solidFill>
                  <a:latin typeface="Agrandir Italics"/>
                  <a:ea typeface="Agrandir Italics"/>
                  <a:cs typeface="Agrandir Italics"/>
                  <a:sym typeface="Agrandir Italics"/>
                </a:rPr>
                <a:t>en</a:t>
              </a:r>
              <a:r>
                <a:rPr lang="en-US" sz="2800" i="1" dirty="0">
                  <a:solidFill>
                    <a:srgbClr val="2E86C1"/>
                  </a:solidFill>
                  <a:latin typeface="Agrandir Italics"/>
                  <a:ea typeface="Agrandir Italics"/>
                  <a:cs typeface="Agrandir Italics"/>
                  <a:sym typeface="Agrandir Italics"/>
                </a:rPr>
                <a:t> </a:t>
              </a:r>
              <a:r>
                <a:rPr lang="en-US" sz="2800" i="1" dirty="0" err="1">
                  <a:solidFill>
                    <a:srgbClr val="2E86C1"/>
                  </a:solidFill>
                  <a:latin typeface="Agrandir Italics"/>
                  <a:ea typeface="Agrandir Italics"/>
                  <a:cs typeface="Agrandir Italics"/>
                  <a:sym typeface="Agrandir Italics"/>
                </a:rPr>
                <a:t>calle</a:t>
              </a:r>
              <a:endParaRPr lang="en-US" sz="2800" i="1" dirty="0">
                <a:solidFill>
                  <a:srgbClr val="2E86C1"/>
                </a:solidFill>
                <a:latin typeface="Agrandir Italics"/>
                <a:ea typeface="Agrandir Italics"/>
                <a:cs typeface="Agrandir Italics"/>
                <a:sym typeface="Agrandir Italics"/>
              </a:endParaRPr>
            </a:p>
          </p:txBody>
        </p:sp>
      </p:grpSp>
      <p:grpSp>
        <p:nvGrpSpPr>
          <p:cNvPr id="10" name="Group 10"/>
          <p:cNvGrpSpPr/>
          <p:nvPr/>
        </p:nvGrpSpPr>
        <p:grpSpPr>
          <a:xfrm>
            <a:off x="1219200" y="5730240"/>
            <a:ext cx="9753600" cy="487680"/>
            <a:chOff x="0" y="0"/>
            <a:chExt cx="19507200" cy="975360"/>
          </a:xfrm>
        </p:grpSpPr>
        <p:sp>
          <p:nvSpPr>
            <p:cNvPr id="11" name="Freeform 11"/>
            <p:cNvSpPr/>
            <p:nvPr/>
          </p:nvSpPr>
          <p:spPr>
            <a:xfrm>
              <a:off x="0" y="0"/>
              <a:ext cx="19507200" cy="975360"/>
            </a:xfrm>
            <a:custGeom>
              <a:avLst/>
              <a:gdLst/>
              <a:ahLst/>
              <a:cxnLst/>
              <a:rect l="l" t="t" r="r" b="b"/>
              <a:pathLst>
                <a:path w="19507200" h="975360">
                  <a:moveTo>
                    <a:pt x="0" y="0"/>
                  </a:moveTo>
                  <a:lnTo>
                    <a:pt x="19507200" y="0"/>
                  </a:lnTo>
                  <a:lnTo>
                    <a:pt x="19507200" y="975360"/>
                  </a:lnTo>
                  <a:lnTo>
                    <a:pt x="0" y="975360"/>
                  </a:lnTo>
                  <a:close/>
                </a:path>
              </a:pathLst>
            </a:custGeom>
            <a:blipFill>
              <a:blip r:embed="rId3">
                <a:alphaModFix amt="0"/>
              </a:blip>
              <a:stretch>
                <a:fillRect t="-339700" b="-339700"/>
              </a:stretch>
            </a:blipFill>
          </p:spPr>
        </p:sp>
        <p:sp>
          <p:nvSpPr>
            <p:cNvPr id="12" name="TextBox 12"/>
            <p:cNvSpPr txBox="1"/>
            <p:nvPr/>
          </p:nvSpPr>
          <p:spPr>
            <a:xfrm>
              <a:off x="0" y="-38100"/>
              <a:ext cx="19507200" cy="1013460"/>
            </a:xfrm>
            <a:prstGeom prst="rect">
              <a:avLst/>
            </a:prstGeom>
          </p:spPr>
          <p:txBody>
            <a:bodyPr lIns="0" tIns="0" rIns="0" bIns="0" rtlCol="0" anchor="ctr"/>
            <a:lstStyle/>
            <a:p>
              <a:pPr algn="ctr" defTabSz="609630">
                <a:lnSpc>
                  <a:spcPts val="1919"/>
                </a:lnSpc>
              </a:pPr>
              <a:r>
                <a:rPr lang="en-US" sz="1600">
                  <a:solidFill>
                    <a:srgbClr val="7F8C8D"/>
                  </a:solidFill>
                  <a:latin typeface="Calibri (MS)"/>
                  <a:ea typeface="Calibri (MS)"/>
                  <a:cs typeface="Calibri (MS)"/>
                  <a:sym typeface="Calibri (MS)"/>
                </a:rPr>
                <a:t>Carolina Mejía  |  MSc Neuropsicología Clínica  |  Sportí</a:t>
              </a:r>
            </a:p>
          </p:txBody>
        </p:sp>
      </p:grpSp>
      <p:sp>
        <p:nvSpPr>
          <p:cNvPr id="13" name="Freeform 13"/>
          <p:cNvSpPr/>
          <p:nvPr/>
        </p:nvSpPr>
        <p:spPr>
          <a:xfrm>
            <a:off x="5041182" y="590436"/>
            <a:ext cx="1840336" cy="1534380"/>
          </a:xfrm>
          <a:custGeom>
            <a:avLst/>
            <a:gdLst/>
            <a:ahLst/>
            <a:cxnLst/>
            <a:rect l="l" t="t" r="r" b="b"/>
            <a:pathLst>
              <a:path w="2760504" h="2301570">
                <a:moveTo>
                  <a:pt x="0" y="0"/>
                </a:moveTo>
                <a:lnTo>
                  <a:pt x="2760504" y="0"/>
                </a:lnTo>
                <a:lnTo>
                  <a:pt x="2760504" y="2301570"/>
                </a:lnTo>
                <a:lnTo>
                  <a:pt x="0" y="23015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F192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2E86C1"/>
            </a:solidFill>
          </p:spPr>
        </p:sp>
      </p:grpSp>
      <p:grpSp>
        <p:nvGrpSpPr>
          <p:cNvPr id="4" name="Group 4"/>
          <p:cNvGrpSpPr/>
          <p:nvPr/>
        </p:nvGrpSpPr>
        <p:grpSpPr>
          <a:xfrm>
            <a:off x="1219200" y="1029377"/>
            <a:ext cx="9753600" cy="1219200"/>
            <a:chOff x="0" y="0"/>
            <a:chExt cx="19507200" cy="2438400"/>
          </a:xfrm>
        </p:grpSpPr>
        <p:sp>
          <p:nvSpPr>
            <p:cNvPr id="5" name="Freeform 5"/>
            <p:cNvSpPr/>
            <p:nvPr/>
          </p:nvSpPr>
          <p:spPr>
            <a:xfrm>
              <a:off x="0" y="0"/>
              <a:ext cx="19507200" cy="2438400"/>
            </a:xfrm>
            <a:custGeom>
              <a:avLst/>
              <a:gdLst/>
              <a:ahLst/>
              <a:cxnLst/>
              <a:rect l="l" t="t" r="r" b="b"/>
              <a:pathLst>
                <a:path w="19507200" h="2438400">
                  <a:moveTo>
                    <a:pt x="0" y="0"/>
                  </a:moveTo>
                  <a:lnTo>
                    <a:pt x="19507200" y="0"/>
                  </a:lnTo>
                  <a:lnTo>
                    <a:pt x="19507200" y="2438400"/>
                  </a:lnTo>
                  <a:lnTo>
                    <a:pt x="0" y="2438400"/>
                  </a:lnTo>
                  <a:close/>
                </a:path>
              </a:pathLst>
            </a:custGeom>
            <a:blipFill>
              <a:blip r:embed="rId3">
                <a:alphaModFix amt="0"/>
              </a:blip>
              <a:stretch>
                <a:fillRect t="-105880" b="-105880"/>
              </a:stretch>
            </a:blipFill>
          </p:spPr>
        </p:sp>
        <p:sp>
          <p:nvSpPr>
            <p:cNvPr id="6" name="TextBox 6"/>
            <p:cNvSpPr txBox="1"/>
            <p:nvPr/>
          </p:nvSpPr>
          <p:spPr>
            <a:xfrm>
              <a:off x="0" y="-285750"/>
              <a:ext cx="19507200" cy="2724150"/>
            </a:xfrm>
            <a:prstGeom prst="rect">
              <a:avLst/>
            </a:prstGeom>
          </p:spPr>
          <p:txBody>
            <a:bodyPr lIns="0" tIns="0" rIns="0" bIns="0" rtlCol="0" anchor="ctr"/>
            <a:lstStyle/>
            <a:p>
              <a:pPr algn="ctr" defTabSz="609630">
                <a:lnSpc>
                  <a:spcPts val="4576"/>
                </a:lnSpc>
              </a:pPr>
              <a:r>
                <a:rPr lang="en-US" sz="2933">
                  <a:solidFill>
                    <a:srgbClr val="ECEFF1"/>
                  </a:solidFill>
                  <a:latin typeface="Agrandir"/>
                  <a:ea typeface="Agrandir"/>
                  <a:cs typeface="Agrandir"/>
                  <a:sym typeface="Agrandir"/>
                </a:rPr>
                <a:t>La próxima vez que alguien</a:t>
              </a:r>
            </a:p>
            <a:p>
              <a:pPr algn="ctr" defTabSz="609630">
                <a:lnSpc>
                  <a:spcPts val="4576"/>
                </a:lnSpc>
              </a:pPr>
              <a:r>
                <a:rPr lang="en-US" sz="2933">
                  <a:solidFill>
                    <a:srgbClr val="ECEFF1"/>
                  </a:solidFill>
                  <a:latin typeface="Agrandir"/>
                  <a:ea typeface="Agrandir"/>
                  <a:cs typeface="Agrandir"/>
                  <a:sym typeface="Agrandir"/>
                </a:rPr>
                <a:t>les diga que no quiere ayuda,</a:t>
              </a:r>
            </a:p>
          </p:txBody>
        </p:sp>
      </p:grpSp>
      <p:grpSp>
        <p:nvGrpSpPr>
          <p:cNvPr id="7" name="Group 7"/>
          <p:cNvGrpSpPr/>
          <p:nvPr/>
        </p:nvGrpSpPr>
        <p:grpSpPr>
          <a:xfrm>
            <a:off x="1219200" y="2488667"/>
            <a:ext cx="9753600" cy="1880667"/>
            <a:chOff x="0" y="0"/>
            <a:chExt cx="19507200" cy="3761334"/>
          </a:xfrm>
        </p:grpSpPr>
        <p:sp>
          <p:nvSpPr>
            <p:cNvPr id="8" name="Freeform 8"/>
            <p:cNvSpPr/>
            <p:nvPr/>
          </p:nvSpPr>
          <p:spPr>
            <a:xfrm>
              <a:off x="0" y="0"/>
              <a:ext cx="19507200" cy="3761334"/>
            </a:xfrm>
            <a:custGeom>
              <a:avLst/>
              <a:gdLst/>
              <a:ahLst/>
              <a:cxnLst/>
              <a:rect l="l" t="t" r="r" b="b"/>
              <a:pathLst>
                <a:path w="19507200" h="3761334">
                  <a:moveTo>
                    <a:pt x="0" y="0"/>
                  </a:moveTo>
                  <a:lnTo>
                    <a:pt x="19507200" y="0"/>
                  </a:lnTo>
                  <a:lnTo>
                    <a:pt x="19507200" y="3761334"/>
                  </a:lnTo>
                  <a:lnTo>
                    <a:pt x="0" y="3761334"/>
                  </a:lnTo>
                  <a:close/>
                </a:path>
              </a:pathLst>
            </a:custGeom>
            <a:blipFill>
              <a:blip r:embed="rId3">
                <a:alphaModFix amt="0"/>
              </a:blip>
              <a:stretch>
                <a:fillRect t="-55674" b="-46433"/>
              </a:stretch>
            </a:blipFill>
          </p:spPr>
        </p:sp>
        <p:sp>
          <p:nvSpPr>
            <p:cNvPr id="9" name="TextBox 9"/>
            <p:cNvSpPr txBox="1"/>
            <p:nvPr/>
          </p:nvSpPr>
          <p:spPr>
            <a:xfrm>
              <a:off x="0" y="-285750"/>
              <a:ext cx="19507200" cy="4047084"/>
            </a:xfrm>
            <a:prstGeom prst="rect">
              <a:avLst/>
            </a:prstGeom>
          </p:spPr>
          <p:txBody>
            <a:bodyPr lIns="0" tIns="0" rIns="0" bIns="0" rtlCol="0" anchor="ctr"/>
            <a:lstStyle/>
            <a:p>
              <a:pPr algn="ctr" defTabSz="609630">
                <a:lnSpc>
                  <a:spcPts val="4992"/>
                </a:lnSpc>
              </a:pPr>
              <a:r>
                <a:rPr lang="en-US" sz="3200" b="1">
                  <a:solidFill>
                    <a:srgbClr val="2E86C1"/>
                  </a:solidFill>
                  <a:latin typeface="Agrandir Bold"/>
                  <a:ea typeface="Agrandir Bold"/>
                  <a:cs typeface="Agrandir Bold"/>
                  <a:sym typeface="Agrandir Bold"/>
                </a:rPr>
                <a:t>recuerden que probablemente</a:t>
              </a:r>
            </a:p>
            <a:p>
              <a:pPr algn="ctr" defTabSz="609630">
                <a:lnSpc>
                  <a:spcPts val="4992"/>
                </a:lnSpc>
              </a:pPr>
              <a:r>
                <a:rPr lang="en-US" sz="3200" b="1">
                  <a:solidFill>
                    <a:srgbClr val="2E86C1"/>
                  </a:solidFill>
                  <a:latin typeface="Agrandir Bold"/>
                  <a:ea typeface="Agrandir Bold"/>
                  <a:cs typeface="Agrandir Bold"/>
                  <a:sym typeface="Agrandir Bold"/>
                </a:rPr>
                <a:t>hay un cerebro adentro que sí quiere,</a:t>
              </a:r>
            </a:p>
            <a:p>
              <a:pPr algn="ctr" defTabSz="609630">
                <a:lnSpc>
                  <a:spcPts val="4992"/>
                </a:lnSpc>
              </a:pPr>
              <a:r>
                <a:rPr lang="en-US" sz="3200" b="1">
                  <a:solidFill>
                    <a:srgbClr val="2E86C1"/>
                  </a:solidFill>
                  <a:latin typeface="Agrandir Bold"/>
                  <a:ea typeface="Agrandir Bold"/>
                  <a:cs typeface="Agrandir Bold"/>
                  <a:sym typeface="Agrandir Bold"/>
                </a:rPr>
                <a:t>pero que ya no sabe cómo.</a:t>
              </a:r>
            </a:p>
          </p:txBody>
        </p:sp>
      </p:grpSp>
      <p:grpSp>
        <p:nvGrpSpPr>
          <p:cNvPr id="10" name="Group 10"/>
          <p:cNvGrpSpPr/>
          <p:nvPr/>
        </p:nvGrpSpPr>
        <p:grpSpPr>
          <a:xfrm>
            <a:off x="1219200" y="5129445"/>
            <a:ext cx="9753600" cy="731520"/>
            <a:chOff x="0" y="0"/>
            <a:chExt cx="19507200" cy="1463040"/>
          </a:xfrm>
        </p:grpSpPr>
        <p:sp>
          <p:nvSpPr>
            <p:cNvPr id="11" name="Freeform 11"/>
            <p:cNvSpPr/>
            <p:nvPr/>
          </p:nvSpPr>
          <p:spPr>
            <a:xfrm>
              <a:off x="0" y="0"/>
              <a:ext cx="19507200" cy="1463040"/>
            </a:xfrm>
            <a:custGeom>
              <a:avLst/>
              <a:gdLst/>
              <a:ahLst/>
              <a:cxnLst/>
              <a:rect l="l" t="t" r="r" b="b"/>
              <a:pathLst>
                <a:path w="19507200" h="1463040">
                  <a:moveTo>
                    <a:pt x="0" y="0"/>
                  </a:moveTo>
                  <a:lnTo>
                    <a:pt x="19507200" y="0"/>
                  </a:lnTo>
                  <a:lnTo>
                    <a:pt x="19507200" y="1463040"/>
                  </a:lnTo>
                  <a:lnTo>
                    <a:pt x="0" y="1463040"/>
                  </a:lnTo>
                  <a:close/>
                </a:path>
              </a:pathLst>
            </a:custGeom>
            <a:blipFill>
              <a:blip r:embed="rId3">
                <a:alphaModFix amt="0"/>
              </a:blip>
              <a:stretch>
                <a:fillRect t="-209800" b="-209800"/>
              </a:stretch>
            </a:blipFill>
          </p:spPr>
        </p:sp>
        <p:sp>
          <p:nvSpPr>
            <p:cNvPr id="12" name="TextBox 12"/>
            <p:cNvSpPr txBox="1"/>
            <p:nvPr/>
          </p:nvSpPr>
          <p:spPr>
            <a:xfrm>
              <a:off x="0" y="-171450"/>
              <a:ext cx="19507200" cy="1634490"/>
            </a:xfrm>
            <a:prstGeom prst="rect">
              <a:avLst/>
            </a:prstGeom>
          </p:spPr>
          <p:txBody>
            <a:bodyPr lIns="0" tIns="0" rIns="0" bIns="0" rtlCol="0" anchor="ctr"/>
            <a:lstStyle/>
            <a:p>
              <a:pPr algn="ctr" defTabSz="609630">
                <a:lnSpc>
                  <a:spcPts val="4480"/>
                </a:lnSpc>
              </a:pPr>
              <a:r>
                <a:rPr lang="en-US" sz="3733">
                  <a:solidFill>
                    <a:srgbClr val="FFFFFF"/>
                  </a:solidFill>
                  <a:latin typeface="Agrandir"/>
                  <a:ea typeface="Agrandir"/>
                  <a:cs typeface="Agrandir"/>
                  <a:sym typeface="Agrandir"/>
                </a:rPr>
                <a:t>Gracias.</a:t>
              </a:r>
            </a:p>
          </p:txBody>
        </p:sp>
      </p:grpSp>
      <p:grpSp>
        <p:nvGrpSpPr>
          <p:cNvPr id="13" name="Group 13"/>
          <p:cNvGrpSpPr/>
          <p:nvPr/>
        </p:nvGrpSpPr>
        <p:grpSpPr>
          <a:xfrm>
            <a:off x="1219200" y="6217920"/>
            <a:ext cx="9753600" cy="365760"/>
            <a:chOff x="0" y="0"/>
            <a:chExt cx="19507200" cy="731520"/>
          </a:xfrm>
        </p:grpSpPr>
        <p:sp>
          <p:nvSpPr>
            <p:cNvPr id="14" name="Freeform 14"/>
            <p:cNvSpPr/>
            <p:nvPr/>
          </p:nvSpPr>
          <p:spPr>
            <a:xfrm>
              <a:off x="0" y="0"/>
              <a:ext cx="19507200" cy="731520"/>
            </a:xfrm>
            <a:custGeom>
              <a:avLst/>
              <a:gdLst/>
              <a:ahLst/>
              <a:cxnLst/>
              <a:rect l="l" t="t" r="r" b="b"/>
              <a:pathLst>
                <a:path w="19507200" h="731520">
                  <a:moveTo>
                    <a:pt x="0" y="0"/>
                  </a:moveTo>
                  <a:lnTo>
                    <a:pt x="19507200" y="0"/>
                  </a:lnTo>
                  <a:lnTo>
                    <a:pt x="19507200" y="731520"/>
                  </a:lnTo>
                  <a:lnTo>
                    <a:pt x="0" y="731520"/>
                  </a:lnTo>
                  <a:close/>
                </a:path>
              </a:pathLst>
            </a:custGeom>
            <a:blipFill>
              <a:blip r:embed="rId3">
                <a:alphaModFix amt="0"/>
              </a:blip>
              <a:stretch>
                <a:fillRect t="-469601" b="-469601"/>
              </a:stretch>
            </a:blipFill>
          </p:spPr>
        </p:sp>
        <p:sp>
          <p:nvSpPr>
            <p:cNvPr id="15" name="TextBox 15"/>
            <p:cNvSpPr txBox="1"/>
            <p:nvPr/>
          </p:nvSpPr>
          <p:spPr>
            <a:xfrm>
              <a:off x="0" y="-66675"/>
              <a:ext cx="19507200" cy="798195"/>
            </a:xfrm>
            <a:prstGeom prst="rect">
              <a:avLst/>
            </a:prstGeom>
          </p:spPr>
          <p:txBody>
            <a:bodyPr lIns="0" tIns="0" rIns="0" bIns="0" rtlCol="0" anchor="ctr"/>
            <a:lstStyle/>
            <a:p>
              <a:pPr algn="ctr" defTabSz="609630">
                <a:lnSpc>
                  <a:spcPts val="1760"/>
                </a:lnSpc>
              </a:pPr>
              <a:r>
                <a:rPr lang="en-US" sz="1467">
                  <a:solidFill>
                    <a:srgbClr val="7F8C8D"/>
                  </a:solidFill>
                  <a:latin typeface="Agrandir"/>
                  <a:ea typeface="Agrandir"/>
                  <a:cs typeface="Agrandir"/>
                  <a:sym typeface="Agrandir"/>
                </a:rPr>
                <a:t>Carolina Mejía |  MSc Neuropsicología Clínica  |  Sportí</a:t>
              </a:r>
            </a:p>
          </p:txBody>
        </p:sp>
      </p:grpSp>
      <p:sp>
        <p:nvSpPr>
          <p:cNvPr id="16" name="Freeform 16"/>
          <p:cNvSpPr/>
          <p:nvPr/>
        </p:nvSpPr>
        <p:spPr>
          <a:xfrm>
            <a:off x="3311482" y="4369334"/>
            <a:ext cx="5833417" cy="452090"/>
          </a:xfrm>
          <a:custGeom>
            <a:avLst/>
            <a:gdLst/>
            <a:ahLst/>
            <a:cxnLst/>
            <a:rect l="l" t="t" r="r" b="b"/>
            <a:pathLst>
              <a:path w="8750125" h="678135">
                <a:moveTo>
                  <a:pt x="0" y="0"/>
                </a:moveTo>
                <a:lnTo>
                  <a:pt x="8750125" y="0"/>
                </a:lnTo>
                <a:lnTo>
                  <a:pt x="8750125" y="678135"/>
                </a:lnTo>
                <a:lnTo>
                  <a:pt x="0" y="6781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780C-AF47-5BA3-4C7F-EB0C380B6996}"/>
            </a:ext>
          </a:extLst>
        </p:cNvPr>
        <p:cNvGrpSpPr/>
        <p:nvPr/>
      </p:nvGrpSpPr>
      <p:grpSpPr>
        <a:xfrm>
          <a:off x="0" y="0"/>
          <a:ext cx="0" cy="0"/>
          <a:chOff x="0" y="0"/>
          <a:chExt cx="0" cy="0"/>
        </a:xfrm>
      </p:grpSpPr>
      <p:pic>
        <p:nvPicPr>
          <p:cNvPr id="18" name="Gráfico 17">
            <a:extLst>
              <a:ext uri="{FF2B5EF4-FFF2-40B4-BE49-F238E27FC236}">
                <a16:creationId xmlns:a16="http://schemas.microsoft.com/office/drawing/2014/main" id="{59109922-B0E3-4973-8C59-3202415BD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pic>
        <p:nvPicPr>
          <p:cNvPr id="9" name="Imagen 8">
            <a:extLst>
              <a:ext uri="{FF2B5EF4-FFF2-40B4-BE49-F238E27FC236}">
                <a16:creationId xmlns:a16="http://schemas.microsoft.com/office/drawing/2014/main" id="{2C82A5BD-A2FA-4C85-B5EE-69AD7623AC10}"/>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2023993" y="2745801"/>
            <a:ext cx="6858000" cy="6858000"/>
          </a:xfrm>
          <a:prstGeom prst="rect">
            <a:avLst/>
          </a:prstGeom>
        </p:spPr>
      </p:pic>
      <p:pic>
        <p:nvPicPr>
          <p:cNvPr id="6" name="Gráfico 5">
            <a:extLst>
              <a:ext uri="{FF2B5EF4-FFF2-40B4-BE49-F238E27FC236}">
                <a16:creationId xmlns:a16="http://schemas.microsoft.com/office/drawing/2014/main" id="{A8898B02-986B-4231-B28A-CAA6AFEACE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7588" y="1049863"/>
            <a:ext cx="5076825" cy="3819525"/>
          </a:xfrm>
          <a:prstGeom prst="rect">
            <a:avLst/>
          </a:prstGeom>
        </p:spPr>
      </p:pic>
      <p:pic>
        <p:nvPicPr>
          <p:cNvPr id="13" name="Imagen 12">
            <a:extLst>
              <a:ext uri="{FF2B5EF4-FFF2-40B4-BE49-F238E27FC236}">
                <a16:creationId xmlns:a16="http://schemas.microsoft.com/office/drawing/2014/main" id="{139FD7A1-710C-47B8-B64A-B8C3CBFFB23E}"/>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8098629" y="-2895184"/>
            <a:ext cx="6858000" cy="6858000"/>
          </a:xfrm>
          <a:prstGeom prst="rect">
            <a:avLst/>
          </a:prstGeom>
        </p:spPr>
      </p:pic>
      <p:sp>
        <p:nvSpPr>
          <p:cNvPr id="15" name="CuadroTexto 14">
            <a:extLst>
              <a:ext uri="{FF2B5EF4-FFF2-40B4-BE49-F238E27FC236}">
                <a16:creationId xmlns:a16="http://schemas.microsoft.com/office/drawing/2014/main" id="{F6D27E5A-EE3B-4672-9543-1AAF9D951CF6}"/>
              </a:ext>
            </a:extLst>
          </p:cNvPr>
          <p:cNvSpPr txBox="1"/>
          <p:nvPr/>
        </p:nvSpPr>
        <p:spPr>
          <a:xfrm>
            <a:off x="3038880" y="4474070"/>
            <a:ext cx="6557587" cy="1077218"/>
          </a:xfrm>
          <a:prstGeom prst="rect">
            <a:avLst/>
          </a:prstGeom>
          <a:noFill/>
        </p:spPr>
        <p:txBody>
          <a:bodyPr wrap="square">
            <a:spAutoFit/>
          </a:bodyPr>
          <a:lstStyle/>
          <a:p>
            <a:r>
              <a:rPr lang="es-CO" sz="3200" b="1" dirty="0">
                <a:solidFill>
                  <a:schemeClr val="bg1"/>
                </a:solidFill>
                <a:latin typeface="Poppins" panose="00000500000000000000" pitchFamily="2" charset="0"/>
                <a:cs typeface="Poppins" panose="00000500000000000000" pitchFamily="2" charset="0"/>
              </a:rPr>
              <a:t>Encuentro Institucional por la Dignidad y la Inclusión Social</a:t>
            </a:r>
            <a:endParaRPr lang="es-CO" sz="3200" dirty="0">
              <a:solidFill>
                <a:schemeClr val="bg1"/>
              </a:solidFill>
              <a:latin typeface="Poppins" panose="00000500000000000000" pitchFamily="2" charset="0"/>
              <a:cs typeface="Poppins" panose="00000500000000000000" pitchFamily="2" charset="0"/>
            </a:endParaRPr>
          </a:p>
        </p:txBody>
      </p:sp>
      <p:sp>
        <p:nvSpPr>
          <p:cNvPr id="17" name="Rectángulo: esquinas redondeadas 16">
            <a:extLst>
              <a:ext uri="{FF2B5EF4-FFF2-40B4-BE49-F238E27FC236}">
                <a16:creationId xmlns:a16="http://schemas.microsoft.com/office/drawing/2014/main" id="{9C2578B4-BE9B-40B4-ACCA-0281586CE032}"/>
              </a:ext>
            </a:extLst>
          </p:cNvPr>
          <p:cNvSpPr/>
          <p:nvPr/>
        </p:nvSpPr>
        <p:spPr>
          <a:xfrm>
            <a:off x="2927928" y="5658754"/>
            <a:ext cx="6742546" cy="149384"/>
          </a:xfrm>
          <a:prstGeom prst="round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299055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id="{0D2F43B1-4399-4DA9-A5E9-D5E5355771FD}"/>
              </a:ext>
            </a:extLst>
          </p:cNvPr>
          <p:cNvSpPr/>
          <p:nvPr/>
        </p:nvSpPr>
        <p:spPr>
          <a:xfrm>
            <a:off x="1071419" y="1192436"/>
            <a:ext cx="10049163" cy="1070792"/>
          </a:xfrm>
          <a:prstGeom prst="round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D6C61233-B3B3-4545-BFBC-5C9CDACFFE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64999"/>
            <a:ext cx="12192000" cy="2059548"/>
          </a:xfrm>
          <a:prstGeom prst="rect">
            <a:avLst/>
          </a:prstGeom>
        </p:spPr>
      </p:pic>
      <p:sp>
        <p:nvSpPr>
          <p:cNvPr id="2" name="Título 1">
            <a:extLst>
              <a:ext uri="{FF2B5EF4-FFF2-40B4-BE49-F238E27FC236}">
                <a16:creationId xmlns:a16="http://schemas.microsoft.com/office/drawing/2014/main" id="{345A97F9-1FBF-1DCC-B55F-68BB4091EC1C}"/>
              </a:ext>
            </a:extLst>
          </p:cNvPr>
          <p:cNvSpPr>
            <a:spLocks noGrp="1"/>
          </p:cNvSpPr>
          <p:nvPr>
            <p:ph type="ctrTitle"/>
          </p:nvPr>
        </p:nvSpPr>
        <p:spPr>
          <a:xfrm>
            <a:off x="1255457" y="1511420"/>
            <a:ext cx="9772763" cy="690914"/>
          </a:xfrm>
        </p:spPr>
        <p:txBody>
          <a:bodyPr>
            <a:noAutofit/>
          </a:bodyPr>
          <a:lstStyle/>
          <a:p>
            <a:r>
              <a:rPr lang="es-CO" b="1" dirty="0">
                <a:solidFill>
                  <a:srgbClr val="094F3A"/>
                </a:solidFill>
                <a:latin typeface="Poppins" panose="00000500000000000000" pitchFamily="2" charset="0"/>
                <a:cs typeface="Poppins" panose="00000500000000000000" pitchFamily="2" charset="0"/>
              </a:rPr>
              <a:t>Dra. Catalina Velásquez </a:t>
            </a:r>
            <a:endParaRPr lang="es-CO" dirty="0">
              <a:solidFill>
                <a:srgbClr val="094F3A"/>
              </a:solidFill>
              <a:latin typeface="Poppins" panose="00000500000000000000" pitchFamily="2" charset="0"/>
              <a:cs typeface="Poppins" panose="00000500000000000000" pitchFamily="2" charset="0"/>
            </a:endParaRPr>
          </a:p>
        </p:txBody>
      </p:sp>
      <p:sp>
        <p:nvSpPr>
          <p:cNvPr id="3" name="Subtítulo 2">
            <a:extLst>
              <a:ext uri="{FF2B5EF4-FFF2-40B4-BE49-F238E27FC236}">
                <a16:creationId xmlns:a16="http://schemas.microsoft.com/office/drawing/2014/main" id="{F986F2AC-C126-8FE2-43BB-2780E6EC2EED}"/>
              </a:ext>
            </a:extLst>
          </p:cNvPr>
          <p:cNvSpPr>
            <a:spLocks noGrp="1"/>
          </p:cNvSpPr>
          <p:nvPr>
            <p:ph type="subTitle" idx="1"/>
          </p:nvPr>
        </p:nvSpPr>
        <p:spPr>
          <a:xfrm>
            <a:off x="1195525" y="4017957"/>
            <a:ext cx="10038735" cy="1153631"/>
          </a:xfrm>
        </p:spPr>
        <p:txBody>
          <a:bodyPr/>
          <a:lstStyle/>
          <a:p>
            <a:r>
              <a:rPr lang="es-MX" b="1" dirty="0">
                <a:solidFill>
                  <a:schemeClr val="bg1"/>
                </a:solidFill>
                <a:latin typeface="Poppins" panose="00000500000000000000" pitchFamily="2" charset="0"/>
                <a:cs typeface="Poppins" panose="00000500000000000000" pitchFamily="2" charset="0"/>
              </a:rPr>
              <a:t>Tema: </a:t>
            </a:r>
            <a:r>
              <a:rPr lang="es-MX" dirty="0">
                <a:solidFill>
                  <a:schemeClr val="bg1"/>
                </a:solidFill>
                <a:latin typeface="Poppins" panose="00000500000000000000" pitchFamily="2" charset="0"/>
                <a:cs typeface="Poppins" panose="00000500000000000000" pitchFamily="2" charset="0"/>
              </a:rPr>
              <a:t>Retos en la atención en salud de la población habitante de calle: un enfoque médico, social y de salud pública.</a:t>
            </a:r>
          </a:p>
        </p:txBody>
      </p:sp>
      <p:sp>
        <p:nvSpPr>
          <p:cNvPr id="6" name="CuadroTexto 5">
            <a:extLst>
              <a:ext uri="{FF2B5EF4-FFF2-40B4-BE49-F238E27FC236}">
                <a16:creationId xmlns:a16="http://schemas.microsoft.com/office/drawing/2014/main" id="{6CF9678C-EB0F-4FE6-8FBE-8073FA87BD48}"/>
              </a:ext>
            </a:extLst>
          </p:cNvPr>
          <p:cNvSpPr txBox="1"/>
          <p:nvPr/>
        </p:nvSpPr>
        <p:spPr>
          <a:xfrm>
            <a:off x="2329061" y="2309836"/>
            <a:ext cx="8032659" cy="923330"/>
          </a:xfrm>
          <a:prstGeom prst="rect">
            <a:avLst/>
          </a:prstGeom>
          <a:noFill/>
        </p:spPr>
        <p:txBody>
          <a:bodyPr wrap="square">
            <a:spAutoFit/>
          </a:bodyPr>
          <a:lstStyle/>
          <a:p>
            <a:pPr algn="ctr"/>
            <a:r>
              <a:rPr lang="es-MX" sz="1800" dirty="0">
                <a:solidFill>
                  <a:srgbClr val="094F3A"/>
                </a:solidFill>
                <a:latin typeface="Poppins" panose="00000500000000000000" pitchFamily="2" charset="0"/>
                <a:cs typeface="Poppins" panose="00000500000000000000" pitchFamily="2" charset="0"/>
              </a:rPr>
              <a:t>Terapeuta, Conferencista, Maestra de Ceremonias y Presentadora de Televisión.</a:t>
            </a:r>
            <a:br>
              <a:rPr lang="es-CO" sz="1800" b="1" dirty="0">
                <a:solidFill>
                  <a:srgbClr val="094F3A"/>
                </a:solidFill>
                <a:latin typeface="Poppins" panose="00000500000000000000" pitchFamily="2" charset="0"/>
                <a:cs typeface="Poppins" panose="00000500000000000000" pitchFamily="2" charset="0"/>
              </a:rPr>
            </a:br>
            <a:endParaRPr lang="es-CO" dirty="0">
              <a:solidFill>
                <a:srgbClr val="094F3A"/>
              </a:solidFill>
            </a:endParaRPr>
          </a:p>
        </p:txBody>
      </p:sp>
    </p:spTree>
    <p:extLst>
      <p:ext uri="{BB962C8B-B14F-4D97-AF65-F5344CB8AC3E}">
        <p14:creationId xmlns:p14="http://schemas.microsoft.com/office/powerpoint/2010/main" val="1107937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69FA-872A-027D-2F5A-906697543A33}"/>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C6B91D61-8143-85C3-40AB-5E27FE2EA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ítulo 1">
            <a:extLst>
              <a:ext uri="{FF2B5EF4-FFF2-40B4-BE49-F238E27FC236}">
                <a16:creationId xmlns:a16="http://schemas.microsoft.com/office/drawing/2014/main" id="{8F18A7DF-5CCD-9BDB-6A5F-08DBB4F6B14F}"/>
              </a:ext>
            </a:extLst>
          </p:cNvPr>
          <p:cNvSpPr txBox="1">
            <a:spLocks/>
          </p:cNvSpPr>
          <p:nvPr/>
        </p:nvSpPr>
        <p:spPr>
          <a:xfrm>
            <a:off x="1009021" y="784820"/>
            <a:ext cx="9275622" cy="1530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MX" sz="6000" b="1" i="0" u="none" strike="noStrike" kern="1200" cap="none" spc="0" normalizeH="0" baseline="0" noProof="0" dirty="0">
              <a:ln>
                <a:noFill/>
              </a:ln>
              <a:solidFill>
                <a:srgbClr val="0A5640"/>
              </a:solidFill>
              <a:effectLst/>
              <a:uLnTx/>
              <a:uFillTx/>
              <a:latin typeface="Poppins" pitchFamily="2" charset="77"/>
              <a:ea typeface="+mj-ea"/>
              <a:cs typeface="Poppins" pitchFamily="2" charset="77"/>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CO" sz="6000" b="1" i="0" u="none" strike="noStrike" kern="1200" cap="none" spc="0" normalizeH="0" baseline="0" noProof="0" dirty="0">
              <a:ln>
                <a:noFill/>
              </a:ln>
              <a:solidFill>
                <a:srgbClr val="0A5640"/>
              </a:solidFill>
              <a:effectLst/>
              <a:uLnTx/>
              <a:uFillTx/>
              <a:latin typeface="Poppins" pitchFamily="2" charset="77"/>
              <a:ea typeface="+mj-ea"/>
              <a:cs typeface="Poppins" pitchFamily="2" charset="77"/>
            </a:endParaRPr>
          </a:p>
        </p:txBody>
      </p:sp>
      <p:sp>
        <p:nvSpPr>
          <p:cNvPr id="8" name="Título 1">
            <a:extLst>
              <a:ext uri="{FF2B5EF4-FFF2-40B4-BE49-F238E27FC236}">
                <a16:creationId xmlns:a16="http://schemas.microsoft.com/office/drawing/2014/main" id="{B1AD6A0C-9C86-3B9B-67DA-344C7D64E8E1}"/>
              </a:ext>
            </a:extLst>
          </p:cNvPr>
          <p:cNvSpPr txBox="1">
            <a:spLocks/>
          </p:cNvSpPr>
          <p:nvPr/>
        </p:nvSpPr>
        <p:spPr>
          <a:xfrm>
            <a:off x="845626" y="-739421"/>
            <a:ext cx="10500747" cy="54067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3200" b="1" i="0" u="none" strike="noStrike" kern="1200" cap="none" spc="0" normalizeH="0" baseline="0" noProof="0" dirty="0">
                <a:ln>
                  <a:noFill/>
                </a:ln>
                <a:solidFill>
                  <a:srgbClr val="0A5640"/>
                </a:solidFill>
                <a:effectLst/>
                <a:uLnTx/>
                <a:uFillTx/>
                <a:latin typeface="Poppins"/>
                <a:ea typeface="+mj-lt"/>
                <a:cs typeface="Poppins"/>
              </a:rPr>
              <a:t>Retos en la atención en salud de la población habitante de calle.</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ES" sz="4400" b="0" i="0" u="none" strike="noStrike" kern="1200" cap="none" spc="0" normalizeH="0" baseline="0" noProof="0" dirty="0">
              <a:ln>
                <a:noFill/>
              </a:ln>
              <a:solidFill>
                <a:srgbClr val="000000"/>
              </a:solidFill>
              <a:effectLst/>
              <a:uLnTx/>
              <a:uFillTx/>
              <a:latin typeface="Aptos Display" panose="02110004020202020204"/>
              <a:ea typeface="+mj-lt"/>
              <a:cs typeface="Poppin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3200" b="1" i="0" u="none" strike="noStrike" kern="1200" cap="none" spc="0" normalizeH="0" baseline="0" noProof="0" dirty="0">
                <a:ln>
                  <a:noFill/>
                </a:ln>
                <a:solidFill>
                  <a:srgbClr val="0A5640"/>
                </a:solidFill>
                <a:effectLst/>
                <a:uLnTx/>
                <a:uFillTx/>
                <a:latin typeface="Poppins"/>
                <a:ea typeface="+mj-lt"/>
                <a:cs typeface="Poppins"/>
              </a:rPr>
              <a:t>Un enfoque: </a:t>
            </a:r>
            <a:endParaRPr kumimoji="0" lang="es-ES" sz="3200" b="1" i="0" u="none" strike="noStrike" kern="1200" cap="none" spc="0" normalizeH="0" baseline="0" noProof="0" dirty="0">
              <a:ln>
                <a:noFill/>
              </a:ln>
              <a:solidFill>
                <a:prstClr val="black"/>
              </a:solidFill>
              <a:effectLst/>
              <a:uLnTx/>
              <a:uFillTx/>
              <a:latin typeface="Poppins"/>
              <a:ea typeface="+mj-ea"/>
              <a:cs typeface="Poppin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3200" b="1" i="0" u="sng" strike="noStrike" kern="1200" cap="none" spc="0" normalizeH="0" baseline="0" noProof="0" dirty="0">
                <a:ln>
                  <a:noFill/>
                </a:ln>
                <a:solidFill>
                  <a:srgbClr val="0A5640"/>
                </a:solidFill>
                <a:effectLst/>
                <a:uLnTx/>
                <a:uFillTx/>
                <a:latin typeface="Poppins"/>
                <a:ea typeface="+mj-lt"/>
                <a:cs typeface="Poppins"/>
              </a:rPr>
              <a:t>Médico, Social y de Salud Pública.</a:t>
            </a:r>
            <a:endParaRPr kumimoji="0" lang="es-MX" sz="3200" b="1" i="0" u="sng" strike="noStrike" kern="1200" cap="none" spc="0" normalizeH="0" baseline="0" noProof="0" dirty="0">
              <a:ln>
                <a:noFill/>
              </a:ln>
              <a:solidFill>
                <a:srgbClr val="000000"/>
              </a:solidFill>
              <a:effectLst/>
              <a:uLnTx/>
              <a:uFillTx/>
              <a:latin typeface="Poppins"/>
              <a:ea typeface="+mj-lt"/>
              <a:cs typeface="Poppins"/>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MX" sz="3200" b="1" i="0" u="none" strike="noStrike" kern="1200" cap="none" spc="0" normalizeH="0" baseline="0" noProof="0" dirty="0">
              <a:ln>
                <a:noFill/>
              </a:ln>
              <a:solidFill>
                <a:srgbClr val="0A5640"/>
              </a:solidFill>
              <a:effectLst/>
              <a:uLnTx/>
              <a:uFillTx/>
              <a:latin typeface="Poppins"/>
              <a:ea typeface="+mj-ea"/>
              <a:cs typeface="Poppins"/>
            </a:endParaRPr>
          </a:p>
        </p:txBody>
      </p:sp>
      <p:sp>
        <p:nvSpPr>
          <p:cNvPr id="5" name="Rectángulo 4">
            <a:extLst>
              <a:ext uri="{FF2B5EF4-FFF2-40B4-BE49-F238E27FC236}">
                <a16:creationId xmlns:a16="http://schemas.microsoft.com/office/drawing/2014/main" id="{64C0C4FE-1A9C-81AA-B027-833DC72DFC30}"/>
              </a:ext>
            </a:extLst>
          </p:cNvPr>
          <p:cNvSpPr/>
          <p:nvPr/>
        </p:nvSpPr>
        <p:spPr>
          <a:xfrm>
            <a:off x="3186498" y="3651656"/>
            <a:ext cx="5821589" cy="1015663"/>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000" b="1" i="1" u="none" strike="noStrike" kern="1200" cap="none" spc="0" normalizeH="0" baseline="0" noProof="0" dirty="0">
                <a:ln>
                  <a:noFill/>
                </a:ln>
                <a:solidFill>
                  <a:prstClr val="white"/>
                </a:solidFill>
                <a:effectLst/>
                <a:uLnTx/>
                <a:uFillTx/>
                <a:latin typeface="Calibri"/>
                <a:ea typeface="Calibri"/>
                <a:cs typeface="Calibri"/>
              </a:rPr>
              <a:t>Dra. Cata V</a:t>
            </a:r>
          </a:p>
        </p:txBody>
      </p:sp>
    </p:spTree>
    <p:extLst>
      <p:ext uri="{BB962C8B-B14F-4D97-AF65-F5344CB8AC3E}">
        <p14:creationId xmlns:p14="http://schemas.microsoft.com/office/powerpoint/2010/main" val="251709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53E2-9401-1C7F-8A14-2CF5E436A736}"/>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3F8ADC8B-64C6-728E-10F6-5FA96AD3A1B0}"/>
              </a:ext>
            </a:extLst>
          </p:cNvPr>
          <p:cNvPicPr>
            <a:picLocks noChangeAspect="1"/>
          </p:cNvPicPr>
          <p:nvPr/>
        </p:nvPicPr>
        <p:blipFill rotWithShape="1">
          <a:blip r:embed="rId3"/>
          <a:srcRect l="2366" t="6016" b="7302"/>
          <a:stretch>
            <a:fillRect/>
          </a:stretch>
        </p:blipFill>
        <p:spPr>
          <a:xfrm flipH="1">
            <a:off x="0" y="0"/>
            <a:ext cx="12192000" cy="6858000"/>
          </a:xfrm>
          <a:prstGeom prst="rect">
            <a:avLst/>
          </a:prstGeom>
        </p:spPr>
      </p:pic>
      <p:sp>
        <p:nvSpPr>
          <p:cNvPr id="4" name="Rectángulo 3">
            <a:extLst>
              <a:ext uri="{FF2B5EF4-FFF2-40B4-BE49-F238E27FC236}">
                <a16:creationId xmlns:a16="http://schemas.microsoft.com/office/drawing/2014/main" id="{15289584-7657-5A14-CAD1-18A031C9A990}"/>
              </a:ext>
            </a:extLst>
          </p:cNvPr>
          <p:cNvSpPr>
            <a:spLocks noGrp="1" noRot="1" noMove="1" noResize="1" noEditPoints="1" noAdjustHandles="1" noChangeArrowheads="1" noChangeShapeType="1"/>
          </p:cNvSpPr>
          <p:nvPr/>
        </p:nvSpPr>
        <p:spPr>
          <a:xfrm>
            <a:off x="0" y="0"/>
            <a:ext cx="12192000" cy="6858000"/>
          </a:xfrm>
          <a:prstGeom prst="rect">
            <a:avLst/>
          </a:prstGeom>
          <a:solidFill>
            <a:srgbClr val="00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Imagen 7">
            <a:extLst>
              <a:ext uri="{FF2B5EF4-FFF2-40B4-BE49-F238E27FC236}">
                <a16:creationId xmlns:a16="http://schemas.microsoft.com/office/drawing/2014/main" id="{37816949-263E-5917-4587-ED6F6F874675}"/>
              </a:ext>
            </a:extLst>
          </p:cNvPr>
          <p:cNvPicPr>
            <a:picLocks noChangeAspect="1"/>
          </p:cNvPicPr>
          <p:nvPr/>
        </p:nvPicPr>
        <p:blipFill>
          <a:blip r:embed="rId4"/>
          <a:stretch>
            <a:fillRect/>
          </a:stretch>
        </p:blipFill>
        <p:spPr>
          <a:xfrm>
            <a:off x="0" y="2659293"/>
            <a:ext cx="5451344" cy="1524844"/>
          </a:xfrm>
          <a:prstGeom prst="rect">
            <a:avLst/>
          </a:prstGeom>
          <a:noFill/>
        </p:spPr>
      </p:pic>
      <p:sp>
        <p:nvSpPr>
          <p:cNvPr id="9" name="Título 1">
            <a:extLst>
              <a:ext uri="{FF2B5EF4-FFF2-40B4-BE49-F238E27FC236}">
                <a16:creationId xmlns:a16="http://schemas.microsoft.com/office/drawing/2014/main" id="{9CB93084-3E28-10C3-6DD1-F95218E12B1F}"/>
              </a:ext>
            </a:extLst>
          </p:cNvPr>
          <p:cNvSpPr txBox="1">
            <a:spLocks/>
          </p:cNvSpPr>
          <p:nvPr/>
        </p:nvSpPr>
        <p:spPr>
          <a:xfrm>
            <a:off x="305134" y="2659293"/>
            <a:ext cx="1446174" cy="16927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CO" sz="10000" b="1" i="0" u="none" strike="noStrike" kern="1200" cap="none" spc="0" normalizeH="0" baseline="0" noProof="0" dirty="0">
              <a:ln>
                <a:noFill/>
              </a:ln>
              <a:solidFill>
                <a:srgbClr val="3AF9A2"/>
              </a:solidFill>
              <a:effectLst/>
              <a:uLnTx/>
              <a:uFillTx/>
              <a:latin typeface="Poppins" pitchFamily="2" charset="77"/>
              <a:ea typeface="+mj-ea"/>
              <a:cs typeface="Poppins" pitchFamily="2" charset="77"/>
            </a:endParaRPr>
          </a:p>
        </p:txBody>
      </p:sp>
      <p:sp>
        <p:nvSpPr>
          <p:cNvPr id="10" name="Rectángulo 9">
            <a:extLst>
              <a:ext uri="{FF2B5EF4-FFF2-40B4-BE49-F238E27FC236}">
                <a16:creationId xmlns:a16="http://schemas.microsoft.com/office/drawing/2014/main" id="{6CF2217D-D79C-3325-F1B5-E808A9057ABE}"/>
              </a:ext>
            </a:extLst>
          </p:cNvPr>
          <p:cNvSpPr/>
          <p:nvPr/>
        </p:nvSpPr>
        <p:spPr>
          <a:xfrm>
            <a:off x="1383072" y="2767280"/>
            <a:ext cx="3657013" cy="70788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4000" b="1" i="0" u="none" strike="noStrike" kern="1200" cap="none" spc="0" normalizeH="0" baseline="0" noProof="0" dirty="0">
              <a:ln>
                <a:noFill/>
              </a:ln>
              <a:solidFill>
                <a:prstClr val="white"/>
              </a:solidFill>
              <a:effectLst/>
              <a:uLnTx/>
              <a:uFillTx/>
              <a:latin typeface="Poppins"/>
              <a:ea typeface="+mn-ea"/>
              <a:cs typeface="Poppins"/>
            </a:endParaRPr>
          </a:p>
        </p:txBody>
      </p:sp>
      <p:pic>
        <p:nvPicPr>
          <p:cNvPr id="12" name="Imagen 11">
            <a:extLst>
              <a:ext uri="{FF2B5EF4-FFF2-40B4-BE49-F238E27FC236}">
                <a16:creationId xmlns:a16="http://schemas.microsoft.com/office/drawing/2014/main" id="{6F5B44E5-2950-2ECA-497F-720D86449FE4}"/>
              </a:ext>
            </a:extLst>
          </p:cNvPr>
          <p:cNvPicPr>
            <a:picLocks noChangeAspect="1"/>
          </p:cNvPicPr>
          <p:nvPr/>
        </p:nvPicPr>
        <p:blipFill>
          <a:blip r:embed="rId5">
            <a:extLst>
              <a:ext uri="{28A0092B-C50C-407E-A947-70E740481C1C}">
                <a14:useLocalDpi xmlns:a14="http://schemas.microsoft.com/office/drawing/2010/main" val="0"/>
              </a:ext>
            </a:extLst>
          </a:blip>
          <a:srcRect l="11344" t="13302" r="9328" b="19850"/>
          <a:stretch/>
        </p:blipFill>
        <p:spPr>
          <a:xfrm>
            <a:off x="9470569" y="5165397"/>
            <a:ext cx="2569029" cy="1774373"/>
          </a:xfrm>
          <a:prstGeom prst="rect">
            <a:avLst/>
          </a:prstGeom>
        </p:spPr>
      </p:pic>
      <p:sp>
        <p:nvSpPr>
          <p:cNvPr id="2" name="Rectángulo 1">
            <a:extLst>
              <a:ext uri="{FF2B5EF4-FFF2-40B4-BE49-F238E27FC236}">
                <a16:creationId xmlns:a16="http://schemas.microsoft.com/office/drawing/2014/main" id="{8F172F27-1D98-95A5-F107-6C7DB6D67895}"/>
              </a:ext>
            </a:extLst>
          </p:cNvPr>
          <p:cNvSpPr/>
          <p:nvPr/>
        </p:nvSpPr>
        <p:spPr>
          <a:xfrm>
            <a:off x="275968" y="2759995"/>
            <a:ext cx="4899408"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dirty="0">
                <a:ln>
                  <a:noFill/>
                </a:ln>
                <a:solidFill>
                  <a:prstClr val="white"/>
                </a:solidFill>
                <a:effectLst/>
                <a:uLnTx/>
                <a:uFillTx/>
                <a:latin typeface="Poppins" pitchFamily="2" charset="77"/>
                <a:ea typeface="+mn-ea"/>
                <a:cs typeface="Poppins" pitchFamily="2" charset="77"/>
              </a:rPr>
              <a:t>Primero que todo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400" b="1" i="0" u="none" strike="noStrike" kern="1200" cap="none" spc="0" normalizeH="0" baseline="0" noProof="0" dirty="0">
                <a:ln>
                  <a:noFill/>
                </a:ln>
                <a:solidFill>
                  <a:prstClr val="white"/>
                </a:solidFill>
                <a:effectLst/>
                <a:uLnTx/>
                <a:uFillTx/>
                <a:latin typeface="Poppins" pitchFamily="2" charset="77"/>
                <a:ea typeface="+mn-ea"/>
                <a:cs typeface="Poppins" pitchFamily="2" charset="77"/>
              </a:rPr>
              <a:t>¡</a:t>
            </a:r>
            <a:r>
              <a:rPr kumimoji="0" lang="es-ES" sz="4000" b="1" i="0" u="none" strike="noStrike" kern="1200" cap="none" spc="0" normalizeH="0" baseline="0" noProof="0" dirty="0">
                <a:ln>
                  <a:noFill/>
                </a:ln>
                <a:solidFill>
                  <a:prstClr val="white"/>
                </a:solidFill>
                <a:effectLst/>
                <a:uLnTx/>
                <a:uFillTx/>
                <a:latin typeface="Poppins" pitchFamily="2" charset="77"/>
                <a:ea typeface="+mn-ea"/>
                <a:cs typeface="Poppins" pitchFamily="2" charset="77"/>
              </a:rPr>
              <a:t>GRACIAS!</a:t>
            </a:r>
            <a:endParaRPr kumimoji="0" lang="es-CO" sz="4000" b="1" i="0" u="none" strike="noStrike" kern="1200" cap="none" spc="0" normalizeH="0" baseline="0" noProof="0" dirty="0">
              <a:ln>
                <a:noFill/>
              </a:ln>
              <a:solidFill>
                <a:prstClr val="white"/>
              </a:solidFill>
              <a:effectLst/>
              <a:uLnTx/>
              <a:uFillTx/>
              <a:latin typeface="Poppins" pitchFamily="2" charset="77"/>
              <a:ea typeface="+mn-ea"/>
              <a:cs typeface="Poppins" pitchFamily="2" charset="77"/>
            </a:endParaRPr>
          </a:p>
        </p:txBody>
      </p:sp>
    </p:spTree>
    <p:extLst>
      <p:ext uri="{BB962C8B-B14F-4D97-AF65-F5344CB8AC3E}">
        <p14:creationId xmlns:p14="http://schemas.microsoft.com/office/powerpoint/2010/main" val="4237528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15B07-CCF0-B2DF-775E-B44EC056CC06}"/>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7609F9C3-DCE9-4138-08B5-289781BDC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 name="Imagen 19">
            <a:extLst>
              <a:ext uri="{FF2B5EF4-FFF2-40B4-BE49-F238E27FC236}">
                <a16:creationId xmlns:a16="http://schemas.microsoft.com/office/drawing/2014/main" id="{56BC4A91-2D89-C5AE-585A-DCD43BD01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Imagen 15">
            <a:extLst>
              <a:ext uri="{FF2B5EF4-FFF2-40B4-BE49-F238E27FC236}">
                <a16:creationId xmlns:a16="http://schemas.microsoft.com/office/drawing/2014/main" id="{4CB2AF14-6F30-D674-4F41-BD3D8F2F76C0}"/>
              </a:ext>
            </a:extLst>
          </p:cNvPr>
          <p:cNvPicPr>
            <a:picLocks noChangeAspect="1"/>
          </p:cNvPicPr>
          <p:nvPr/>
        </p:nvPicPr>
        <p:blipFill>
          <a:blip r:embed="rId4">
            <a:extLst>
              <a:ext uri="{28A0092B-C50C-407E-A947-70E740481C1C}">
                <a14:useLocalDpi xmlns:a14="http://schemas.microsoft.com/office/drawing/2010/main" val="0"/>
              </a:ext>
            </a:extLst>
          </a:blip>
          <a:srcRect l="11344" t="13302" r="9328" b="19850"/>
          <a:stretch/>
        </p:blipFill>
        <p:spPr>
          <a:xfrm>
            <a:off x="9470569" y="5165397"/>
            <a:ext cx="2569029" cy="1774373"/>
          </a:xfrm>
          <a:prstGeom prst="rect">
            <a:avLst/>
          </a:prstGeom>
        </p:spPr>
      </p:pic>
      <p:sp>
        <p:nvSpPr>
          <p:cNvPr id="6" name="Título 1">
            <a:extLst>
              <a:ext uri="{FF2B5EF4-FFF2-40B4-BE49-F238E27FC236}">
                <a16:creationId xmlns:a16="http://schemas.microsoft.com/office/drawing/2014/main" id="{56BE9711-FAC7-D3C0-FCCC-805FE1F784AB}"/>
              </a:ext>
            </a:extLst>
          </p:cNvPr>
          <p:cNvSpPr txBox="1">
            <a:spLocks/>
          </p:cNvSpPr>
          <p:nvPr/>
        </p:nvSpPr>
        <p:spPr>
          <a:xfrm>
            <a:off x="299289" y="142535"/>
            <a:ext cx="4111660" cy="12416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26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¿Por qué y para qué?</a:t>
            </a:r>
            <a:endParaRPr kumimoji="0" lang="es-CO" sz="26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p:txBody>
      </p:sp>
      <p:sp>
        <p:nvSpPr>
          <p:cNvPr id="7" name="Título 1">
            <a:extLst>
              <a:ext uri="{FF2B5EF4-FFF2-40B4-BE49-F238E27FC236}">
                <a16:creationId xmlns:a16="http://schemas.microsoft.com/office/drawing/2014/main" id="{A9976211-8D7D-90FA-F0F2-F09D4FF3809A}"/>
              </a:ext>
            </a:extLst>
          </p:cNvPr>
          <p:cNvSpPr txBox="1">
            <a:spLocks/>
          </p:cNvSpPr>
          <p:nvPr/>
        </p:nvSpPr>
        <p:spPr>
          <a:xfrm>
            <a:off x="874264" y="3321361"/>
            <a:ext cx="2736626" cy="12416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r>
              <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¿Cómo llegó hasta ahí?</a:t>
            </a: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endPar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r>
              <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¿Qué situaciones han pasado en su vida?</a:t>
            </a: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endPar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r>
              <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¿En qué momento se acabaron otras opciones?</a:t>
            </a: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endPar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r>
              <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¿Dejó de soñar?</a:t>
            </a: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endPar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r>
              <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¿Se acabó el sentido de vida o nunca lo hubo?</a:t>
            </a: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endPar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342900" marR="0" lvl="0" indent="-342900" algn="l" defTabSz="914400" rtl="0" eaLnBrk="1" fontAlgn="auto" latinLnBrk="0" hangingPunct="1">
              <a:lnSpc>
                <a:spcPct val="90000"/>
              </a:lnSpc>
              <a:spcBef>
                <a:spcPct val="0"/>
              </a:spcBef>
              <a:spcAft>
                <a:spcPts val="0"/>
              </a:spcAft>
              <a:buClrTx/>
              <a:buSzTx/>
              <a:buFontTx/>
              <a:buAutoNum type="arabicPeriod"/>
              <a:tabLst/>
              <a:defRPr/>
            </a:pPr>
            <a:r>
              <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¿Qué pasó con su identidad?</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p:txBody>
      </p:sp>
    </p:spTree>
    <p:extLst>
      <p:ext uri="{BB962C8B-B14F-4D97-AF65-F5344CB8AC3E}">
        <p14:creationId xmlns:p14="http://schemas.microsoft.com/office/powerpoint/2010/main" val="2836385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04F01-5CEF-9A74-431F-748A5B765E4F}"/>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CB2FA92-B571-F383-70E1-B4E6B90B5C4D}"/>
              </a:ext>
            </a:extLst>
          </p:cNvPr>
          <p:cNvPicPr>
            <a:picLocks noChangeAspect="1"/>
          </p:cNvPicPr>
          <p:nvPr/>
        </p:nvPicPr>
        <p:blipFill rotWithShape="1">
          <a:blip r:embed="rId3"/>
          <a:srcRect l="2366" t="6016" b="7302"/>
          <a:stretch>
            <a:fillRect/>
          </a:stretch>
        </p:blipFill>
        <p:spPr>
          <a:xfrm flipH="1">
            <a:off x="0" y="0"/>
            <a:ext cx="12192000" cy="6858000"/>
          </a:xfrm>
          <a:prstGeom prst="rect">
            <a:avLst/>
          </a:prstGeom>
        </p:spPr>
      </p:pic>
      <p:sp>
        <p:nvSpPr>
          <p:cNvPr id="4" name="Rectángulo 3">
            <a:extLst>
              <a:ext uri="{FF2B5EF4-FFF2-40B4-BE49-F238E27FC236}">
                <a16:creationId xmlns:a16="http://schemas.microsoft.com/office/drawing/2014/main" id="{E9E9B8F8-B3CC-7716-2073-1F565D99A7E8}"/>
              </a:ext>
            </a:extLst>
          </p:cNvPr>
          <p:cNvSpPr>
            <a:spLocks noGrp="1" noRot="1" noMove="1" noResize="1" noEditPoints="1" noAdjustHandles="1" noChangeArrowheads="1" noChangeShapeType="1"/>
          </p:cNvSpPr>
          <p:nvPr/>
        </p:nvSpPr>
        <p:spPr>
          <a:xfrm>
            <a:off x="0" y="0"/>
            <a:ext cx="12192000" cy="6858000"/>
          </a:xfrm>
          <a:prstGeom prst="rect">
            <a:avLst/>
          </a:prstGeom>
          <a:solidFill>
            <a:srgbClr val="00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Imagen 7">
            <a:extLst>
              <a:ext uri="{FF2B5EF4-FFF2-40B4-BE49-F238E27FC236}">
                <a16:creationId xmlns:a16="http://schemas.microsoft.com/office/drawing/2014/main" id="{906ADB60-290C-84DB-0764-65D06D448259}"/>
              </a:ext>
            </a:extLst>
          </p:cNvPr>
          <p:cNvPicPr>
            <a:picLocks noChangeAspect="1"/>
          </p:cNvPicPr>
          <p:nvPr/>
        </p:nvPicPr>
        <p:blipFill>
          <a:blip r:embed="rId4"/>
          <a:stretch>
            <a:fillRect/>
          </a:stretch>
        </p:blipFill>
        <p:spPr>
          <a:xfrm>
            <a:off x="0" y="2659293"/>
            <a:ext cx="5451344" cy="1524844"/>
          </a:xfrm>
          <a:prstGeom prst="rect">
            <a:avLst/>
          </a:prstGeom>
          <a:noFill/>
        </p:spPr>
      </p:pic>
      <p:sp>
        <p:nvSpPr>
          <p:cNvPr id="9" name="Título 1">
            <a:extLst>
              <a:ext uri="{FF2B5EF4-FFF2-40B4-BE49-F238E27FC236}">
                <a16:creationId xmlns:a16="http://schemas.microsoft.com/office/drawing/2014/main" id="{2A9F39B6-1927-C1B3-EA51-69912FF67578}"/>
              </a:ext>
            </a:extLst>
          </p:cNvPr>
          <p:cNvSpPr txBox="1">
            <a:spLocks/>
          </p:cNvSpPr>
          <p:nvPr/>
        </p:nvSpPr>
        <p:spPr>
          <a:xfrm>
            <a:off x="305134" y="2659293"/>
            <a:ext cx="1446174" cy="16927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CO" sz="10000" b="1" i="0" u="none" strike="noStrike" kern="1200" cap="none" spc="0" normalizeH="0" baseline="0" noProof="0" dirty="0">
              <a:ln>
                <a:noFill/>
              </a:ln>
              <a:solidFill>
                <a:srgbClr val="3AF9A2"/>
              </a:solidFill>
              <a:effectLst/>
              <a:uLnTx/>
              <a:uFillTx/>
              <a:latin typeface="Poppins" pitchFamily="2" charset="77"/>
              <a:ea typeface="+mj-ea"/>
              <a:cs typeface="Poppins" pitchFamily="2" charset="77"/>
            </a:endParaRPr>
          </a:p>
        </p:txBody>
      </p:sp>
      <p:sp>
        <p:nvSpPr>
          <p:cNvPr id="10" name="Rectángulo 9">
            <a:extLst>
              <a:ext uri="{FF2B5EF4-FFF2-40B4-BE49-F238E27FC236}">
                <a16:creationId xmlns:a16="http://schemas.microsoft.com/office/drawing/2014/main" id="{61279BE3-C956-7D53-0FA5-E20594C73551}"/>
              </a:ext>
            </a:extLst>
          </p:cNvPr>
          <p:cNvSpPr/>
          <p:nvPr/>
        </p:nvSpPr>
        <p:spPr>
          <a:xfrm>
            <a:off x="1383072" y="2767280"/>
            <a:ext cx="3657013" cy="70788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4000" b="1" i="0" u="none" strike="noStrike" kern="1200" cap="none" spc="0" normalizeH="0" baseline="0" noProof="0" dirty="0">
              <a:ln>
                <a:noFill/>
              </a:ln>
              <a:solidFill>
                <a:prstClr val="white"/>
              </a:solidFill>
              <a:effectLst/>
              <a:uLnTx/>
              <a:uFillTx/>
              <a:latin typeface="Poppins"/>
              <a:ea typeface="+mn-ea"/>
              <a:cs typeface="Poppins"/>
            </a:endParaRPr>
          </a:p>
        </p:txBody>
      </p:sp>
      <p:pic>
        <p:nvPicPr>
          <p:cNvPr id="12" name="Imagen 11">
            <a:extLst>
              <a:ext uri="{FF2B5EF4-FFF2-40B4-BE49-F238E27FC236}">
                <a16:creationId xmlns:a16="http://schemas.microsoft.com/office/drawing/2014/main" id="{C55B6351-9BFA-E576-44D6-9109E37D2468}"/>
              </a:ext>
            </a:extLst>
          </p:cNvPr>
          <p:cNvPicPr>
            <a:picLocks noChangeAspect="1"/>
          </p:cNvPicPr>
          <p:nvPr/>
        </p:nvPicPr>
        <p:blipFill>
          <a:blip r:embed="rId5">
            <a:extLst>
              <a:ext uri="{28A0092B-C50C-407E-A947-70E740481C1C}">
                <a14:useLocalDpi xmlns:a14="http://schemas.microsoft.com/office/drawing/2010/main" val="0"/>
              </a:ext>
            </a:extLst>
          </a:blip>
          <a:srcRect l="11344" t="13302" r="9328" b="19850"/>
          <a:stretch/>
        </p:blipFill>
        <p:spPr>
          <a:xfrm>
            <a:off x="9470569" y="5165397"/>
            <a:ext cx="2569029" cy="1774373"/>
          </a:xfrm>
          <a:prstGeom prst="rect">
            <a:avLst/>
          </a:prstGeom>
        </p:spPr>
      </p:pic>
      <p:sp>
        <p:nvSpPr>
          <p:cNvPr id="2" name="Rectángulo 1">
            <a:extLst>
              <a:ext uri="{FF2B5EF4-FFF2-40B4-BE49-F238E27FC236}">
                <a16:creationId xmlns:a16="http://schemas.microsoft.com/office/drawing/2014/main" id="{F1109BC8-599B-6D48-428C-00C68FEAC37D}"/>
              </a:ext>
            </a:extLst>
          </p:cNvPr>
          <p:cNvSpPr/>
          <p:nvPr/>
        </p:nvSpPr>
        <p:spPr>
          <a:xfrm>
            <a:off x="431744" y="2767280"/>
            <a:ext cx="4899408"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dirty="0">
                <a:ln>
                  <a:noFill/>
                </a:ln>
                <a:solidFill>
                  <a:prstClr val="white"/>
                </a:solidFill>
                <a:effectLst/>
                <a:uLnTx/>
                <a:uFillTx/>
                <a:latin typeface="Poppins" pitchFamily="2" charset="77"/>
                <a:ea typeface="+mn-ea"/>
                <a:cs typeface="Poppins" pitchFamily="2" charset="77"/>
              </a:rPr>
              <a:t>“</a:t>
            </a:r>
            <a:r>
              <a:rPr kumimoji="0" lang="es-CO" sz="4000" b="1" i="0" u="none" strike="noStrike" kern="1200" cap="none" spc="0" normalizeH="0" baseline="0" noProof="0" dirty="0">
                <a:ln>
                  <a:noFill/>
                </a:ln>
                <a:solidFill>
                  <a:prstClr val="white"/>
                </a:solidFill>
                <a:effectLst/>
                <a:uLnTx/>
                <a:uFillTx/>
                <a:latin typeface="Poppins" pitchFamily="2" charset="77"/>
                <a:ea typeface="+mn-ea"/>
                <a:cs typeface="Poppins" pitchFamily="2" charset="77"/>
              </a:rPr>
              <a:t>No te dejes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000" b="1" i="0" u="none" strike="noStrike" kern="1200" cap="none" spc="0" normalizeH="0" baseline="0" noProof="0" dirty="0">
                <a:ln>
                  <a:noFill/>
                </a:ln>
                <a:solidFill>
                  <a:prstClr val="white"/>
                </a:solidFill>
                <a:effectLst/>
                <a:uLnTx/>
                <a:uFillTx/>
                <a:latin typeface="Poppins" pitchFamily="2" charset="77"/>
                <a:ea typeface="+mn-ea"/>
                <a:cs typeface="Poppins" pitchFamily="2" charset="77"/>
              </a:rPr>
              <a:t>robar el alma”</a:t>
            </a:r>
          </a:p>
        </p:txBody>
      </p:sp>
    </p:spTree>
    <p:extLst>
      <p:ext uri="{BB962C8B-B14F-4D97-AF65-F5344CB8AC3E}">
        <p14:creationId xmlns:p14="http://schemas.microsoft.com/office/powerpoint/2010/main" val="5987367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7B269-4631-EA77-EBCE-35F96EC51D1C}"/>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9C01505D-AD0D-BEBC-D9C0-3465BF697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 name="Imagen 19">
            <a:extLst>
              <a:ext uri="{FF2B5EF4-FFF2-40B4-BE49-F238E27FC236}">
                <a16:creationId xmlns:a16="http://schemas.microsoft.com/office/drawing/2014/main" id="{500C146E-30B7-C810-71FA-76CAC2D40C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Imagen 15">
            <a:extLst>
              <a:ext uri="{FF2B5EF4-FFF2-40B4-BE49-F238E27FC236}">
                <a16:creationId xmlns:a16="http://schemas.microsoft.com/office/drawing/2014/main" id="{4FD1DFD1-F2C3-2B6C-64E9-59D2C2D25433}"/>
              </a:ext>
            </a:extLst>
          </p:cNvPr>
          <p:cNvPicPr>
            <a:picLocks noChangeAspect="1"/>
          </p:cNvPicPr>
          <p:nvPr/>
        </p:nvPicPr>
        <p:blipFill>
          <a:blip r:embed="rId4">
            <a:extLst>
              <a:ext uri="{28A0092B-C50C-407E-A947-70E740481C1C}">
                <a14:useLocalDpi xmlns:a14="http://schemas.microsoft.com/office/drawing/2010/main" val="0"/>
              </a:ext>
            </a:extLst>
          </a:blip>
          <a:srcRect l="11344" t="13302" r="9328" b="19850"/>
          <a:stretch/>
        </p:blipFill>
        <p:spPr>
          <a:xfrm>
            <a:off x="9470569" y="5165397"/>
            <a:ext cx="2569029" cy="1774373"/>
          </a:xfrm>
          <a:prstGeom prst="rect">
            <a:avLst/>
          </a:prstGeom>
        </p:spPr>
      </p:pic>
      <p:sp>
        <p:nvSpPr>
          <p:cNvPr id="6" name="Título 1">
            <a:extLst>
              <a:ext uri="{FF2B5EF4-FFF2-40B4-BE49-F238E27FC236}">
                <a16:creationId xmlns:a16="http://schemas.microsoft.com/office/drawing/2014/main" id="{02B44590-5FCD-FDF1-307B-78590E76EAC0}"/>
              </a:ext>
            </a:extLst>
          </p:cNvPr>
          <p:cNvSpPr txBox="1">
            <a:spLocks/>
          </p:cNvSpPr>
          <p:nvPr/>
        </p:nvSpPr>
        <p:spPr>
          <a:xfrm>
            <a:off x="186747" y="100332"/>
            <a:ext cx="4111660" cy="12416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26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Enfoque</a:t>
            </a:r>
            <a:endParaRPr kumimoji="0" lang="es-CO" sz="26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p:txBody>
      </p:sp>
      <p:sp>
        <p:nvSpPr>
          <p:cNvPr id="7" name="Título 1">
            <a:extLst>
              <a:ext uri="{FF2B5EF4-FFF2-40B4-BE49-F238E27FC236}">
                <a16:creationId xmlns:a16="http://schemas.microsoft.com/office/drawing/2014/main" id="{91F89829-7EE1-E721-0936-23C5206F3289}"/>
              </a:ext>
            </a:extLst>
          </p:cNvPr>
          <p:cNvSpPr txBox="1">
            <a:spLocks/>
          </p:cNvSpPr>
          <p:nvPr/>
        </p:nvSpPr>
        <p:spPr>
          <a:xfrm>
            <a:off x="1324430" y="3166617"/>
            <a:ext cx="2736626" cy="12416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marR="0" lvl="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s-ES" sz="24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MÉDICO</a:t>
            </a:r>
          </a:p>
          <a:p>
            <a:pPr marL="285750" marR="0" lvl="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s-ES" sz="24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285750" marR="0" lvl="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s-ES" sz="24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285750" marR="0" lvl="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s-ES" sz="24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SOCIAL</a:t>
            </a:r>
          </a:p>
          <a:p>
            <a:pPr marL="285750" marR="0" lvl="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s-ES" sz="24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285750" marR="0" lvl="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s-ES" sz="24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a:p>
            <a:pPr marL="285750" marR="0" lvl="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s-ES" sz="24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SALUD PÚBLICA</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endParaRPr>
          </a:p>
        </p:txBody>
      </p:sp>
    </p:spTree>
    <p:extLst>
      <p:ext uri="{BB962C8B-B14F-4D97-AF65-F5344CB8AC3E}">
        <p14:creationId xmlns:p14="http://schemas.microsoft.com/office/powerpoint/2010/main" val="847311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025AB-A182-9DEC-D084-E4409389D473}"/>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1A0DBA2-CC02-488B-9BD9-3DB92090CDC5}"/>
              </a:ext>
            </a:extLst>
          </p:cNvPr>
          <p:cNvSpPr/>
          <p:nvPr/>
        </p:nvSpPr>
        <p:spPr>
          <a:xfrm>
            <a:off x="0" y="1"/>
            <a:ext cx="2527300" cy="6858000"/>
          </a:xfrm>
          <a:prstGeom prst="rect">
            <a:avLst/>
          </a:prstGeom>
          <a:solidFill>
            <a:srgbClr val="185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ángulo 4">
            <a:extLst>
              <a:ext uri="{FF2B5EF4-FFF2-40B4-BE49-F238E27FC236}">
                <a16:creationId xmlns:a16="http://schemas.microsoft.com/office/drawing/2014/main" id="{9EB280EC-B4CE-4F6D-55F9-8EFC766BA127}"/>
              </a:ext>
            </a:extLst>
          </p:cNvPr>
          <p:cNvSpPr/>
          <p:nvPr/>
        </p:nvSpPr>
        <p:spPr>
          <a:xfrm>
            <a:off x="429290" y="528763"/>
            <a:ext cx="11007743" cy="1421928"/>
          </a:xfrm>
          <a:prstGeom prst="rect">
            <a:avLst/>
          </a:prstGeom>
        </p:spPr>
        <p:txBody>
          <a:bodyPr wrap="square">
            <a:spAutoFit/>
          </a:body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s-MX"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          Indira Yomara Quiceno Londoño</a:t>
            </a:r>
          </a:p>
          <a:p>
            <a:pPr marL="0" marR="0" lvl="0" indent="0" algn="r" defTabSz="914400" rtl="0" eaLnBrk="1" fontAlgn="auto" latinLnBrk="0" hangingPunct="1">
              <a:lnSpc>
                <a:spcPct val="90000"/>
              </a:lnSpc>
              <a:spcBef>
                <a:spcPct val="0"/>
              </a:spcBef>
              <a:spcAft>
                <a:spcPts val="0"/>
              </a:spcAft>
              <a:buClrTx/>
              <a:buSzTx/>
              <a:buFontTx/>
              <a:buNone/>
              <a:tabLst/>
              <a:defRPr/>
            </a:pPr>
            <a:r>
              <a:rPr kumimoji="0" lang="es-MX" sz="32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 </a:t>
            </a:r>
            <a:r>
              <a:rPr kumimoji="0" lang="es-MX" sz="3200" b="0"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Auxiliar de Enfermería</a:t>
            </a:r>
          </a:p>
          <a:p>
            <a:pPr marL="0" marR="0" lvl="0" indent="0" algn="r" defTabSz="914400" rtl="0" eaLnBrk="1" fontAlgn="auto" latinLnBrk="0" hangingPunct="1">
              <a:lnSpc>
                <a:spcPct val="90000"/>
              </a:lnSpc>
              <a:spcBef>
                <a:spcPct val="0"/>
              </a:spcBef>
              <a:spcAft>
                <a:spcPts val="0"/>
              </a:spcAft>
              <a:buClrTx/>
              <a:buSzTx/>
              <a:buFontTx/>
              <a:buNone/>
              <a:tabLst/>
              <a:defRPr/>
            </a:pPr>
            <a:r>
              <a:rPr kumimoji="0" lang="es-MX" sz="3200" b="0"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Amiga y Maestra de Vida </a:t>
            </a:r>
          </a:p>
        </p:txBody>
      </p:sp>
      <p:sp>
        <p:nvSpPr>
          <p:cNvPr id="7" name="Rectángulo 6">
            <a:extLst>
              <a:ext uri="{FF2B5EF4-FFF2-40B4-BE49-F238E27FC236}">
                <a16:creationId xmlns:a16="http://schemas.microsoft.com/office/drawing/2014/main" id="{50EF17B2-8225-BF73-857B-8AB02E5FC9E6}"/>
              </a:ext>
            </a:extLst>
          </p:cNvPr>
          <p:cNvSpPr/>
          <p:nvPr/>
        </p:nvSpPr>
        <p:spPr>
          <a:xfrm>
            <a:off x="10064763" y="1983316"/>
            <a:ext cx="1259881" cy="178193"/>
          </a:xfrm>
          <a:prstGeom prst="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6" name="Imagen 15">
            <a:extLst>
              <a:ext uri="{FF2B5EF4-FFF2-40B4-BE49-F238E27FC236}">
                <a16:creationId xmlns:a16="http://schemas.microsoft.com/office/drawing/2014/main" id="{B88F072F-7001-A85F-13C3-FF7D6DFBE229}"/>
              </a:ext>
            </a:extLst>
          </p:cNvPr>
          <p:cNvPicPr>
            <a:picLocks noChangeAspect="1"/>
          </p:cNvPicPr>
          <p:nvPr/>
        </p:nvPicPr>
        <p:blipFill>
          <a:blip r:embed="rId2"/>
          <a:stretch>
            <a:fillRect/>
          </a:stretch>
        </p:blipFill>
        <p:spPr>
          <a:xfrm>
            <a:off x="4570162" y="2260337"/>
            <a:ext cx="3051676" cy="4068900"/>
          </a:xfrm>
          <a:prstGeom prst="rect">
            <a:avLst/>
          </a:prstGeom>
        </p:spPr>
      </p:pic>
      <p:pic>
        <p:nvPicPr>
          <p:cNvPr id="4" name="Imagen 3">
            <a:extLst>
              <a:ext uri="{FF2B5EF4-FFF2-40B4-BE49-F238E27FC236}">
                <a16:creationId xmlns:a16="http://schemas.microsoft.com/office/drawing/2014/main" id="{25086F50-BC69-FCBE-B245-B39CFDDF5A96}"/>
              </a:ext>
            </a:extLst>
          </p:cNvPr>
          <p:cNvPicPr>
            <a:picLocks noChangeAspect="1"/>
          </p:cNvPicPr>
          <p:nvPr/>
        </p:nvPicPr>
        <p:blipFill>
          <a:blip r:embed="rId3"/>
          <a:stretch>
            <a:fillRect/>
          </a:stretch>
        </p:blipFill>
        <p:spPr>
          <a:xfrm>
            <a:off x="7621838" y="3123028"/>
            <a:ext cx="3449913" cy="2587435"/>
          </a:xfrm>
          <a:prstGeom prst="rect">
            <a:avLst/>
          </a:prstGeom>
        </p:spPr>
      </p:pic>
      <p:pic>
        <p:nvPicPr>
          <p:cNvPr id="8" name="Imagen 7">
            <a:extLst>
              <a:ext uri="{FF2B5EF4-FFF2-40B4-BE49-F238E27FC236}">
                <a16:creationId xmlns:a16="http://schemas.microsoft.com/office/drawing/2014/main" id="{C6D4D436-0C81-A0CF-E6FD-5B01E1311612}"/>
              </a:ext>
            </a:extLst>
          </p:cNvPr>
          <p:cNvPicPr>
            <a:picLocks noChangeAspect="1"/>
          </p:cNvPicPr>
          <p:nvPr/>
        </p:nvPicPr>
        <p:blipFill>
          <a:blip r:embed="rId4"/>
          <a:stretch>
            <a:fillRect/>
          </a:stretch>
        </p:blipFill>
        <p:spPr>
          <a:xfrm>
            <a:off x="1364566" y="1441259"/>
            <a:ext cx="3205596" cy="4269204"/>
          </a:xfrm>
          <a:prstGeom prst="rect">
            <a:avLst/>
          </a:prstGeom>
        </p:spPr>
      </p:pic>
    </p:spTree>
    <p:extLst>
      <p:ext uri="{BB962C8B-B14F-4D97-AF65-F5344CB8AC3E}">
        <p14:creationId xmlns:p14="http://schemas.microsoft.com/office/powerpoint/2010/main" val="32647961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FFCA4-1FF4-B187-DB4B-B029BED25852}"/>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CB329428-35E1-1842-E728-A294687CABF6}"/>
              </a:ext>
            </a:extLst>
          </p:cNvPr>
          <p:cNvSpPr/>
          <p:nvPr/>
        </p:nvSpPr>
        <p:spPr>
          <a:xfrm>
            <a:off x="0" y="1"/>
            <a:ext cx="2527300" cy="6858000"/>
          </a:xfrm>
          <a:prstGeom prst="rect">
            <a:avLst/>
          </a:prstGeom>
          <a:solidFill>
            <a:srgbClr val="185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ángulo 4">
            <a:extLst>
              <a:ext uri="{FF2B5EF4-FFF2-40B4-BE49-F238E27FC236}">
                <a16:creationId xmlns:a16="http://schemas.microsoft.com/office/drawing/2014/main" id="{AED9F0F8-C536-4862-4BE6-51BF247DDCD8}"/>
              </a:ext>
            </a:extLst>
          </p:cNvPr>
          <p:cNvSpPr/>
          <p:nvPr/>
        </p:nvSpPr>
        <p:spPr>
          <a:xfrm>
            <a:off x="4048464" y="304692"/>
            <a:ext cx="7340385" cy="1089529"/>
          </a:xfrm>
          <a:prstGeom prst="rect">
            <a:avLst/>
          </a:prstGeom>
        </p:spPr>
        <p:txBody>
          <a:bodyPr wrap="square">
            <a:spAutoFit/>
          </a:body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s-MX" sz="36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           Los hermanos </a:t>
            </a:r>
          </a:p>
          <a:p>
            <a:pPr marL="0" marR="0" lvl="0" indent="0" algn="r" defTabSz="914400" rtl="0" eaLnBrk="1" fontAlgn="auto" latinLnBrk="0" hangingPunct="1">
              <a:lnSpc>
                <a:spcPct val="90000"/>
              </a:lnSpc>
              <a:spcBef>
                <a:spcPct val="0"/>
              </a:spcBef>
              <a:spcAft>
                <a:spcPts val="0"/>
              </a:spcAft>
              <a:buClrTx/>
              <a:buSzTx/>
              <a:buFontTx/>
              <a:buNone/>
              <a:tabLst/>
              <a:defRPr/>
            </a:pPr>
            <a:r>
              <a:rPr kumimoji="0" lang="es-MX" sz="36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           Quiceno Londoño</a:t>
            </a:r>
          </a:p>
        </p:txBody>
      </p:sp>
      <p:sp>
        <p:nvSpPr>
          <p:cNvPr id="7" name="Rectángulo 6">
            <a:extLst>
              <a:ext uri="{FF2B5EF4-FFF2-40B4-BE49-F238E27FC236}">
                <a16:creationId xmlns:a16="http://schemas.microsoft.com/office/drawing/2014/main" id="{950199EE-24CE-CCA9-903F-FE66658F12ED}"/>
              </a:ext>
            </a:extLst>
          </p:cNvPr>
          <p:cNvSpPr/>
          <p:nvPr/>
        </p:nvSpPr>
        <p:spPr>
          <a:xfrm>
            <a:off x="10065270" y="1415299"/>
            <a:ext cx="1259881" cy="178193"/>
          </a:xfrm>
          <a:prstGeom prst="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 name="Imagen 9">
            <a:extLst>
              <a:ext uri="{FF2B5EF4-FFF2-40B4-BE49-F238E27FC236}">
                <a16:creationId xmlns:a16="http://schemas.microsoft.com/office/drawing/2014/main" id="{53DDAE78-CB50-AD6B-26D2-BC0C42F359CA}"/>
              </a:ext>
            </a:extLst>
          </p:cNvPr>
          <p:cNvPicPr>
            <a:picLocks noChangeAspect="1"/>
          </p:cNvPicPr>
          <p:nvPr/>
        </p:nvPicPr>
        <p:blipFill>
          <a:blip r:embed="rId2"/>
          <a:stretch>
            <a:fillRect/>
          </a:stretch>
        </p:blipFill>
        <p:spPr>
          <a:xfrm>
            <a:off x="680933" y="871617"/>
            <a:ext cx="2730620" cy="4146874"/>
          </a:xfrm>
          <a:prstGeom prst="rect">
            <a:avLst/>
          </a:prstGeom>
        </p:spPr>
      </p:pic>
      <p:sp>
        <p:nvSpPr>
          <p:cNvPr id="22" name="Rectángulo 21">
            <a:extLst>
              <a:ext uri="{FF2B5EF4-FFF2-40B4-BE49-F238E27FC236}">
                <a16:creationId xmlns:a16="http://schemas.microsoft.com/office/drawing/2014/main" id="{31729B68-9ABA-A739-0F6D-D7E97B137D53}"/>
              </a:ext>
            </a:extLst>
          </p:cNvPr>
          <p:cNvSpPr/>
          <p:nvPr/>
        </p:nvSpPr>
        <p:spPr>
          <a:xfrm>
            <a:off x="623867" y="5238114"/>
            <a:ext cx="5502149" cy="1200329"/>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Iván Darío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Quiceno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Londoño</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1984 - 2016</a:t>
            </a:r>
          </a:p>
        </p:txBody>
      </p:sp>
      <p:pic>
        <p:nvPicPr>
          <p:cNvPr id="24" name="Imagen 23">
            <a:extLst>
              <a:ext uri="{FF2B5EF4-FFF2-40B4-BE49-F238E27FC236}">
                <a16:creationId xmlns:a16="http://schemas.microsoft.com/office/drawing/2014/main" id="{350C4542-B5C2-908C-7BD3-F0575310AA50}"/>
              </a:ext>
            </a:extLst>
          </p:cNvPr>
          <p:cNvPicPr>
            <a:picLocks noChangeAspect="1"/>
          </p:cNvPicPr>
          <p:nvPr/>
        </p:nvPicPr>
        <p:blipFill>
          <a:blip r:embed="rId3"/>
          <a:stretch>
            <a:fillRect/>
          </a:stretch>
        </p:blipFill>
        <p:spPr>
          <a:xfrm>
            <a:off x="5635575" y="1587282"/>
            <a:ext cx="3169243" cy="4146874"/>
          </a:xfrm>
          <a:prstGeom prst="rect">
            <a:avLst/>
          </a:prstGeom>
        </p:spPr>
      </p:pic>
      <p:sp>
        <p:nvSpPr>
          <p:cNvPr id="25" name="Rectángulo 24">
            <a:extLst>
              <a:ext uri="{FF2B5EF4-FFF2-40B4-BE49-F238E27FC236}">
                <a16:creationId xmlns:a16="http://schemas.microsoft.com/office/drawing/2014/main" id="{F279190D-8D01-4745-30D5-252C354428F5}"/>
              </a:ext>
            </a:extLst>
          </p:cNvPr>
          <p:cNvSpPr/>
          <p:nvPr/>
        </p:nvSpPr>
        <p:spPr>
          <a:xfrm>
            <a:off x="4455028" y="5824424"/>
            <a:ext cx="5502149" cy="646331"/>
          </a:xfrm>
          <a:prstGeom prst="rect">
            <a:avLst/>
          </a:prstGeom>
        </p:spPr>
        <p:txBody>
          <a:bodyPr wrap="square">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20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Indira Yomara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20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Quiceno Londoño</a:t>
            </a:r>
          </a:p>
        </p:txBody>
      </p:sp>
      <p:pic>
        <p:nvPicPr>
          <p:cNvPr id="31" name="Imagen 30">
            <a:extLst>
              <a:ext uri="{FF2B5EF4-FFF2-40B4-BE49-F238E27FC236}">
                <a16:creationId xmlns:a16="http://schemas.microsoft.com/office/drawing/2014/main" id="{D82B83C6-87A8-AB07-F2D7-B7BD30BA77D9}"/>
              </a:ext>
            </a:extLst>
          </p:cNvPr>
          <p:cNvPicPr>
            <a:picLocks noChangeAspect="1"/>
          </p:cNvPicPr>
          <p:nvPr/>
        </p:nvPicPr>
        <p:blipFill>
          <a:blip r:embed="rId4"/>
          <a:stretch>
            <a:fillRect/>
          </a:stretch>
        </p:blipFill>
        <p:spPr>
          <a:xfrm>
            <a:off x="3374942" y="1994207"/>
            <a:ext cx="2277795" cy="4733079"/>
          </a:xfrm>
          <a:prstGeom prst="rect">
            <a:avLst/>
          </a:prstGeom>
        </p:spPr>
      </p:pic>
      <p:pic>
        <p:nvPicPr>
          <p:cNvPr id="33" name="Imagen 32">
            <a:extLst>
              <a:ext uri="{FF2B5EF4-FFF2-40B4-BE49-F238E27FC236}">
                <a16:creationId xmlns:a16="http://schemas.microsoft.com/office/drawing/2014/main" id="{9B36F482-450B-E075-B586-C823367827AB}"/>
              </a:ext>
            </a:extLst>
          </p:cNvPr>
          <p:cNvPicPr>
            <a:picLocks noChangeAspect="1"/>
          </p:cNvPicPr>
          <p:nvPr/>
        </p:nvPicPr>
        <p:blipFill>
          <a:blip r:embed="rId5"/>
          <a:stretch>
            <a:fillRect/>
          </a:stretch>
        </p:blipFill>
        <p:spPr>
          <a:xfrm>
            <a:off x="8663699" y="2766202"/>
            <a:ext cx="2661452" cy="3548602"/>
          </a:xfrm>
          <a:prstGeom prst="rect">
            <a:avLst/>
          </a:prstGeom>
        </p:spPr>
      </p:pic>
      <p:pic>
        <p:nvPicPr>
          <p:cNvPr id="21" name="Imagen 20">
            <a:extLst>
              <a:ext uri="{FF2B5EF4-FFF2-40B4-BE49-F238E27FC236}">
                <a16:creationId xmlns:a16="http://schemas.microsoft.com/office/drawing/2014/main" id="{E74D3768-3B69-0845-38BD-9F7B3881FAB5}"/>
              </a:ext>
            </a:extLst>
          </p:cNvPr>
          <p:cNvPicPr>
            <a:picLocks noChangeAspect="1"/>
          </p:cNvPicPr>
          <p:nvPr/>
        </p:nvPicPr>
        <p:blipFill>
          <a:blip r:embed="rId6"/>
          <a:stretch>
            <a:fillRect/>
          </a:stretch>
        </p:blipFill>
        <p:spPr>
          <a:xfrm>
            <a:off x="3256345" y="461320"/>
            <a:ext cx="2115698" cy="1330884"/>
          </a:xfrm>
          <a:prstGeom prst="rect">
            <a:avLst/>
          </a:prstGeom>
        </p:spPr>
      </p:pic>
    </p:spTree>
    <p:extLst>
      <p:ext uri="{BB962C8B-B14F-4D97-AF65-F5344CB8AC3E}">
        <p14:creationId xmlns:p14="http://schemas.microsoft.com/office/powerpoint/2010/main" val="2419512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3EE"/>
        </a:solidFill>
        <a:effectLst/>
      </p:bgPr>
    </p:bg>
    <p:spTree>
      <p:nvGrpSpPr>
        <p:cNvPr id="1" name=""/>
        <p:cNvGrpSpPr/>
        <p:nvPr/>
      </p:nvGrpSpPr>
      <p:grpSpPr>
        <a:xfrm>
          <a:off x="0" y="0"/>
          <a:ext cx="0" cy="0"/>
          <a:chOff x="0" y="0"/>
          <a:chExt cx="0" cy="0"/>
        </a:xfrm>
      </p:grpSpPr>
      <p:grpSp>
        <p:nvGrpSpPr>
          <p:cNvPr id="2" name="Group 2"/>
          <p:cNvGrpSpPr/>
          <p:nvPr/>
        </p:nvGrpSpPr>
        <p:grpSpPr>
          <a:xfrm>
            <a:off x="1828800" y="609600"/>
            <a:ext cx="9144000" cy="1950720"/>
            <a:chOff x="0" y="0"/>
            <a:chExt cx="18288000" cy="3901440"/>
          </a:xfrm>
        </p:grpSpPr>
        <p:sp>
          <p:nvSpPr>
            <p:cNvPr id="3" name="Freeform 3"/>
            <p:cNvSpPr/>
            <p:nvPr/>
          </p:nvSpPr>
          <p:spPr>
            <a:xfrm>
              <a:off x="0" y="0"/>
              <a:ext cx="18288000" cy="3901440"/>
            </a:xfrm>
            <a:custGeom>
              <a:avLst/>
              <a:gdLst/>
              <a:ahLst/>
              <a:cxnLst/>
              <a:rect l="l" t="t" r="r" b="b"/>
              <a:pathLst>
                <a:path w="18288000" h="3901440">
                  <a:moveTo>
                    <a:pt x="0" y="0"/>
                  </a:moveTo>
                  <a:lnTo>
                    <a:pt x="18288000" y="0"/>
                  </a:lnTo>
                  <a:lnTo>
                    <a:pt x="18288000" y="3901440"/>
                  </a:lnTo>
                  <a:lnTo>
                    <a:pt x="0" y="3901440"/>
                  </a:lnTo>
                  <a:close/>
                </a:path>
              </a:pathLst>
            </a:custGeom>
            <a:blipFill>
              <a:blip r:embed="rId3">
                <a:alphaModFix amt="0"/>
              </a:blip>
              <a:stretch>
                <a:fillRect t="-41336" b="-41336"/>
              </a:stretch>
            </a:blipFill>
          </p:spPr>
        </p:sp>
        <p:sp>
          <p:nvSpPr>
            <p:cNvPr id="4" name="TextBox 4"/>
            <p:cNvSpPr txBox="1"/>
            <p:nvPr/>
          </p:nvSpPr>
          <p:spPr>
            <a:xfrm>
              <a:off x="0" y="-295275"/>
              <a:ext cx="18288000" cy="4196715"/>
            </a:xfrm>
            <a:prstGeom prst="rect">
              <a:avLst/>
            </a:prstGeom>
          </p:spPr>
          <p:txBody>
            <a:bodyPr lIns="0" tIns="0" rIns="0" bIns="0" rtlCol="0" anchor="ctr"/>
            <a:lstStyle/>
            <a:p>
              <a:pPr defTabSz="609630">
                <a:lnSpc>
                  <a:spcPts val="5376"/>
                </a:lnSpc>
              </a:pPr>
              <a:r>
                <a:rPr lang="en-US" sz="3733" b="1" i="1">
                  <a:solidFill>
                    <a:srgbClr val="2C3E50"/>
                  </a:solidFill>
                  <a:latin typeface="Agrandir Bold Italics"/>
                  <a:ea typeface="Agrandir Bold Italics"/>
                  <a:cs typeface="Agrandir Bold Italics"/>
                  <a:sym typeface="Agrandir Bold Italics"/>
                </a:rPr>
                <a:t>Es que les ofrecen sacarlos</a:t>
              </a:r>
            </a:p>
            <a:p>
              <a:pPr defTabSz="609630">
                <a:lnSpc>
                  <a:spcPts val="5376"/>
                </a:lnSpc>
              </a:pPr>
              <a:r>
                <a:rPr lang="en-US" sz="3733" b="1" i="1">
                  <a:solidFill>
                    <a:srgbClr val="2C3E50"/>
                  </a:solidFill>
                  <a:latin typeface="Agrandir Bold Italics"/>
                  <a:ea typeface="Agrandir Bold Italics"/>
                  <a:cs typeface="Agrandir Bold Italics"/>
                  <a:sym typeface="Agrandir Bold Italics"/>
                </a:rPr>
                <a:t>y prefieren quedarse en la calle</a:t>
              </a:r>
            </a:p>
          </p:txBody>
        </p:sp>
      </p:grpSp>
      <p:grpSp>
        <p:nvGrpSpPr>
          <p:cNvPr id="5" name="Group 5"/>
          <p:cNvGrpSpPr/>
          <p:nvPr/>
        </p:nvGrpSpPr>
        <p:grpSpPr>
          <a:xfrm>
            <a:off x="1828800" y="2804160"/>
            <a:ext cx="3657600" cy="48768"/>
            <a:chOff x="0" y="0"/>
            <a:chExt cx="7315200" cy="97536"/>
          </a:xfrm>
        </p:grpSpPr>
        <p:sp>
          <p:nvSpPr>
            <p:cNvPr id="6" name="Freeform 6"/>
            <p:cNvSpPr/>
            <p:nvPr/>
          </p:nvSpPr>
          <p:spPr>
            <a:xfrm>
              <a:off x="0" y="0"/>
              <a:ext cx="7315200" cy="97536"/>
            </a:xfrm>
            <a:custGeom>
              <a:avLst/>
              <a:gdLst/>
              <a:ahLst/>
              <a:cxnLst/>
              <a:rect l="l" t="t" r="r" b="b"/>
              <a:pathLst>
                <a:path w="7315200" h="97536">
                  <a:moveTo>
                    <a:pt x="0" y="0"/>
                  </a:moveTo>
                  <a:lnTo>
                    <a:pt x="7315200" y="0"/>
                  </a:lnTo>
                  <a:lnTo>
                    <a:pt x="7315200" y="97536"/>
                  </a:lnTo>
                  <a:lnTo>
                    <a:pt x="0" y="97536"/>
                  </a:lnTo>
                  <a:close/>
                </a:path>
              </a:pathLst>
            </a:custGeom>
            <a:solidFill>
              <a:srgbClr val="2E86C1"/>
            </a:solidFill>
          </p:spPr>
        </p:sp>
      </p:grpSp>
      <p:grpSp>
        <p:nvGrpSpPr>
          <p:cNvPr id="7" name="Group 7"/>
          <p:cNvGrpSpPr/>
          <p:nvPr/>
        </p:nvGrpSpPr>
        <p:grpSpPr>
          <a:xfrm>
            <a:off x="1707585" y="3037375"/>
            <a:ext cx="7283283" cy="1576747"/>
            <a:chOff x="0" y="0"/>
            <a:chExt cx="14566565" cy="3153495"/>
          </a:xfrm>
        </p:grpSpPr>
        <p:sp>
          <p:nvSpPr>
            <p:cNvPr id="8" name="Freeform 8"/>
            <p:cNvSpPr/>
            <p:nvPr/>
          </p:nvSpPr>
          <p:spPr>
            <a:xfrm>
              <a:off x="0" y="0"/>
              <a:ext cx="14566565" cy="3153495"/>
            </a:xfrm>
            <a:custGeom>
              <a:avLst/>
              <a:gdLst/>
              <a:ahLst/>
              <a:cxnLst/>
              <a:rect l="l" t="t" r="r" b="b"/>
              <a:pathLst>
                <a:path w="14566565" h="3153495">
                  <a:moveTo>
                    <a:pt x="0" y="0"/>
                  </a:moveTo>
                  <a:lnTo>
                    <a:pt x="14566565" y="0"/>
                  </a:lnTo>
                  <a:lnTo>
                    <a:pt x="14566565" y="3153495"/>
                  </a:lnTo>
                  <a:lnTo>
                    <a:pt x="0" y="3153495"/>
                  </a:lnTo>
                  <a:close/>
                </a:path>
              </a:pathLst>
            </a:custGeom>
            <a:blipFill>
              <a:blip r:embed="rId3">
                <a:alphaModFix amt="0"/>
              </a:blip>
              <a:stretch>
                <a:fillRect t="-59071" r="-17177" b="-51860"/>
              </a:stretch>
            </a:blipFill>
          </p:spPr>
        </p:sp>
        <p:sp>
          <p:nvSpPr>
            <p:cNvPr id="9" name="TextBox 9"/>
            <p:cNvSpPr txBox="1"/>
            <p:nvPr/>
          </p:nvSpPr>
          <p:spPr>
            <a:xfrm>
              <a:off x="0" y="-257175"/>
              <a:ext cx="14566565" cy="3410670"/>
            </a:xfrm>
            <a:prstGeom prst="rect">
              <a:avLst/>
            </a:prstGeom>
          </p:spPr>
          <p:txBody>
            <a:bodyPr lIns="0" tIns="0" rIns="0" bIns="0" rtlCol="0" anchor="ctr"/>
            <a:lstStyle/>
            <a:p>
              <a:pPr defTabSz="609630">
                <a:lnSpc>
                  <a:spcPts val="4160"/>
                </a:lnSpc>
              </a:pPr>
              <a:r>
                <a:rPr lang="en-US" sz="2667">
                  <a:solidFill>
                    <a:srgbClr val="2C3E50"/>
                  </a:solidFill>
                  <a:latin typeface="Agrandir"/>
                  <a:ea typeface="Agrandir"/>
                  <a:cs typeface="Agrandir"/>
                  <a:sym typeface="Agrandir"/>
                </a:rPr>
                <a:t>Lo que ven es real.</a:t>
              </a:r>
            </a:p>
            <a:p>
              <a:pPr defTabSz="609630">
                <a:lnSpc>
                  <a:spcPts val="4160"/>
                </a:lnSpc>
              </a:pPr>
              <a:r>
                <a:rPr lang="en-US" sz="2667">
                  <a:solidFill>
                    <a:srgbClr val="2C3E50"/>
                  </a:solidFill>
                  <a:latin typeface="Agrandir"/>
                  <a:ea typeface="Agrandir"/>
                  <a:cs typeface="Agrandir"/>
                  <a:sym typeface="Agrandir"/>
                </a:rPr>
                <a:t>Pero hay algo pasando adentro que lo cambia todo.</a:t>
              </a:r>
            </a:p>
          </p:txBody>
        </p:sp>
      </p:grpSp>
      <p:grpSp>
        <p:nvGrpSpPr>
          <p:cNvPr id="10" name="Group 10"/>
          <p:cNvGrpSpPr/>
          <p:nvPr/>
        </p:nvGrpSpPr>
        <p:grpSpPr>
          <a:xfrm>
            <a:off x="10363200" y="6096000"/>
            <a:ext cx="1463040" cy="487680"/>
            <a:chOff x="0" y="0"/>
            <a:chExt cx="2926080" cy="975360"/>
          </a:xfrm>
        </p:grpSpPr>
        <p:sp>
          <p:nvSpPr>
            <p:cNvPr id="11" name="Freeform 11"/>
            <p:cNvSpPr/>
            <p:nvPr/>
          </p:nvSpPr>
          <p:spPr>
            <a:xfrm>
              <a:off x="0" y="0"/>
              <a:ext cx="2926080" cy="975360"/>
            </a:xfrm>
            <a:custGeom>
              <a:avLst/>
              <a:gdLst/>
              <a:ahLst/>
              <a:cxnLst/>
              <a:rect l="l" t="t" r="r" b="b"/>
              <a:pathLst>
                <a:path w="2926080" h="975360">
                  <a:moveTo>
                    <a:pt x="0" y="0"/>
                  </a:moveTo>
                  <a:lnTo>
                    <a:pt x="2926080" y="0"/>
                  </a:lnTo>
                  <a:lnTo>
                    <a:pt x="2926080" y="975360"/>
                  </a:lnTo>
                  <a:lnTo>
                    <a:pt x="0" y="975360"/>
                  </a:lnTo>
                  <a:close/>
                </a:path>
              </a:pathLst>
            </a:custGeom>
            <a:blipFill>
              <a:blip r:embed="rId3">
                <a:alphaModFix amt="0"/>
              </a:blip>
              <a:stretch>
                <a:fillRect t="-8455" b="-8455"/>
              </a:stretch>
            </a:blipFill>
          </p:spPr>
        </p:sp>
        <p:sp>
          <p:nvSpPr>
            <p:cNvPr id="12" name="TextBox 12"/>
            <p:cNvSpPr txBox="1"/>
            <p:nvPr/>
          </p:nvSpPr>
          <p:spPr>
            <a:xfrm>
              <a:off x="0" y="-38100"/>
              <a:ext cx="2926080" cy="1013460"/>
            </a:xfrm>
            <a:prstGeom prst="rect">
              <a:avLst/>
            </a:prstGeom>
          </p:spPr>
          <p:txBody>
            <a:bodyPr lIns="0" tIns="0" rIns="0" bIns="0" rtlCol="0" anchor="ctr"/>
            <a:lstStyle/>
            <a:p>
              <a:pPr algn="r" defTabSz="609630">
                <a:lnSpc>
                  <a:spcPts val="1600"/>
                </a:lnSpc>
              </a:pPr>
              <a:r>
                <a:rPr lang="en-US" sz="1333">
                  <a:solidFill>
                    <a:srgbClr val="7F8C8D"/>
                  </a:solidFill>
                  <a:latin typeface="Calibri (MS)"/>
                  <a:ea typeface="Calibri (MS)"/>
                  <a:cs typeface="Calibri (MS)"/>
                  <a:sym typeface="Calibri (MS)"/>
                </a:rPr>
                <a:t>BLOQUE 1</a:t>
              </a:r>
            </a:p>
          </p:txBody>
        </p:sp>
      </p:grpSp>
      <p:sp>
        <p:nvSpPr>
          <p:cNvPr id="13" name="Freeform 13"/>
          <p:cNvSpPr/>
          <p:nvPr/>
        </p:nvSpPr>
        <p:spPr>
          <a:xfrm>
            <a:off x="1187706" y="834674"/>
            <a:ext cx="519879" cy="380929"/>
          </a:xfrm>
          <a:custGeom>
            <a:avLst/>
            <a:gdLst/>
            <a:ahLst/>
            <a:cxnLst/>
            <a:rect l="l" t="t" r="r" b="b"/>
            <a:pathLst>
              <a:path w="779818" h="571394">
                <a:moveTo>
                  <a:pt x="0" y="0"/>
                </a:moveTo>
                <a:lnTo>
                  <a:pt x="779818" y="0"/>
                </a:lnTo>
                <a:lnTo>
                  <a:pt x="779818" y="571394"/>
                </a:lnTo>
                <a:lnTo>
                  <a:pt x="0" y="5713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rot="-10800000">
            <a:off x="8990867" y="1584960"/>
            <a:ext cx="519879" cy="380929"/>
          </a:xfrm>
          <a:custGeom>
            <a:avLst/>
            <a:gdLst/>
            <a:ahLst/>
            <a:cxnLst/>
            <a:rect l="l" t="t" r="r" b="b"/>
            <a:pathLst>
              <a:path w="779818" h="571394">
                <a:moveTo>
                  <a:pt x="0" y="0"/>
                </a:moveTo>
                <a:lnTo>
                  <a:pt x="779819" y="0"/>
                </a:lnTo>
                <a:lnTo>
                  <a:pt x="779819" y="571394"/>
                </a:lnTo>
                <a:lnTo>
                  <a:pt x="0" y="5713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Freeform 15"/>
          <p:cNvSpPr/>
          <p:nvPr/>
        </p:nvSpPr>
        <p:spPr>
          <a:xfrm>
            <a:off x="8990867" y="2804160"/>
            <a:ext cx="1868059" cy="2410398"/>
          </a:xfrm>
          <a:custGeom>
            <a:avLst/>
            <a:gdLst/>
            <a:ahLst/>
            <a:cxnLst/>
            <a:rect l="l" t="t" r="r" b="b"/>
            <a:pathLst>
              <a:path w="2802088" h="3615597">
                <a:moveTo>
                  <a:pt x="0" y="0"/>
                </a:moveTo>
                <a:lnTo>
                  <a:pt x="2802088" y="0"/>
                </a:lnTo>
                <a:lnTo>
                  <a:pt x="2802088" y="3615597"/>
                </a:lnTo>
                <a:lnTo>
                  <a:pt x="0" y="36155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780C-AF47-5BA3-4C7F-EB0C380B6996}"/>
            </a:ext>
          </a:extLst>
        </p:cNvPr>
        <p:cNvGrpSpPr/>
        <p:nvPr/>
      </p:nvGrpSpPr>
      <p:grpSpPr>
        <a:xfrm>
          <a:off x="0" y="0"/>
          <a:ext cx="0" cy="0"/>
          <a:chOff x="0" y="0"/>
          <a:chExt cx="0" cy="0"/>
        </a:xfrm>
      </p:grpSpPr>
      <p:pic>
        <p:nvPicPr>
          <p:cNvPr id="7" name="Imagen 6" descr="Imagen que contiene interior, persona, edificio, hombre&#10;&#10;El contenido generado por IA puede ser incorrecto.">
            <a:extLst>
              <a:ext uri="{FF2B5EF4-FFF2-40B4-BE49-F238E27FC236}">
                <a16:creationId xmlns:a16="http://schemas.microsoft.com/office/drawing/2014/main" id="{74E5E44A-90D5-878C-1D66-8427867C932B}"/>
              </a:ext>
            </a:extLst>
          </p:cNvPr>
          <p:cNvPicPr>
            <a:picLocks noChangeAspect="1"/>
          </p:cNvPicPr>
          <p:nvPr/>
        </p:nvPicPr>
        <p:blipFill>
          <a:blip r:embed="rId2"/>
          <a:srcRect l="1269" t="38230" r="1269" b="19408"/>
          <a:stretch>
            <a:fillRect/>
          </a:stretch>
        </p:blipFill>
        <p:spPr>
          <a:xfrm>
            <a:off x="0" y="0"/>
            <a:ext cx="12192000" cy="6858000"/>
          </a:xfrm>
          <a:prstGeom prst="rect">
            <a:avLst/>
          </a:prstGeom>
        </p:spPr>
      </p:pic>
      <p:sp>
        <p:nvSpPr>
          <p:cNvPr id="8" name="Rectángulo 7">
            <a:extLst>
              <a:ext uri="{FF2B5EF4-FFF2-40B4-BE49-F238E27FC236}">
                <a16:creationId xmlns:a16="http://schemas.microsoft.com/office/drawing/2014/main" id="{300B491B-D872-22E8-563E-C88BB3061AD3}"/>
              </a:ext>
            </a:extLst>
          </p:cNvPr>
          <p:cNvSpPr/>
          <p:nvPr/>
        </p:nvSpPr>
        <p:spPr>
          <a:xfrm>
            <a:off x="0" y="0"/>
            <a:ext cx="12192000" cy="6858000"/>
          </a:xfrm>
          <a:prstGeom prst="rect">
            <a:avLst/>
          </a:prstGeom>
          <a:solidFill>
            <a:srgbClr val="00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ángulo 8">
            <a:extLst>
              <a:ext uri="{FF2B5EF4-FFF2-40B4-BE49-F238E27FC236}">
                <a16:creationId xmlns:a16="http://schemas.microsoft.com/office/drawing/2014/main" id="{72408216-370A-F52B-8DDB-F0D35C604715}"/>
              </a:ext>
            </a:extLst>
          </p:cNvPr>
          <p:cNvSpPr/>
          <p:nvPr/>
        </p:nvSpPr>
        <p:spPr>
          <a:xfrm>
            <a:off x="2231552" y="1783283"/>
            <a:ext cx="7728896" cy="34163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prstClr val="white"/>
                </a:solidFill>
                <a:effectLst/>
                <a:uLnTx/>
                <a:uFillTx/>
                <a:latin typeface="Poppins Black" panose="00000A00000000000000" pitchFamily="2" charset="0"/>
                <a:ea typeface="+mn-ea"/>
                <a:cs typeface="Poppins Black" panose="00000A00000000000000" pitchFamily="2" charset="0"/>
              </a:rPr>
              <a:t>“Una persona en situación de calle pareciera que no tiene nada que perder, porque siente que ya lo ha perdido todo”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600" b="0" i="0" u="none" strike="noStrike" kern="1200" cap="none" spc="0" normalizeH="0" baseline="0" noProof="0" dirty="0">
              <a:ln>
                <a:noFill/>
              </a:ln>
              <a:solidFill>
                <a:prstClr val="white"/>
              </a:solidFill>
              <a:effectLst/>
              <a:uLnTx/>
              <a:uFillTx/>
              <a:latin typeface="Poppins Black" panose="00000A00000000000000" pitchFamily="2" charset="0"/>
              <a:ea typeface="+mn-ea"/>
              <a:cs typeface="Poppins Black" panose="00000A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prstClr val="white"/>
                </a:solidFill>
                <a:effectLst/>
                <a:uLnTx/>
                <a:uFillTx/>
                <a:latin typeface="Poppins Black" panose="00000A00000000000000" pitchFamily="2" charset="0"/>
                <a:ea typeface="+mn-ea"/>
                <a:cs typeface="Poppins Black" panose="00000A00000000000000" pitchFamily="2" charset="0"/>
              </a:rPr>
              <a:t>Indira Quiceno Londoño</a:t>
            </a:r>
          </a:p>
        </p:txBody>
      </p:sp>
      <p:pic>
        <p:nvPicPr>
          <p:cNvPr id="5" name="Imagen 4">
            <a:extLst>
              <a:ext uri="{FF2B5EF4-FFF2-40B4-BE49-F238E27FC236}">
                <a16:creationId xmlns:a16="http://schemas.microsoft.com/office/drawing/2014/main" id="{82C86337-0853-1361-7D73-52EDF872571A}"/>
              </a:ext>
            </a:extLst>
          </p:cNvPr>
          <p:cNvPicPr>
            <a:picLocks noChangeAspect="1"/>
          </p:cNvPicPr>
          <p:nvPr/>
        </p:nvPicPr>
        <p:blipFill>
          <a:blip r:embed="rId3">
            <a:extLst>
              <a:ext uri="{28A0092B-C50C-407E-A947-70E740481C1C}">
                <a14:useLocalDpi xmlns:a14="http://schemas.microsoft.com/office/drawing/2010/main" val="0"/>
              </a:ext>
            </a:extLst>
          </a:blip>
          <a:srcRect l="11344" t="13302" r="9328" b="19850"/>
          <a:stretch/>
        </p:blipFill>
        <p:spPr>
          <a:xfrm>
            <a:off x="9293016" y="5183152"/>
            <a:ext cx="2569029" cy="1774373"/>
          </a:xfrm>
          <a:prstGeom prst="rect">
            <a:avLst/>
          </a:prstGeom>
        </p:spPr>
      </p:pic>
    </p:spTree>
    <p:extLst>
      <p:ext uri="{BB962C8B-B14F-4D97-AF65-F5344CB8AC3E}">
        <p14:creationId xmlns:p14="http://schemas.microsoft.com/office/powerpoint/2010/main" val="34147452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0D443-970A-19F5-DE4D-B17F5CB5D5F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58845C5-E231-0DEF-2223-74972B330995}"/>
              </a:ext>
            </a:extLst>
          </p:cNvPr>
          <p:cNvPicPr>
            <a:picLocks noChangeAspect="1"/>
          </p:cNvPicPr>
          <p:nvPr/>
        </p:nvPicPr>
        <p:blipFill>
          <a:blip r:embed="rId2"/>
          <a:stretch>
            <a:fillRect/>
          </a:stretch>
        </p:blipFill>
        <p:spPr>
          <a:xfrm>
            <a:off x="4384648" y="1094814"/>
            <a:ext cx="3073821" cy="3073821"/>
          </a:xfrm>
          <a:prstGeom prst="rect">
            <a:avLst/>
          </a:prstGeom>
        </p:spPr>
      </p:pic>
      <p:sp>
        <p:nvSpPr>
          <p:cNvPr id="28" name="Rectángulo 27">
            <a:extLst>
              <a:ext uri="{FF2B5EF4-FFF2-40B4-BE49-F238E27FC236}">
                <a16:creationId xmlns:a16="http://schemas.microsoft.com/office/drawing/2014/main" id="{E23CD798-CF04-D6D8-AAB4-6032065B9948}"/>
              </a:ext>
            </a:extLst>
          </p:cNvPr>
          <p:cNvSpPr/>
          <p:nvPr/>
        </p:nvSpPr>
        <p:spPr>
          <a:xfrm>
            <a:off x="-28178" y="3290694"/>
            <a:ext cx="12220178" cy="3599121"/>
          </a:xfrm>
          <a:prstGeom prst="rect">
            <a:avLst/>
          </a:prstGeom>
          <a:solidFill>
            <a:srgbClr val="185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0" name="Grupo 19">
            <a:extLst>
              <a:ext uri="{FF2B5EF4-FFF2-40B4-BE49-F238E27FC236}">
                <a16:creationId xmlns:a16="http://schemas.microsoft.com/office/drawing/2014/main" id="{B2AE80F6-1715-143F-D1B7-55DAED5DEA5E}"/>
              </a:ext>
            </a:extLst>
          </p:cNvPr>
          <p:cNvGrpSpPr/>
          <p:nvPr/>
        </p:nvGrpSpPr>
        <p:grpSpPr>
          <a:xfrm>
            <a:off x="535174" y="3688056"/>
            <a:ext cx="5263586" cy="3045430"/>
            <a:chOff x="845038" y="3129311"/>
            <a:chExt cx="5263586" cy="3045430"/>
          </a:xfrm>
        </p:grpSpPr>
        <p:sp>
          <p:nvSpPr>
            <p:cNvPr id="4" name="Subtítulo 2">
              <a:extLst>
                <a:ext uri="{FF2B5EF4-FFF2-40B4-BE49-F238E27FC236}">
                  <a16:creationId xmlns:a16="http://schemas.microsoft.com/office/drawing/2014/main" id="{E9EF294D-81E4-C97D-370E-339AF6AD0786}"/>
                </a:ext>
              </a:extLst>
            </p:cNvPr>
            <p:cNvSpPr txBox="1">
              <a:spLocks/>
            </p:cNvSpPr>
            <p:nvPr/>
          </p:nvSpPr>
          <p:spPr>
            <a:xfrm>
              <a:off x="1525036" y="3163092"/>
              <a:ext cx="4583588" cy="30116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Catalina Velásquez Valencia</a:t>
              </a: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Médico, Terapeuta, Conferencista, Maestra de Ceremonias y Presentadora de Televisión.</a:t>
              </a: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7" name="Grupo 16">
              <a:extLst>
                <a:ext uri="{FF2B5EF4-FFF2-40B4-BE49-F238E27FC236}">
                  <a16:creationId xmlns:a16="http://schemas.microsoft.com/office/drawing/2014/main" id="{349C4BC6-DFDB-EEEB-BF42-68DAFC250E72}"/>
                </a:ext>
              </a:extLst>
            </p:cNvPr>
            <p:cNvGrpSpPr/>
            <p:nvPr/>
          </p:nvGrpSpPr>
          <p:grpSpPr>
            <a:xfrm>
              <a:off x="845038" y="3129311"/>
              <a:ext cx="545633" cy="1778640"/>
              <a:chOff x="1259708" y="2894636"/>
              <a:chExt cx="545633" cy="1778640"/>
            </a:xfrm>
          </p:grpSpPr>
          <p:pic>
            <p:nvPicPr>
              <p:cNvPr id="10" name="Imagen 9" descr="Icono&#10;&#10;El contenido generado por IA puede ser incorrecto.">
                <a:extLst>
                  <a:ext uri="{FF2B5EF4-FFF2-40B4-BE49-F238E27FC236}">
                    <a16:creationId xmlns:a16="http://schemas.microsoft.com/office/drawing/2014/main" id="{43A2CFB4-06B7-A5B7-BA7B-CB4FC860A0D4}"/>
                  </a:ext>
                </a:extLst>
              </p:cNvPr>
              <p:cNvPicPr>
                <a:picLocks noChangeAspect="1"/>
              </p:cNvPicPr>
              <p:nvPr/>
            </p:nvPicPr>
            <p:blipFill>
              <a:blip r:embed="rId3">
                <a:biLevel thresh="25000"/>
              </a:blip>
              <a:stretch>
                <a:fillRect/>
              </a:stretch>
            </p:blipFill>
            <p:spPr>
              <a:xfrm>
                <a:off x="1259708" y="2894636"/>
                <a:ext cx="545633" cy="545633"/>
              </a:xfrm>
              <a:prstGeom prst="rect">
                <a:avLst/>
              </a:prstGeom>
            </p:spPr>
          </p:pic>
          <p:pic>
            <p:nvPicPr>
              <p:cNvPr id="14" name="Imagen 13" descr="Imagen que contiene firmar, exterior, objeto, calle&#10;&#10;El contenido generado por IA puede ser incorrecto.">
                <a:extLst>
                  <a:ext uri="{FF2B5EF4-FFF2-40B4-BE49-F238E27FC236}">
                    <a16:creationId xmlns:a16="http://schemas.microsoft.com/office/drawing/2014/main" id="{F88FE2D5-78BE-694E-601E-38033E671479}"/>
                  </a:ext>
                </a:extLst>
              </p:cNvPr>
              <p:cNvPicPr>
                <a:picLocks noChangeAspect="1"/>
              </p:cNvPicPr>
              <p:nvPr/>
            </p:nvPicPr>
            <p:blipFill>
              <a:blip r:embed="rId4">
                <a:biLevel thresh="25000"/>
              </a:blip>
              <a:stretch>
                <a:fillRect/>
              </a:stretch>
            </p:blipFill>
            <p:spPr>
              <a:xfrm>
                <a:off x="1259708" y="4127643"/>
                <a:ext cx="545633" cy="545633"/>
              </a:xfrm>
              <a:prstGeom prst="rect">
                <a:avLst/>
              </a:prstGeom>
            </p:spPr>
          </p:pic>
        </p:grpSp>
      </p:grpSp>
      <p:sp>
        <p:nvSpPr>
          <p:cNvPr id="18" name="Rectángulo 17">
            <a:extLst>
              <a:ext uri="{FF2B5EF4-FFF2-40B4-BE49-F238E27FC236}">
                <a16:creationId xmlns:a16="http://schemas.microsoft.com/office/drawing/2014/main" id="{4ABA0EAE-E08D-6FC6-5428-E536B4998129}"/>
              </a:ext>
            </a:extLst>
          </p:cNvPr>
          <p:cNvSpPr/>
          <p:nvPr/>
        </p:nvSpPr>
        <p:spPr>
          <a:xfrm>
            <a:off x="3474045" y="287355"/>
            <a:ext cx="5289627"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80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Contacto</a:t>
            </a:r>
          </a:p>
        </p:txBody>
      </p:sp>
      <p:sp>
        <p:nvSpPr>
          <p:cNvPr id="19" name="Rectángulo 18">
            <a:extLst>
              <a:ext uri="{FF2B5EF4-FFF2-40B4-BE49-F238E27FC236}">
                <a16:creationId xmlns:a16="http://schemas.microsoft.com/office/drawing/2014/main" id="{0AF75663-A83C-7CD3-110D-523FD5D46616}"/>
              </a:ext>
            </a:extLst>
          </p:cNvPr>
          <p:cNvSpPr/>
          <p:nvPr/>
        </p:nvSpPr>
        <p:spPr>
          <a:xfrm>
            <a:off x="5302395" y="1774035"/>
            <a:ext cx="1541489" cy="308364"/>
          </a:xfrm>
          <a:prstGeom prst="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Rectángulo 28">
            <a:extLst>
              <a:ext uri="{FF2B5EF4-FFF2-40B4-BE49-F238E27FC236}">
                <a16:creationId xmlns:a16="http://schemas.microsoft.com/office/drawing/2014/main" id="{88028AC0-706E-AC86-E1FB-3C5AEA7ADD7E}"/>
              </a:ext>
            </a:extLst>
          </p:cNvPr>
          <p:cNvSpPr/>
          <p:nvPr/>
        </p:nvSpPr>
        <p:spPr>
          <a:xfrm>
            <a:off x="6073140" y="3731922"/>
            <a:ext cx="45719" cy="2716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32" name="Grupo 31">
            <a:extLst>
              <a:ext uri="{FF2B5EF4-FFF2-40B4-BE49-F238E27FC236}">
                <a16:creationId xmlns:a16="http://schemas.microsoft.com/office/drawing/2014/main" id="{484FC561-4174-F9BB-6096-A8A5969EB873}"/>
              </a:ext>
            </a:extLst>
          </p:cNvPr>
          <p:cNvGrpSpPr/>
          <p:nvPr/>
        </p:nvGrpSpPr>
        <p:grpSpPr>
          <a:xfrm>
            <a:off x="6667620" y="3762299"/>
            <a:ext cx="690330" cy="1809194"/>
            <a:chOff x="1266351" y="3361857"/>
            <a:chExt cx="639932" cy="1567780"/>
          </a:xfrm>
        </p:grpSpPr>
        <p:pic>
          <p:nvPicPr>
            <p:cNvPr id="34" name="Imagen 33" descr="Pantalla de computadora con letras&#10;&#10;El contenido generado por IA puede ser incorrecto.">
              <a:extLst>
                <a:ext uri="{FF2B5EF4-FFF2-40B4-BE49-F238E27FC236}">
                  <a16:creationId xmlns:a16="http://schemas.microsoft.com/office/drawing/2014/main" id="{2D82A3EA-FC38-5B4A-D594-C2C1A7F8DB0E}"/>
                </a:ext>
              </a:extLst>
            </p:cNvPr>
            <p:cNvPicPr>
              <a:picLocks noChangeAspect="1"/>
            </p:cNvPicPr>
            <p:nvPr/>
          </p:nvPicPr>
          <p:blipFill>
            <a:blip r:embed="rId5">
              <a:biLevel thresh="25000"/>
            </a:blip>
            <a:stretch>
              <a:fillRect/>
            </a:stretch>
          </p:blipFill>
          <p:spPr>
            <a:xfrm>
              <a:off x="1360650" y="3361857"/>
              <a:ext cx="545633" cy="545633"/>
            </a:xfrm>
            <a:prstGeom prst="rect">
              <a:avLst/>
            </a:prstGeom>
          </p:spPr>
        </p:pic>
        <p:pic>
          <p:nvPicPr>
            <p:cNvPr id="36" name="Imagen 35" descr="Icono&#10;&#10;El contenido generado por IA puede ser incorrecto.">
              <a:extLst>
                <a:ext uri="{FF2B5EF4-FFF2-40B4-BE49-F238E27FC236}">
                  <a16:creationId xmlns:a16="http://schemas.microsoft.com/office/drawing/2014/main" id="{D21CBC87-E676-A566-13C0-D38726F9ECB6}"/>
                </a:ext>
              </a:extLst>
            </p:cNvPr>
            <p:cNvPicPr>
              <a:picLocks noChangeAspect="1"/>
            </p:cNvPicPr>
            <p:nvPr/>
          </p:nvPicPr>
          <p:blipFill>
            <a:blip r:embed="rId6">
              <a:biLevel thresh="25000"/>
            </a:blip>
            <a:stretch>
              <a:fillRect/>
            </a:stretch>
          </p:blipFill>
          <p:spPr>
            <a:xfrm>
              <a:off x="1266351" y="4384004"/>
              <a:ext cx="545633" cy="545633"/>
            </a:xfrm>
            <a:prstGeom prst="rect">
              <a:avLst/>
            </a:prstGeom>
          </p:spPr>
        </p:pic>
      </p:grpSp>
      <p:sp>
        <p:nvSpPr>
          <p:cNvPr id="2" name="Subtítulo 2">
            <a:extLst>
              <a:ext uri="{FF2B5EF4-FFF2-40B4-BE49-F238E27FC236}">
                <a16:creationId xmlns:a16="http://schemas.microsoft.com/office/drawing/2014/main" id="{FCE45046-F8D5-3FB0-FF73-CD66F5C69FE8}"/>
              </a:ext>
            </a:extLst>
          </p:cNvPr>
          <p:cNvSpPr txBox="1">
            <a:spLocks/>
          </p:cNvSpPr>
          <p:nvPr/>
        </p:nvSpPr>
        <p:spPr>
          <a:xfrm>
            <a:off x="7483181" y="3721838"/>
            <a:ext cx="4583588" cy="30116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WhatsApp </a:t>
            </a: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+57 316 6950489</a:t>
            </a: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srgbClr val="467886"/>
              </a:solidFill>
              <a:effectLst/>
              <a:uLnTx/>
              <a:uFillTx/>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7">
                  <a:extLst>
                    <a:ext uri="{A12FA001-AC4F-418D-AE19-62706E023703}">
                      <ahyp:hlinkClr xmlns:ahyp="http://schemas.microsoft.com/office/drawing/2018/hyperlinkcolor" val="tx"/>
                    </a:ext>
                  </a:extLst>
                </a:hlinkClick>
              </a:rPr>
              <a:t>dra.catav@gmail.com</a:t>
            </a: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Instagram: @dra.catav_</a:t>
            </a: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YouTube: Dra. Cata V</a:t>
            </a: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609630" rtl="0" eaLnBrk="1" fontAlgn="auto" latinLnBrk="0" hangingPunct="1">
              <a:lnSpc>
                <a:spcPts val="3001"/>
              </a:lnSpc>
              <a:spcBef>
                <a:spcPts val="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78426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29370-7B86-DD72-173B-6C8273EEE47F}"/>
            </a:ext>
          </a:extLst>
        </p:cNvPr>
        <p:cNvGrpSpPr/>
        <p:nvPr/>
      </p:nvGrpSpPr>
      <p:grpSpPr>
        <a:xfrm>
          <a:off x="0" y="0"/>
          <a:ext cx="0" cy="0"/>
          <a:chOff x="0" y="0"/>
          <a:chExt cx="0" cy="0"/>
        </a:xfrm>
      </p:grpSpPr>
      <p:pic>
        <p:nvPicPr>
          <p:cNvPr id="6" name="Picture 4">
            <a:extLst>
              <a:ext uri="{FF2B5EF4-FFF2-40B4-BE49-F238E27FC236}">
                <a16:creationId xmlns:a16="http://schemas.microsoft.com/office/drawing/2014/main" id="{02C1DB52-4CE3-81A5-E268-49935ADACA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 t="15771" r="1"/>
          <a:stretch/>
        </p:blipFill>
        <p:spPr bwMode="auto">
          <a:xfrm>
            <a:off x="-1" y="0"/>
            <a:ext cx="12192001"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7">
            <a:extLst>
              <a:ext uri="{FF2B5EF4-FFF2-40B4-BE49-F238E27FC236}">
                <a16:creationId xmlns:a16="http://schemas.microsoft.com/office/drawing/2014/main" id="{B4ACAAB2-3EF6-0D63-45E4-9522AAE37085}"/>
              </a:ext>
            </a:extLst>
          </p:cNvPr>
          <p:cNvSpPr/>
          <p:nvPr/>
        </p:nvSpPr>
        <p:spPr>
          <a:xfrm>
            <a:off x="0" y="16646"/>
            <a:ext cx="12192000" cy="6857999"/>
          </a:xfrm>
          <a:prstGeom prst="rect">
            <a:avLst/>
          </a:prstGeom>
          <a:solidFill>
            <a:srgbClr val="00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A090925C-A182-FDCC-C995-79724407EFB4}"/>
              </a:ext>
            </a:extLst>
          </p:cNvPr>
          <p:cNvPicPr>
            <a:picLocks noChangeAspect="1"/>
          </p:cNvPicPr>
          <p:nvPr/>
        </p:nvPicPr>
        <p:blipFill>
          <a:blip r:embed="rId3">
            <a:extLst>
              <a:ext uri="{28A0092B-C50C-407E-A947-70E740481C1C}">
                <a14:useLocalDpi xmlns:a14="http://schemas.microsoft.com/office/drawing/2010/main" val="0"/>
              </a:ext>
            </a:extLst>
          </a:blip>
          <a:srcRect l="11344" t="13302" r="9328" b="19850"/>
          <a:stretch/>
        </p:blipFill>
        <p:spPr>
          <a:xfrm>
            <a:off x="9470569" y="5165397"/>
            <a:ext cx="2569029" cy="1774373"/>
          </a:xfrm>
          <a:prstGeom prst="rect">
            <a:avLst/>
          </a:prstGeom>
        </p:spPr>
      </p:pic>
      <p:sp>
        <p:nvSpPr>
          <p:cNvPr id="7" name="Subtítulo 2">
            <a:extLst>
              <a:ext uri="{FF2B5EF4-FFF2-40B4-BE49-F238E27FC236}">
                <a16:creationId xmlns:a16="http://schemas.microsoft.com/office/drawing/2014/main" id="{1C2EC768-58E6-EFBE-7152-9BD5514657EB}"/>
              </a:ext>
            </a:extLst>
          </p:cNvPr>
          <p:cNvSpPr txBox="1">
            <a:spLocks/>
          </p:cNvSpPr>
          <p:nvPr/>
        </p:nvSpPr>
        <p:spPr>
          <a:xfrm>
            <a:off x="2958638" y="4842145"/>
            <a:ext cx="5750200" cy="1371160"/>
          </a:xfrm>
          <a:prstGeom prst="rect">
            <a:avLst/>
          </a:prstGeom>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9500" b="1" i="0" u="none" strike="noStrike" kern="1200" cap="none" spc="0" normalizeH="0" baseline="0" noProof="0" dirty="0">
                <a:ln>
                  <a:noFill/>
                </a:ln>
                <a:solidFill>
                  <a:prstClr val="white"/>
                </a:solidFill>
                <a:effectLst/>
                <a:uLnTx/>
                <a:uFillTx/>
                <a:latin typeface="Prompt" panose="00000500000000000000" pitchFamily="2" charset="-34"/>
                <a:ea typeface="+mn-ea"/>
                <a:cs typeface="Prompt" panose="00000500000000000000" pitchFamily="2" charset="-34"/>
              </a:rPr>
              <a:t>¡Gracias!</a:t>
            </a:r>
            <a:endParaRPr kumimoji="0" lang="es-CO" sz="9500" b="0" i="0" u="none" strike="noStrike" kern="1200" cap="none" spc="0" normalizeH="0" baseline="0" noProof="0" dirty="0">
              <a:ln>
                <a:noFill/>
              </a:ln>
              <a:solidFill>
                <a:prstClr val="white"/>
              </a:solidFill>
              <a:effectLst/>
              <a:uLnTx/>
              <a:uFillTx/>
              <a:latin typeface="Prompt" panose="00000500000000000000" pitchFamily="2" charset="-34"/>
              <a:ea typeface="+mn-ea"/>
              <a:cs typeface="Prompt" panose="00000500000000000000" pitchFamily="2" charset="-34"/>
            </a:endParaRPr>
          </a:p>
        </p:txBody>
      </p:sp>
      <p:sp>
        <p:nvSpPr>
          <p:cNvPr id="2" name="Rectángulo 1">
            <a:extLst>
              <a:ext uri="{FF2B5EF4-FFF2-40B4-BE49-F238E27FC236}">
                <a16:creationId xmlns:a16="http://schemas.microsoft.com/office/drawing/2014/main" id="{4A08D839-805C-E08F-2845-FA0C52CB8028}"/>
              </a:ext>
            </a:extLst>
          </p:cNvPr>
          <p:cNvSpPr/>
          <p:nvPr/>
        </p:nvSpPr>
        <p:spPr>
          <a:xfrm>
            <a:off x="0" y="6659583"/>
            <a:ext cx="4210259" cy="188258"/>
          </a:xfrm>
          <a:prstGeom prst="rect">
            <a:avLst/>
          </a:prstGeom>
          <a:solidFill>
            <a:srgbClr val="000000">
              <a:alpha val="2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Fuente: https://expansión.com, consultado el 13 de marzo de 2025</a:t>
            </a:r>
          </a:p>
        </p:txBody>
      </p:sp>
    </p:spTree>
    <p:extLst>
      <p:ext uri="{BB962C8B-B14F-4D97-AF65-F5344CB8AC3E}">
        <p14:creationId xmlns:p14="http://schemas.microsoft.com/office/powerpoint/2010/main" val="30250976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780C-AF47-5BA3-4C7F-EB0C380B6996}"/>
            </a:ext>
          </a:extLst>
        </p:cNvPr>
        <p:cNvGrpSpPr/>
        <p:nvPr/>
      </p:nvGrpSpPr>
      <p:grpSpPr>
        <a:xfrm>
          <a:off x="0" y="0"/>
          <a:ext cx="0" cy="0"/>
          <a:chOff x="0" y="0"/>
          <a:chExt cx="0" cy="0"/>
        </a:xfrm>
      </p:grpSpPr>
      <p:pic>
        <p:nvPicPr>
          <p:cNvPr id="18" name="Gráfico 17">
            <a:extLst>
              <a:ext uri="{FF2B5EF4-FFF2-40B4-BE49-F238E27FC236}">
                <a16:creationId xmlns:a16="http://schemas.microsoft.com/office/drawing/2014/main" id="{59109922-B0E3-4973-8C59-3202415BD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pic>
        <p:nvPicPr>
          <p:cNvPr id="9" name="Imagen 8">
            <a:extLst>
              <a:ext uri="{FF2B5EF4-FFF2-40B4-BE49-F238E27FC236}">
                <a16:creationId xmlns:a16="http://schemas.microsoft.com/office/drawing/2014/main" id="{2C82A5BD-A2FA-4C85-B5EE-69AD7623AC10}"/>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2023993" y="2745801"/>
            <a:ext cx="6858000" cy="6858000"/>
          </a:xfrm>
          <a:prstGeom prst="rect">
            <a:avLst/>
          </a:prstGeom>
        </p:spPr>
      </p:pic>
      <p:pic>
        <p:nvPicPr>
          <p:cNvPr id="6" name="Gráfico 5">
            <a:extLst>
              <a:ext uri="{FF2B5EF4-FFF2-40B4-BE49-F238E27FC236}">
                <a16:creationId xmlns:a16="http://schemas.microsoft.com/office/drawing/2014/main" id="{A8898B02-986B-4231-B28A-CAA6AFEACE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7588" y="1049863"/>
            <a:ext cx="5076825" cy="3819525"/>
          </a:xfrm>
          <a:prstGeom prst="rect">
            <a:avLst/>
          </a:prstGeom>
        </p:spPr>
      </p:pic>
      <p:pic>
        <p:nvPicPr>
          <p:cNvPr id="13" name="Imagen 12">
            <a:extLst>
              <a:ext uri="{FF2B5EF4-FFF2-40B4-BE49-F238E27FC236}">
                <a16:creationId xmlns:a16="http://schemas.microsoft.com/office/drawing/2014/main" id="{139FD7A1-710C-47B8-B64A-B8C3CBFFB23E}"/>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8098629" y="-2895184"/>
            <a:ext cx="6858000" cy="6858000"/>
          </a:xfrm>
          <a:prstGeom prst="rect">
            <a:avLst/>
          </a:prstGeom>
        </p:spPr>
      </p:pic>
      <p:sp>
        <p:nvSpPr>
          <p:cNvPr id="15" name="CuadroTexto 14">
            <a:extLst>
              <a:ext uri="{FF2B5EF4-FFF2-40B4-BE49-F238E27FC236}">
                <a16:creationId xmlns:a16="http://schemas.microsoft.com/office/drawing/2014/main" id="{F6D27E5A-EE3B-4672-9543-1AAF9D951CF6}"/>
              </a:ext>
            </a:extLst>
          </p:cNvPr>
          <p:cNvSpPr txBox="1"/>
          <p:nvPr/>
        </p:nvSpPr>
        <p:spPr>
          <a:xfrm>
            <a:off x="3038880" y="4474070"/>
            <a:ext cx="6557587" cy="1077218"/>
          </a:xfrm>
          <a:prstGeom prst="rect">
            <a:avLst/>
          </a:prstGeom>
          <a:noFill/>
        </p:spPr>
        <p:txBody>
          <a:bodyPr wrap="square">
            <a:spAutoFit/>
          </a:bodyPr>
          <a:lstStyle/>
          <a:p>
            <a:r>
              <a:rPr lang="es-CO" sz="3200" b="1" dirty="0">
                <a:solidFill>
                  <a:schemeClr val="bg1"/>
                </a:solidFill>
                <a:latin typeface="Poppins" panose="00000500000000000000" pitchFamily="2" charset="0"/>
                <a:cs typeface="Poppins" panose="00000500000000000000" pitchFamily="2" charset="0"/>
              </a:rPr>
              <a:t>Encuentro Institucional por la Dignidad y la Inclusión Social</a:t>
            </a:r>
            <a:endParaRPr lang="es-CO" sz="3200" dirty="0">
              <a:solidFill>
                <a:schemeClr val="bg1"/>
              </a:solidFill>
              <a:latin typeface="Poppins" panose="00000500000000000000" pitchFamily="2" charset="0"/>
              <a:cs typeface="Poppins" panose="00000500000000000000" pitchFamily="2" charset="0"/>
            </a:endParaRPr>
          </a:p>
        </p:txBody>
      </p:sp>
      <p:sp>
        <p:nvSpPr>
          <p:cNvPr id="17" name="Rectángulo: esquinas redondeadas 16">
            <a:extLst>
              <a:ext uri="{FF2B5EF4-FFF2-40B4-BE49-F238E27FC236}">
                <a16:creationId xmlns:a16="http://schemas.microsoft.com/office/drawing/2014/main" id="{9C2578B4-BE9B-40B4-ACCA-0281586CE032}"/>
              </a:ext>
            </a:extLst>
          </p:cNvPr>
          <p:cNvSpPr/>
          <p:nvPr/>
        </p:nvSpPr>
        <p:spPr>
          <a:xfrm>
            <a:off x="2927928" y="5658754"/>
            <a:ext cx="6742546" cy="149384"/>
          </a:xfrm>
          <a:prstGeom prst="round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002358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id="{0D2F43B1-4399-4DA9-A5E9-D5E5355771FD}"/>
              </a:ext>
            </a:extLst>
          </p:cNvPr>
          <p:cNvSpPr/>
          <p:nvPr/>
        </p:nvSpPr>
        <p:spPr>
          <a:xfrm>
            <a:off x="1071419" y="1192436"/>
            <a:ext cx="10220380" cy="1070792"/>
          </a:xfrm>
          <a:prstGeom prst="round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D6C61233-B3B3-4545-BFBC-5C9CDACFFE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64999"/>
            <a:ext cx="12192000" cy="2059548"/>
          </a:xfrm>
          <a:prstGeom prst="rect">
            <a:avLst/>
          </a:prstGeom>
        </p:spPr>
      </p:pic>
      <p:sp>
        <p:nvSpPr>
          <p:cNvPr id="2" name="Título 1">
            <a:extLst>
              <a:ext uri="{FF2B5EF4-FFF2-40B4-BE49-F238E27FC236}">
                <a16:creationId xmlns:a16="http://schemas.microsoft.com/office/drawing/2014/main" id="{345A97F9-1FBF-1DCC-B55F-68BB4091EC1C}"/>
              </a:ext>
            </a:extLst>
          </p:cNvPr>
          <p:cNvSpPr>
            <a:spLocks noGrp="1"/>
          </p:cNvSpPr>
          <p:nvPr>
            <p:ph type="ctrTitle"/>
          </p:nvPr>
        </p:nvSpPr>
        <p:spPr>
          <a:xfrm>
            <a:off x="900201" y="1511420"/>
            <a:ext cx="10391598" cy="690914"/>
          </a:xfrm>
        </p:spPr>
        <p:txBody>
          <a:bodyPr>
            <a:noAutofit/>
          </a:bodyPr>
          <a:lstStyle/>
          <a:p>
            <a:r>
              <a:rPr lang="es-CO" b="1" dirty="0">
                <a:solidFill>
                  <a:srgbClr val="094F3A"/>
                </a:solidFill>
                <a:latin typeface="Poppins" panose="00000500000000000000" pitchFamily="2" charset="0"/>
                <a:cs typeface="Poppins" panose="00000500000000000000" pitchFamily="2" charset="0"/>
              </a:rPr>
              <a:t> Dr. Oscar Leandro Arango </a:t>
            </a:r>
            <a:endParaRPr lang="es-CO" dirty="0">
              <a:solidFill>
                <a:srgbClr val="094F3A"/>
              </a:solidFill>
              <a:latin typeface="Poppins" panose="00000500000000000000" pitchFamily="2" charset="0"/>
              <a:cs typeface="Poppins" panose="00000500000000000000" pitchFamily="2" charset="0"/>
            </a:endParaRPr>
          </a:p>
        </p:txBody>
      </p:sp>
      <p:sp>
        <p:nvSpPr>
          <p:cNvPr id="3" name="Subtítulo 2">
            <a:extLst>
              <a:ext uri="{FF2B5EF4-FFF2-40B4-BE49-F238E27FC236}">
                <a16:creationId xmlns:a16="http://schemas.microsoft.com/office/drawing/2014/main" id="{F986F2AC-C126-8FE2-43BB-2780E6EC2EED}"/>
              </a:ext>
            </a:extLst>
          </p:cNvPr>
          <p:cNvSpPr>
            <a:spLocks noGrp="1"/>
          </p:cNvSpPr>
          <p:nvPr>
            <p:ph type="subTitle" idx="1"/>
          </p:nvPr>
        </p:nvSpPr>
        <p:spPr>
          <a:xfrm>
            <a:off x="1195525" y="4017957"/>
            <a:ext cx="10038735" cy="1153631"/>
          </a:xfrm>
        </p:spPr>
        <p:txBody>
          <a:bodyPr/>
          <a:lstStyle/>
          <a:p>
            <a:r>
              <a:rPr lang="es-MX" b="1" dirty="0">
                <a:solidFill>
                  <a:schemeClr val="bg1"/>
                </a:solidFill>
                <a:latin typeface="Poppins" panose="00000500000000000000" pitchFamily="2" charset="0"/>
                <a:cs typeface="Poppins" panose="00000500000000000000" pitchFamily="2" charset="0"/>
              </a:rPr>
              <a:t>Tema: </a:t>
            </a:r>
            <a:r>
              <a:rPr lang="es-MX" dirty="0">
                <a:solidFill>
                  <a:schemeClr val="bg1"/>
                </a:solidFill>
                <a:latin typeface="Poppins" panose="00000500000000000000" pitchFamily="2" charset="0"/>
                <a:cs typeface="Poppins" panose="00000500000000000000" pitchFamily="2" charset="0"/>
              </a:rPr>
              <a:t>Abordaje integral de la salud mental y la habitanza en calle.</a:t>
            </a:r>
          </a:p>
        </p:txBody>
      </p:sp>
      <p:sp>
        <p:nvSpPr>
          <p:cNvPr id="6" name="CuadroTexto 5">
            <a:extLst>
              <a:ext uri="{FF2B5EF4-FFF2-40B4-BE49-F238E27FC236}">
                <a16:creationId xmlns:a16="http://schemas.microsoft.com/office/drawing/2014/main" id="{6CF9678C-EB0F-4FE6-8FBE-8073FA87BD48}"/>
              </a:ext>
            </a:extLst>
          </p:cNvPr>
          <p:cNvSpPr txBox="1"/>
          <p:nvPr/>
        </p:nvSpPr>
        <p:spPr>
          <a:xfrm>
            <a:off x="2329061" y="2309836"/>
            <a:ext cx="8032659" cy="1754326"/>
          </a:xfrm>
          <a:prstGeom prst="rect">
            <a:avLst/>
          </a:prstGeom>
          <a:noFill/>
        </p:spPr>
        <p:txBody>
          <a:bodyPr wrap="square">
            <a:spAutoFit/>
          </a:bodyPr>
          <a:lstStyle/>
          <a:p>
            <a:pPr algn="ctr"/>
            <a:r>
              <a:rPr lang="es-MX" dirty="0">
                <a:solidFill>
                  <a:srgbClr val="094F3A"/>
                </a:solidFill>
                <a:latin typeface="Poppins" panose="00000500000000000000" pitchFamily="2" charset="0"/>
                <a:cs typeface="Poppins" panose="00000500000000000000" pitchFamily="2" charset="0"/>
              </a:rPr>
              <a:t>Médico general de la Universidad de Antioquia, especialista en psiquiatría de la Universidad del Valle y psiquiatra del Centro de Adicciones de SAMEIN.</a:t>
            </a:r>
            <a:br>
              <a:rPr lang="es-MX" dirty="0">
                <a:solidFill>
                  <a:srgbClr val="094F3A"/>
                </a:solidFill>
                <a:latin typeface="Poppins" panose="00000500000000000000" pitchFamily="2" charset="0"/>
                <a:cs typeface="Poppins" panose="00000500000000000000" pitchFamily="2" charset="0"/>
              </a:rPr>
            </a:br>
            <a:br>
              <a:rPr lang="es-MX" sz="1800" dirty="0">
                <a:solidFill>
                  <a:srgbClr val="094F3A"/>
                </a:solidFill>
                <a:latin typeface="Poppins" panose="00000500000000000000" pitchFamily="2" charset="0"/>
                <a:cs typeface="Poppins" panose="00000500000000000000" pitchFamily="2" charset="0"/>
              </a:rPr>
            </a:br>
            <a:br>
              <a:rPr lang="es-CO" sz="1800" b="1" dirty="0">
                <a:solidFill>
                  <a:srgbClr val="094F3A"/>
                </a:solidFill>
                <a:latin typeface="Poppins" panose="00000500000000000000" pitchFamily="2" charset="0"/>
                <a:cs typeface="Poppins" panose="00000500000000000000" pitchFamily="2" charset="0"/>
              </a:rPr>
            </a:br>
            <a:endParaRPr lang="es-CO" dirty="0">
              <a:solidFill>
                <a:srgbClr val="094F3A"/>
              </a:solidFill>
            </a:endParaRPr>
          </a:p>
        </p:txBody>
      </p:sp>
    </p:spTree>
    <p:extLst>
      <p:ext uri="{BB962C8B-B14F-4D97-AF65-F5344CB8AC3E}">
        <p14:creationId xmlns:p14="http://schemas.microsoft.com/office/powerpoint/2010/main" val="41114392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44"/>
          <p:cNvSpPr txBox="1"/>
          <p:nvPr/>
        </p:nvSpPr>
        <p:spPr>
          <a:xfrm>
            <a:off x="944000" y="1882600"/>
            <a:ext cx="6600000" cy="1546400"/>
          </a:xfrm>
          <a:prstGeom prst="rect">
            <a:avLst/>
          </a:prstGeom>
          <a:noFill/>
          <a:ln>
            <a:noFill/>
          </a:ln>
        </p:spPr>
        <p:txBody>
          <a:bodyPr spcFirstLastPara="1" wrap="square" lIns="121900" tIns="121900" rIns="121900" bIns="121900" anchor="b" anchorCtr="0">
            <a:noAutofit/>
          </a:bodyPr>
          <a:lstStyle/>
          <a:p>
            <a:pPr defTabSz="1219170">
              <a:buClr>
                <a:srgbClr val="000000"/>
              </a:buClr>
            </a:pPr>
            <a:r>
              <a:rPr lang="es" sz="5333" b="1" kern="0">
                <a:solidFill>
                  <a:srgbClr val="000000"/>
                </a:solidFill>
                <a:latin typeface="Work Sans"/>
                <a:ea typeface="Work Sans"/>
                <a:cs typeface="Work Sans"/>
                <a:sym typeface="Work Sans"/>
              </a:rPr>
              <a:t>Abordaje integral  de la salud mental y la habitanza de calle</a:t>
            </a:r>
            <a:endParaRPr sz="5333" b="1" kern="0">
              <a:solidFill>
                <a:srgbClr val="000000"/>
              </a:solidFill>
              <a:latin typeface="Work Sans"/>
              <a:ea typeface="Work Sans"/>
              <a:cs typeface="Work Sans"/>
              <a:sym typeface="Work Sans"/>
            </a:endParaRPr>
          </a:p>
        </p:txBody>
      </p:sp>
      <p:sp>
        <p:nvSpPr>
          <p:cNvPr id="430" name="Google Shape;430;p44"/>
          <p:cNvSpPr txBox="1"/>
          <p:nvPr/>
        </p:nvSpPr>
        <p:spPr>
          <a:xfrm>
            <a:off x="1208933" y="4160533"/>
            <a:ext cx="6600000" cy="18824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s" sz="2667" kern="0">
                <a:solidFill>
                  <a:srgbClr val="000000"/>
                </a:solidFill>
                <a:latin typeface="Work Sans Light"/>
                <a:ea typeface="Work Sans Light"/>
                <a:cs typeface="Work Sans Light"/>
                <a:sym typeface="Work Sans Light"/>
              </a:rPr>
              <a:t>Oscar L Arango R</a:t>
            </a:r>
            <a:endParaRPr sz="2667" kern="0">
              <a:solidFill>
                <a:srgbClr val="000000"/>
              </a:solidFill>
              <a:latin typeface="Work Sans Light"/>
              <a:ea typeface="Work Sans Light"/>
              <a:cs typeface="Work Sans Light"/>
              <a:sym typeface="Work Sans Light"/>
            </a:endParaRPr>
          </a:p>
          <a:p>
            <a:pPr defTabSz="1219170">
              <a:buClr>
                <a:srgbClr val="000000"/>
              </a:buClr>
            </a:pPr>
            <a:r>
              <a:rPr lang="es" sz="2667" kern="0">
                <a:solidFill>
                  <a:srgbClr val="000000"/>
                </a:solidFill>
                <a:latin typeface="Work Sans Light"/>
                <a:ea typeface="Work Sans Light"/>
                <a:cs typeface="Work Sans Light"/>
                <a:sym typeface="Work Sans Light"/>
              </a:rPr>
              <a:t>Médico Universidad de Antioquia</a:t>
            </a:r>
            <a:endParaRPr sz="2667" kern="0">
              <a:solidFill>
                <a:srgbClr val="000000"/>
              </a:solidFill>
              <a:latin typeface="Work Sans Light"/>
              <a:ea typeface="Work Sans Light"/>
              <a:cs typeface="Work Sans Light"/>
              <a:sym typeface="Work Sans Light"/>
            </a:endParaRPr>
          </a:p>
          <a:p>
            <a:pPr defTabSz="1219170">
              <a:buClr>
                <a:srgbClr val="000000"/>
              </a:buClr>
            </a:pPr>
            <a:r>
              <a:rPr lang="es" sz="2667" kern="0">
                <a:solidFill>
                  <a:srgbClr val="000000"/>
                </a:solidFill>
                <a:latin typeface="Work Sans Light"/>
                <a:ea typeface="Work Sans Light"/>
                <a:cs typeface="Work Sans Light"/>
                <a:sym typeface="Work Sans Light"/>
              </a:rPr>
              <a:t>Especialista en Psiquiatría Universidad del Valle</a:t>
            </a:r>
            <a:endParaRPr sz="2667" kern="0">
              <a:solidFill>
                <a:srgbClr val="000000"/>
              </a:solidFill>
              <a:latin typeface="Work Sans Light"/>
              <a:ea typeface="Work Sans Light"/>
              <a:cs typeface="Work Sans Light"/>
              <a:sym typeface="Work Sans Ligh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45"/>
          <p:cNvSpPr txBox="1">
            <a:spLocks noGrp="1"/>
          </p:cNvSpPr>
          <p:nvPr>
            <p:ph type="title"/>
          </p:nvPr>
        </p:nvSpPr>
        <p:spPr>
          <a:xfrm>
            <a:off x="1738400" y="798100"/>
            <a:ext cx="9374000" cy="1332400"/>
          </a:xfrm>
          <a:prstGeom prst="rect">
            <a:avLst/>
          </a:prstGeom>
        </p:spPr>
        <p:txBody>
          <a:bodyPr spcFirstLastPara="1" wrap="square" lIns="121900" tIns="121900" rIns="121900" bIns="121900" anchor="t" anchorCtr="0">
            <a:normAutofit/>
          </a:bodyPr>
          <a:lstStyle/>
          <a:p>
            <a:endParaRPr/>
          </a:p>
        </p:txBody>
      </p:sp>
      <p:sp>
        <p:nvSpPr>
          <p:cNvPr id="436" name="Google Shape;436;p45"/>
          <p:cNvSpPr txBox="1">
            <a:spLocks noGrp="1"/>
          </p:cNvSpPr>
          <p:nvPr>
            <p:ph type="body" idx="1"/>
          </p:nvPr>
        </p:nvSpPr>
        <p:spPr>
          <a:xfrm>
            <a:off x="1738400" y="2653400"/>
            <a:ext cx="9374000" cy="3388800"/>
          </a:xfrm>
          <a:prstGeom prst="rect">
            <a:avLst/>
          </a:prstGeom>
        </p:spPr>
        <p:txBody>
          <a:bodyPr spcFirstLastPara="1" wrap="square" lIns="121900" tIns="121900" rIns="121900" bIns="121900" anchor="t" anchorCtr="0">
            <a:normAutofit/>
          </a:bodyPr>
          <a:lstStyle/>
          <a:p>
            <a:pPr marL="0" indent="0">
              <a:spcAft>
                <a:spcPts val="1600"/>
              </a:spcAft>
              <a:buNone/>
            </a:pPr>
            <a:endParaRPr/>
          </a:p>
        </p:txBody>
      </p:sp>
      <p:pic>
        <p:nvPicPr>
          <p:cNvPr id="437" name="Google Shape;437;p45"/>
          <p:cNvPicPr preferRelativeResize="0"/>
          <p:nvPr/>
        </p:nvPicPr>
        <p:blipFill rotWithShape="1">
          <a:blip r:embed="rId3">
            <a:alphaModFix/>
          </a:blip>
          <a:srcRect/>
          <a:stretch/>
        </p:blipFill>
        <p:spPr>
          <a:xfrm>
            <a:off x="35218" y="538232"/>
            <a:ext cx="12121565" cy="566633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pic>
        <p:nvPicPr>
          <p:cNvPr id="444" name="Google Shape;444;p46"/>
          <p:cNvPicPr preferRelativeResize="0"/>
          <p:nvPr/>
        </p:nvPicPr>
        <p:blipFill rotWithShape="1">
          <a:blip r:embed="rId3">
            <a:alphaModFix/>
          </a:blip>
          <a:srcRect/>
          <a:stretch/>
        </p:blipFill>
        <p:spPr>
          <a:xfrm>
            <a:off x="2672400" y="208501"/>
            <a:ext cx="6727933" cy="616799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47"/>
          <p:cNvSpPr/>
          <p:nvPr/>
        </p:nvSpPr>
        <p:spPr>
          <a:xfrm>
            <a:off x="1537580" y="2470299"/>
            <a:ext cx="9116800" cy="2338400"/>
          </a:xfrm>
          <a:prstGeom prst="rect">
            <a:avLst/>
          </a:prstGeom>
          <a:solidFill>
            <a:srgbClr val="D8E2F3"/>
          </a:solidFill>
          <a:ln w="9525" cap="flat" cmpd="sng">
            <a:solidFill>
              <a:srgbClr val="1C3052"/>
            </a:solidFill>
            <a:prstDash val="solid"/>
            <a:miter lim="800000"/>
            <a:headEnd type="none" w="sm" len="sm"/>
            <a:tailEnd type="none" w="sm" len="sm"/>
          </a:ln>
        </p:spPr>
        <p:txBody>
          <a:bodyPr spcFirstLastPara="1" wrap="square" lIns="91433" tIns="45700" rIns="91433" bIns="45700" anchor="ctr" anchorCtr="0">
            <a:noAutofit/>
          </a:bodyPr>
          <a:lstStyle/>
          <a:p>
            <a:pPr marL="169329" indent="-177796" algn="ctr" defTabSz="1219170">
              <a:buClr>
                <a:srgbClr val="000000"/>
              </a:buClr>
              <a:buSzPts val="1100"/>
              <a:buFont typeface="Arial"/>
              <a:buChar char="•"/>
            </a:pPr>
            <a:r>
              <a:rPr lang="es" sz="1467" kern="0">
                <a:solidFill>
                  <a:srgbClr val="000000"/>
                </a:solidFill>
                <a:latin typeface="Calibri"/>
                <a:ea typeface="Calibri"/>
                <a:cs typeface="Calibri"/>
                <a:sym typeface="Calibri"/>
              </a:rPr>
              <a:t>Tiene sentido biológico que el individuo continúe haciéndolo por sentimientos muy positivos. </a:t>
            </a:r>
            <a:endParaRPr sz="1467" kern="0">
              <a:solidFill>
                <a:srgbClr val="000000"/>
              </a:solidFill>
              <a:latin typeface="Arial"/>
              <a:cs typeface="Arial"/>
              <a:sym typeface="Arial"/>
            </a:endParaRPr>
          </a:p>
          <a:p>
            <a:pPr marL="169329" indent="-84665" algn="ctr" defTabSz="1219170">
              <a:buClr>
                <a:srgbClr val="000000"/>
              </a:buClr>
              <a:buSzPts val="1100"/>
            </a:pPr>
            <a:endParaRPr sz="1467" kern="0">
              <a:solidFill>
                <a:srgbClr val="000000"/>
              </a:solidFill>
              <a:latin typeface="Calibri"/>
              <a:ea typeface="Calibri"/>
              <a:cs typeface="Calibri"/>
              <a:sym typeface="Calibri"/>
            </a:endParaRPr>
          </a:p>
          <a:p>
            <a:pPr marL="169329" indent="-177796" algn="ctr" defTabSz="1219170">
              <a:buClr>
                <a:srgbClr val="000000"/>
              </a:buClr>
              <a:buSzPts val="1100"/>
              <a:buFont typeface="Arial"/>
              <a:buChar char="•"/>
            </a:pPr>
            <a:r>
              <a:rPr lang="es" sz="1467" kern="0">
                <a:solidFill>
                  <a:srgbClr val="000000"/>
                </a:solidFill>
                <a:latin typeface="Calibri"/>
                <a:ea typeface="Calibri"/>
                <a:cs typeface="Calibri"/>
                <a:sym typeface="Calibri"/>
              </a:rPr>
              <a:t>El patrón se refuerza de la misma manera que se aprende cualquier otra conducta.</a:t>
            </a:r>
            <a:endParaRPr sz="1467" kern="0">
              <a:solidFill>
                <a:srgbClr val="000000"/>
              </a:solidFill>
              <a:latin typeface="Arial"/>
              <a:cs typeface="Arial"/>
              <a:sym typeface="Arial"/>
            </a:endParaRPr>
          </a:p>
          <a:p>
            <a:pPr marL="169329" indent="-84665" algn="ctr" defTabSz="1219170">
              <a:buClr>
                <a:srgbClr val="000000"/>
              </a:buClr>
              <a:buSzPts val="1100"/>
            </a:pPr>
            <a:endParaRPr sz="1467" kern="0">
              <a:solidFill>
                <a:srgbClr val="000000"/>
              </a:solidFill>
              <a:latin typeface="Calibri"/>
              <a:ea typeface="Calibri"/>
              <a:cs typeface="Calibri"/>
              <a:sym typeface="Calibri"/>
            </a:endParaRPr>
          </a:p>
          <a:p>
            <a:pPr marL="169329" indent="-177796" algn="ctr" defTabSz="1219170">
              <a:buClr>
                <a:srgbClr val="000000"/>
              </a:buClr>
              <a:buSzPts val="1100"/>
              <a:buFont typeface="Arial"/>
              <a:buChar char="•"/>
            </a:pPr>
            <a:r>
              <a:rPr lang="es" sz="1467" kern="0">
                <a:solidFill>
                  <a:srgbClr val="000000"/>
                </a:solidFill>
                <a:latin typeface="Calibri"/>
                <a:ea typeface="Calibri"/>
                <a:cs typeface="Calibri"/>
                <a:sym typeface="Calibri"/>
              </a:rPr>
              <a:t>Problema: Producen cambios duraderos en la neuroquímica cerebral hacia la tolerancia y dependencia.</a:t>
            </a:r>
            <a:endParaRPr sz="1467" kern="0">
              <a:solidFill>
                <a:srgbClr val="000000"/>
              </a:solidFill>
              <a:latin typeface="Arial"/>
              <a:cs typeface="Arial"/>
              <a:sym typeface="Arial"/>
            </a:endParaRPr>
          </a:p>
          <a:p>
            <a:pPr marL="169329" indent="-84665" algn="ctr" defTabSz="1219170">
              <a:buClr>
                <a:srgbClr val="000000"/>
              </a:buClr>
              <a:buSzPts val="1100"/>
            </a:pPr>
            <a:endParaRPr sz="1467" kern="0">
              <a:solidFill>
                <a:srgbClr val="000000"/>
              </a:solidFill>
              <a:latin typeface="Calibri"/>
              <a:ea typeface="Calibri"/>
              <a:cs typeface="Calibri"/>
              <a:sym typeface="Calibri"/>
            </a:endParaRPr>
          </a:p>
          <a:p>
            <a:pPr marL="169329" indent="-177796" algn="ctr" defTabSz="1219170">
              <a:buClr>
                <a:srgbClr val="000000"/>
              </a:buClr>
              <a:buSzPts val="1100"/>
              <a:buFont typeface="Arial"/>
              <a:buChar char="•"/>
            </a:pPr>
            <a:r>
              <a:rPr lang="es" sz="1467" kern="0">
                <a:solidFill>
                  <a:srgbClr val="000000"/>
                </a:solidFill>
                <a:latin typeface="Calibri"/>
                <a:ea typeface="Calibri"/>
                <a:cs typeface="Calibri"/>
                <a:sym typeface="Calibri"/>
              </a:rPr>
              <a:t>El efecto acumulativo de la exposición repetida conduce a supresión del circuito y las recompensas naturales ya no pueden activarlo.</a:t>
            </a:r>
            <a:endParaRPr sz="1467" kern="0">
              <a:solidFill>
                <a:srgbClr val="000000"/>
              </a:solidFill>
              <a:latin typeface="Arial"/>
              <a:cs typeface="Arial"/>
              <a:sym typeface="Arial"/>
            </a:endParaRPr>
          </a:p>
          <a:p>
            <a:pPr marL="169329" indent="-84665" algn="ctr" defTabSz="1219170">
              <a:buClr>
                <a:srgbClr val="000000"/>
              </a:buClr>
              <a:buSzPts val="1100"/>
            </a:pPr>
            <a:endParaRPr sz="1467" kern="0">
              <a:solidFill>
                <a:srgbClr val="000000"/>
              </a:solidFill>
              <a:latin typeface="Calibri"/>
              <a:ea typeface="Calibri"/>
              <a:cs typeface="Calibri"/>
              <a:sym typeface="Calibri"/>
            </a:endParaRPr>
          </a:p>
          <a:p>
            <a:pPr marL="169329" indent="-177796" algn="ctr" defTabSz="1219170">
              <a:buClr>
                <a:srgbClr val="000000"/>
              </a:buClr>
              <a:buSzPts val="1100"/>
              <a:buFont typeface="Arial"/>
              <a:buChar char="•"/>
            </a:pPr>
            <a:r>
              <a:rPr lang="es" sz="1467" kern="0">
                <a:solidFill>
                  <a:srgbClr val="000000"/>
                </a:solidFill>
                <a:latin typeface="Calibri"/>
                <a:ea typeface="Calibri"/>
                <a:cs typeface="Calibri"/>
                <a:sym typeface="Calibri"/>
              </a:rPr>
              <a:t>Estado de discordia que sólo puede ser interrumpido por activadores potentes.</a:t>
            </a:r>
            <a:endParaRPr sz="1467" kern="0">
              <a:solidFill>
                <a:srgbClr val="000000"/>
              </a:solidFill>
              <a:latin typeface="Calibri"/>
              <a:ea typeface="Calibri"/>
              <a:cs typeface="Calibri"/>
              <a:sym typeface="Calibri"/>
            </a:endParaRPr>
          </a:p>
        </p:txBody>
      </p:sp>
      <p:sp>
        <p:nvSpPr>
          <p:cNvPr id="450" name="Google Shape;450;p47"/>
          <p:cNvSpPr/>
          <p:nvPr/>
        </p:nvSpPr>
        <p:spPr>
          <a:xfrm>
            <a:off x="2625505" y="393891"/>
            <a:ext cx="1457600" cy="1262800"/>
          </a:xfrm>
          <a:prstGeom prst="ellipse">
            <a:avLst/>
          </a:prstGeom>
          <a:solidFill>
            <a:schemeClr val="accent1"/>
          </a:solidFill>
          <a:ln w="9525" cap="flat" cmpd="sng">
            <a:solidFill>
              <a:srgbClr val="1C305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pPr>
            <a:r>
              <a:rPr lang="es" sz="1867" kern="0">
                <a:solidFill>
                  <a:srgbClr val="FFFFFF"/>
                </a:solidFill>
                <a:latin typeface="Calibri"/>
                <a:ea typeface="Calibri"/>
                <a:cs typeface="Calibri"/>
                <a:sym typeface="Calibri"/>
              </a:rPr>
              <a:t>SPA</a:t>
            </a:r>
            <a:endParaRPr sz="1467" kern="0">
              <a:solidFill>
                <a:srgbClr val="000000"/>
              </a:solidFill>
              <a:latin typeface="Arial"/>
              <a:cs typeface="Arial"/>
              <a:sym typeface="Arial"/>
            </a:endParaRPr>
          </a:p>
        </p:txBody>
      </p:sp>
      <p:sp>
        <p:nvSpPr>
          <p:cNvPr id="451" name="Google Shape;451;p47"/>
          <p:cNvSpPr/>
          <p:nvPr/>
        </p:nvSpPr>
        <p:spPr>
          <a:xfrm>
            <a:off x="6709847" y="393891"/>
            <a:ext cx="2253200" cy="1262800"/>
          </a:xfrm>
          <a:prstGeom prst="ellipse">
            <a:avLst/>
          </a:prstGeom>
          <a:solidFill>
            <a:schemeClr val="accent1"/>
          </a:solidFill>
          <a:ln w="9525" cap="flat" cmpd="sng">
            <a:solidFill>
              <a:srgbClr val="1C305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pPr>
            <a:r>
              <a:rPr lang="es" sz="1867" kern="0">
                <a:solidFill>
                  <a:srgbClr val="FFFFFF"/>
                </a:solidFill>
                <a:latin typeface="Calibri"/>
                <a:ea typeface="Calibri"/>
                <a:cs typeface="Calibri"/>
                <a:sym typeface="Calibri"/>
              </a:rPr>
              <a:t>CIRCUITO DE RECOMPENSA </a:t>
            </a:r>
            <a:endParaRPr sz="1467" kern="0">
              <a:solidFill>
                <a:srgbClr val="000000"/>
              </a:solidFill>
              <a:latin typeface="Arial"/>
              <a:cs typeface="Arial"/>
              <a:sym typeface="Arial"/>
            </a:endParaRPr>
          </a:p>
        </p:txBody>
      </p:sp>
      <p:sp>
        <p:nvSpPr>
          <p:cNvPr id="452" name="Google Shape;452;p47"/>
          <p:cNvSpPr/>
          <p:nvPr/>
        </p:nvSpPr>
        <p:spPr>
          <a:xfrm>
            <a:off x="4318503" y="623089"/>
            <a:ext cx="2254400" cy="952400"/>
          </a:xfrm>
          <a:prstGeom prst="rightArrow">
            <a:avLst>
              <a:gd name="adj1" fmla="val 50000"/>
              <a:gd name="adj2" fmla="val 50000"/>
            </a:avLst>
          </a:prstGeom>
          <a:solidFill>
            <a:schemeClr val="accent1"/>
          </a:solidFill>
          <a:ln w="9525" cap="flat" cmpd="sng">
            <a:solidFill>
              <a:srgbClr val="1C305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pPr>
            <a:r>
              <a:rPr lang="es" sz="1867" kern="0">
                <a:solidFill>
                  <a:srgbClr val="FFFFFF"/>
                </a:solidFill>
                <a:latin typeface="Calibri"/>
                <a:ea typeface="Calibri"/>
                <a:cs typeface="Calibri"/>
                <a:sym typeface="Calibri"/>
              </a:rPr>
              <a:t>ACTIVAN FUERTEMENTE</a:t>
            </a:r>
            <a:endParaRPr sz="1467" kern="0">
              <a:solidFill>
                <a:srgbClr val="000000"/>
              </a:solidFill>
              <a:latin typeface="Arial"/>
              <a:cs typeface="Arial"/>
              <a:sym typeface="Arial"/>
            </a:endParaRPr>
          </a:p>
        </p:txBody>
      </p:sp>
      <p:sp>
        <p:nvSpPr>
          <p:cNvPr id="453" name="Google Shape;453;p47"/>
          <p:cNvSpPr txBox="1"/>
          <p:nvPr/>
        </p:nvSpPr>
        <p:spPr>
          <a:xfrm>
            <a:off x="2865421" y="5242170"/>
            <a:ext cx="6097600" cy="954260"/>
          </a:xfrm>
          <a:prstGeom prst="rect">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33" tIns="45700" rIns="91433" bIns="45700" anchor="t" anchorCtr="0">
            <a:spAutoFit/>
          </a:bodyPr>
          <a:lstStyle/>
          <a:p>
            <a:pPr algn="ctr" defTabSz="1219170">
              <a:buClr>
                <a:srgbClr val="000000"/>
              </a:buClr>
            </a:pPr>
            <a:r>
              <a:rPr lang="es" sz="1867" kern="0">
                <a:solidFill>
                  <a:srgbClr val="000000"/>
                </a:solidFill>
                <a:latin typeface="Calibri"/>
                <a:ea typeface="Calibri"/>
                <a:cs typeface="Calibri"/>
                <a:sym typeface="Calibri"/>
              </a:rPr>
              <a:t>La adicción resulta de una combinación de factores de riesgo genéticos, psicológicos y ambientales, así como del momento de exposición a la droga y el tipo de sustancia y la frecuencia</a:t>
            </a:r>
            <a:endParaRPr sz="1467" kern="0">
              <a:solidFill>
                <a:srgbClr val="000000"/>
              </a:solidFill>
              <a:latin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48"/>
          <p:cNvSpPr txBox="1"/>
          <p:nvPr/>
        </p:nvSpPr>
        <p:spPr>
          <a:xfrm>
            <a:off x="0" y="6406400"/>
            <a:ext cx="11710400" cy="379615"/>
          </a:xfrm>
          <a:prstGeom prst="rect">
            <a:avLst/>
          </a:prstGeom>
          <a:noFill/>
          <a:ln>
            <a:noFill/>
          </a:ln>
        </p:spPr>
        <p:txBody>
          <a:bodyPr spcFirstLastPara="1" wrap="square" lIns="121900" tIns="121900" rIns="121900" bIns="121900" anchor="t" anchorCtr="0">
            <a:spAutoFit/>
          </a:bodyPr>
          <a:lstStyle/>
          <a:p>
            <a:pPr defTabSz="1219170">
              <a:buClr>
                <a:srgbClr val="000000"/>
              </a:buClr>
            </a:pPr>
            <a:endParaRPr sz="867" kern="0">
              <a:solidFill>
                <a:srgbClr val="000000"/>
              </a:solidFill>
              <a:highlight>
                <a:srgbClr val="FFFFFF"/>
              </a:highlight>
              <a:latin typeface="Arial"/>
              <a:cs typeface="Arial"/>
              <a:sym typeface="Arial"/>
            </a:endParaRPr>
          </a:p>
        </p:txBody>
      </p:sp>
      <p:pic>
        <p:nvPicPr>
          <p:cNvPr id="459" name="Google Shape;459;p48"/>
          <p:cNvPicPr preferRelativeResize="0"/>
          <p:nvPr/>
        </p:nvPicPr>
        <p:blipFill rotWithShape="1">
          <a:blip r:embed="rId3">
            <a:alphaModFix/>
          </a:blip>
          <a:srcRect/>
          <a:stretch/>
        </p:blipFill>
        <p:spPr>
          <a:xfrm>
            <a:off x="584330" y="95464"/>
            <a:ext cx="5934001" cy="2731067"/>
          </a:xfrm>
          <a:prstGeom prst="rect">
            <a:avLst/>
          </a:prstGeom>
          <a:noFill/>
          <a:ln>
            <a:noFill/>
          </a:ln>
        </p:spPr>
      </p:pic>
      <p:pic>
        <p:nvPicPr>
          <p:cNvPr id="460" name="Google Shape;460;p48"/>
          <p:cNvPicPr preferRelativeResize="0"/>
          <p:nvPr/>
        </p:nvPicPr>
        <p:blipFill rotWithShape="1">
          <a:blip r:embed="rId4">
            <a:alphaModFix/>
          </a:blip>
          <a:srcRect/>
          <a:stretch/>
        </p:blipFill>
        <p:spPr>
          <a:xfrm>
            <a:off x="2031105" y="2915010"/>
            <a:ext cx="10160880" cy="29161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10972800" cy="853440"/>
            <a:chOff x="0" y="0"/>
            <a:chExt cx="21945600" cy="1706880"/>
          </a:xfrm>
        </p:grpSpPr>
        <p:sp>
          <p:nvSpPr>
            <p:cNvPr id="3" name="Freeform 3"/>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4" name="TextBox 4"/>
            <p:cNvSpPr txBox="1"/>
            <p:nvPr/>
          </p:nvSpPr>
          <p:spPr>
            <a:xfrm>
              <a:off x="0" y="-171450"/>
              <a:ext cx="21945600" cy="1878330"/>
            </a:xfrm>
            <a:prstGeom prst="rect">
              <a:avLst/>
            </a:prstGeom>
          </p:spPr>
          <p:txBody>
            <a:bodyPr lIns="0" tIns="0" rIns="0" bIns="0" rtlCol="0" anchor="ctr"/>
            <a:lstStyle/>
            <a:p>
              <a:pPr defTabSz="609630">
                <a:lnSpc>
                  <a:spcPts val="4480"/>
                </a:lnSpc>
              </a:pPr>
              <a:r>
                <a:rPr lang="en-US" sz="3733" b="1">
                  <a:solidFill>
                    <a:srgbClr val="1B4F72"/>
                  </a:solidFill>
                  <a:latin typeface="Agrandir Bold"/>
                  <a:ea typeface="Agrandir Bold"/>
                  <a:cs typeface="Agrandir Bold"/>
                  <a:sym typeface="Agrandir Bold"/>
                </a:rPr>
                <a:t>Colombia: la dimensión del problema</a:t>
              </a:r>
            </a:p>
          </p:txBody>
        </p:sp>
      </p:grpSp>
      <p:grpSp>
        <p:nvGrpSpPr>
          <p:cNvPr id="5" name="Group 5"/>
          <p:cNvGrpSpPr/>
          <p:nvPr/>
        </p:nvGrpSpPr>
        <p:grpSpPr>
          <a:xfrm>
            <a:off x="731520" y="1158240"/>
            <a:ext cx="10972800" cy="487680"/>
            <a:chOff x="0" y="0"/>
            <a:chExt cx="21945600" cy="975360"/>
          </a:xfrm>
        </p:grpSpPr>
        <p:sp>
          <p:nvSpPr>
            <p:cNvPr id="6" name="Freeform 6"/>
            <p:cNvSpPr/>
            <p:nvPr/>
          </p:nvSpPr>
          <p:spPr>
            <a:xfrm>
              <a:off x="0" y="0"/>
              <a:ext cx="21945600" cy="975360"/>
            </a:xfrm>
            <a:custGeom>
              <a:avLst/>
              <a:gdLst/>
              <a:ahLst/>
              <a:cxnLst/>
              <a:rect l="l" t="t" r="r" b="b"/>
              <a:pathLst>
                <a:path w="21945600" h="975360">
                  <a:moveTo>
                    <a:pt x="0" y="0"/>
                  </a:moveTo>
                  <a:lnTo>
                    <a:pt x="21945600" y="0"/>
                  </a:lnTo>
                  <a:lnTo>
                    <a:pt x="21945600" y="975360"/>
                  </a:lnTo>
                  <a:lnTo>
                    <a:pt x="0" y="975360"/>
                  </a:lnTo>
                  <a:close/>
                </a:path>
              </a:pathLst>
            </a:custGeom>
            <a:blipFill>
              <a:blip r:embed="rId3">
                <a:alphaModFix amt="0"/>
              </a:blip>
              <a:stretch>
                <a:fillRect t="-388413" b="-388413"/>
              </a:stretch>
            </a:blipFill>
          </p:spPr>
        </p:sp>
        <p:sp>
          <p:nvSpPr>
            <p:cNvPr id="7" name="TextBox 7"/>
            <p:cNvSpPr txBox="1"/>
            <p:nvPr/>
          </p:nvSpPr>
          <p:spPr>
            <a:xfrm>
              <a:off x="0" y="-76200"/>
              <a:ext cx="21945600" cy="1051560"/>
            </a:xfrm>
            <a:prstGeom prst="rect">
              <a:avLst/>
            </a:prstGeom>
          </p:spPr>
          <p:txBody>
            <a:bodyPr lIns="0" tIns="0" rIns="0" bIns="0" rtlCol="0" anchor="ctr"/>
            <a:lstStyle/>
            <a:p>
              <a:pPr defTabSz="609630">
                <a:lnSpc>
                  <a:spcPts val="1919"/>
                </a:lnSpc>
              </a:pPr>
              <a:r>
                <a:rPr lang="en-US" sz="1600">
                  <a:solidFill>
                    <a:srgbClr val="7F8C8D"/>
                  </a:solidFill>
                  <a:latin typeface="Agrandir"/>
                  <a:ea typeface="Agrandir"/>
                  <a:cs typeface="Agrandir"/>
                  <a:sym typeface="Agrandir"/>
                </a:rPr>
                <a:t>Censo de Habitantes de Calle  |  DANE 2017-2021</a:t>
              </a:r>
            </a:p>
          </p:txBody>
        </p:sp>
      </p:grpSp>
      <p:grpSp>
        <p:nvGrpSpPr>
          <p:cNvPr id="8" name="Group 8"/>
          <p:cNvGrpSpPr/>
          <p:nvPr/>
        </p:nvGrpSpPr>
        <p:grpSpPr>
          <a:xfrm>
            <a:off x="727285" y="1946485"/>
            <a:ext cx="3422225" cy="3178385"/>
            <a:chOff x="0" y="0"/>
            <a:chExt cx="6844449" cy="6356769"/>
          </a:xfrm>
        </p:grpSpPr>
        <p:sp>
          <p:nvSpPr>
            <p:cNvPr id="9" name="Freeform 9"/>
            <p:cNvSpPr/>
            <p:nvPr/>
          </p:nvSpPr>
          <p:spPr>
            <a:xfrm>
              <a:off x="8509" y="8509"/>
              <a:ext cx="6827519" cy="6339840"/>
            </a:xfrm>
            <a:custGeom>
              <a:avLst/>
              <a:gdLst/>
              <a:ahLst/>
              <a:cxnLst/>
              <a:rect l="l" t="t" r="r" b="b"/>
              <a:pathLst>
                <a:path w="6827519" h="6339840">
                  <a:moveTo>
                    <a:pt x="0" y="0"/>
                  </a:moveTo>
                  <a:lnTo>
                    <a:pt x="6827519" y="0"/>
                  </a:lnTo>
                  <a:lnTo>
                    <a:pt x="6827519" y="6339840"/>
                  </a:lnTo>
                  <a:lnTo>
                    <a:pt x="0" y="6339840"/>
                  </a:lnTo>
                  <a:close/>
                </a:path>
              </a:pathLst>
            </a:custGeom>
            <a:solidFill>
              <a:srgbClr val="FFFFFF"/>
            </a:solidFill>
          </p:spPr>
        </p:sp>
        <p:sp>
          <p:nvSpPr>
            <p:cNvPr id="10" name="Freeform 10"/>
            <p:cNvSpPr/>
            <p:nvPr/>
          </p:nvSpPr>
          <p:spPr>
            <a:xfrm>
              <a:off x="0" y="0"/>
              <a:ext cx="6844538" cy="6356858"/>
            </a:xfrm>
            <a:custGeom>
              <a:avLst/>
              <a:gdLst/>
              <a:ahLst/>
              <a:cxnLst/>
              <a:rect l="l" t="t" r="r" b="b"/>
              <a:pathLst>
                <a:path w="6844538" h="6356858">
                  <a:moveTo>
                    <a:pt x="8509" y="0"/>
                  </a:moveTo>
                  <a:lnTo>
                    <a:pt x="6836028" y="0"/>
                  </a:lnTo>
                  <a:cubicBezTo>
                    <a:pt x="6840727" y="0"/>
                    <a:pt x="6844538" y="3810"/>
                    <a:pt x="6844538" y="8509"/>
                  </a:cubicBezTo>
                  <a:lnTo>
                    <a:pt x="6844538" y="6348349"/>
                  </a:lnTo>
                  <a:cubicBezTo>
                    <a:pt x="6844538" y="6353048"/>
                    <a:pt x="6840727" y="6356858"/>
                    <a:pt x="6836028" y="6356858"/>
                  </a:cubicBezTo>
                  <a:lnTo>
                    <a:pt x="8509" y="6356858"/>
                  </a:lnTo>
                  <a:cubicBezTo>
                    <a:pt x="3810" y="6356858"/>
                    <a:pt x="0" y="6353048"/>
                    <a:pt x="0" y="6348349"/>
                  </a:cubicBezTo>
                  <a:lnTo>
                    <a:pt x="0" y="8509"/>
                  </a:lnTo>
                  <a:cubicBezTo>
                    <a:pt x="0" y="3810"/>
                    <a:pt x="3810" y="0"/>
                    <a:pt x="8509" y="0"/>
                  </a:cubicBezTo>
                  <a:moveTo>
                    <a:pt x="8509" y="16891"/>
                  </a:moveTo>
                  <a:lnTo>
                    <a:pt x="8509" y="8509"/>
                  </a:lnTo>
                  <a:lnTo>
                    <a:pt x="17018" y="8509"/>
                  </a:lnTo>
                  <a:lnTo>
                    <a:pt x="17018" y="6348349"/>
                  </a:lnTo>
                  <a:lnTo>
                    <a:pt x="8509" y="6348349"/>
                  </a:lnTo>
                  <a:lnTo>
                    <a:pt x="8509" y="6339840"/>
                  </a:lnTo>
                  <a:lnTo>
                    <a:pt x="6836028" y="6339840"/>
                  </a:lnTo>
                  <a:lnTo>
                    <a:pt x="6836028" y="6348349"/>
                  </a:lnTo>
                  <a:lnTo>
                    <a:pt x="6827520" y="6348349"/>
                  </a:lnTo>
                  <a:lnTo>
                    <a:pt x="6827520" y="8509"/>
                  </a:lnTo>
                  <a:lnTo>
                    <a:pt x="6836028" y="8509"/>
                  </a:lnTo>
                  <a:lnTo>
                    <a:pt x="6836028" y="17018"/>
                  </a:lnTo>
                  <a:lnTo>
                    <a:pt x="8509" y="17018"/>
                  </a:lnTo>
                  <a:close/>
                </a:path>
              </a:pathLst>
            </a:custGeom>
            <a:solidFill>
              <a:srgbClr val="E0E0E0"/>
            </a:solidFill>
          </p:spPr>
        </p:sp>
      </p:grpSp>
      <p:grpSp>
        <p:nvGrpSpPr>
          <p:cNvPr id="11" name="Group 11"/>
          <p:cNvGrpSpPr/>
          <p:nvPr/>
        </p:nvGrpSpPr>
        <p:grpSpPr>
          <a:xfrm>
            <a:off x="731520" y="1950720"/>
            <a:ext cx="3413760" cy="97536"/>
            <a:chOff x="0" y="0"/>
            <a:chExt cx="6827520" cy="195072"/>
          </a:xfrm>
        </p:grpSpPr>
        <p:sp>
          <p:nvSpPr>
            <p:cNvPr id="12" name="Freeform 12"/>
            <p:cNvSpPr/>
            <p:nvPr/>
          </p:nvSpPr>
          <p:spPr>
            <a:xfrm>
              <a:off x="0" y="0"/>
              <a:ext cx="6827520" cy="195072"/>
            </a:xfrm>
            <a:custGeom>
              <a:avLst/>
              <a:gdLst/>
              <a:ahLst/>
              <a:cxnLst/>
              <a:rect l="l" t="t" r="r" b="b"/>
              <a:pathLst>
                <a:path w="6827520" h="195072">
                  <a:moveTo>
                    <a:pt x="0" y="0"/>
                  </a:moveTo>
                  <a:lnTo>
                    <a:pt x="6827520" y="0"/>
                  </a:lnTo>
                  <a:lnTo>
                    <a:pt x="6827520" y="195072"/>
                  </a:lnTo>
                  <a:lnTo>
                    <a:pt x="0" y="195072"/>
                  </a:lnTo>
                  <a:close/>
                </a:path>
              </a:pathLst>
            </a:custGeom>
            <a:solidFill>
              <a:srgbClr val="2E86C1"/>
            </a:solidFill>
          </p:spPr>
        </p:sp>
      </p:grpSp>
      <p:grpSp>
        <p:nvGrpSpPr>
          <p:cNvPr id="13" name="Group 13"/>
          <p:cNvGrpSpPr/>
          <p:nvPr/>
        </p:nvGrpSpPr>
        <p:grpSpPr>
          <a:xfrm>
            <a:off x="731520" y="2316480"/>
            <a:ext cx="3413760" cy="1219200"/>
            <a:chOff x="0" y="0"/>
            <a:chExt cx="6827520" cy="2438400"/>
          </a:xfrm>
        </p:grpSpPr>
        <p:sp>
          <p:nvSpPr>
            <p:cNvPr id="14" name="Freeform 14"/>
            <p:cNvSpPr/>
            <p:nvPr/>
          </p:nvSpPr>
          <p:spPr>
            <a:xfrm>
              <a:off x="0" y="0"/>
              <a:ext cx="6827520" cy="2438400"/>
            </a:xfrm>
            <a:custGeom>
              <a:avLst/>
              <a:gdLst/>
              <a:ahLst/>
              <a:cxnLst/>
              <a:rect l="l" t="t" r="r" b="b"/>
              <a:pathLst>
                <a:path w="6827520" h="2438400">
                  <a:moveTo>
                    <a:pt x="0" y="0"/>
                  </a:moveTo>
                  <a:lnTo>
                    <a:pt x="6827520" y="0"/>
                  </a:lnTo>
                  <a:lnTo>
                    <a:pt x="6827520" y="2438400"/>
                  </a:lnTo>
                  <a:lnTo>
                    <a:pt x="0" y="2438400"/>
                  </a:lnTo>
                  <a:close/>
                </a:path>
              </a:pathLst>
            </a:custGeom>
            <a:blipFill>
              <a:blip r:embed="rId3">
                <a:alphaModFix amt="0"/>
              </a:blip>
              <a:stretch>
                <a:fillRect t="-4558" b="-4558"/>
              </a:stretch>
            </a:blipFill>
          </p:spPr>
        </p:sp>
        <p:sp>
          <p:nvSpPr>
            <p:cNvPr id="15" name="TextBox 15"/>
            <p:cNvSpPr txBox="1"/>
            <p:nvPr/>
          </p:nvSpPr>
          <p:spPr>
            <a:xfrm>
              <a:off x="0" y="-238125"/>
              <a:ext cx="6827520" cy="2676525"/>
            </a:xfrm>
            <a:prstGeom prst="rect">
              <a:avLst/>
            </a:prstGeom>
          </p:spPr>
          <p:txBody>
            <a:bodyPr lIns="0" tIns="0" rIns="0" bIns="0" rtlCol="0" anchor="ctr"/>
            <a:lstStyle/>
            <a:p>
              <a:pPr algn="ctr" defTabSz="609630">
                <a:lnSpc>
                  <a:spcPts val="6400"/>
                </a:lnSpc>
              </a:pPr>
              <a:r>
                <a:rPr lang="en-US" sz="5334" b="1">
                  <a:solidFill>
                    <a:srgbClr val="2E86C1"/>
                  </a:solidFill>
                  <a:latin typeface="Agrandir Bold"/>
                  <a:ea typeface="Agrandir Bold"/>
                  <a:cs typeface="Agrandir Bold"/>
                  <a:sym typeface="Agrandir Bold"/>
                </a:rPr>
                <a:t>34.091</a:t>
              </a:r>
            </a:p>
          </p:txBody>
        </p:sp>
      </p:grpSp>
      <p:sp>
        <p:nvSpPr>
          <p:cNvPr id="16" name="TextBox 16"/>
          <p:cNvSpPr txBox="1"/>
          <p:nvPr/>
        </p:nvSpPr>
        <p:spPr>
          <a:xfrm>
            <a:off x="1036320" y="3599180"/>
            <a:ext cx="2804160" cy="611642"/>
          </a:xfrm>
          <a:prstGeom prst="rect">
            <a:avLst/>
          </a:prstGeom>
        </p:spPr>
        <p:txBody>
          <a:bodyPr lIns="0" tIns="0" rIns="0" bIns="0" rtlCol="0" anchor="t">
            <a:spAutoFit/>
          </a:bodyPr>
          <a:lstStyle/>
          <a:p>
            <a:pPr algn="ctr" defTabSz="609630">
              <a:lnSpc>
                <a:spcPts val="2496"/>
              </a:lnSpc>
            </a:pPr>
            <a:r>
              <a:rPr lang="en-US" sz="1733">
                <a:solidFill>
                  <a:srgbClr val="2C3E50"/>
                </a:solidFill>
                <a:latin typeface="Agrandir"/>
                <a:ea typeface="Agrandir"/>
                <a:cs typeface="Agrandir"/>
                <a:sym typeface="Agrandir"/>
              </a:rPr>
              <a:t>personas en situación</a:t>
            </a:r>
          </a:p>
          <a:p>
            <a:pPr algn="ctr" defTabSz="609630">
              <a:lnSpc>
                <a:spcPts val="2496"/>
              </a:lnSpc>
            </a:pPr>
            <a:r>
              <a:rPr lang="en-US" sz="1733">
                <a:solidFill>
                  <a:srgbClr val="2C3E50"/>
                </a:solidFill>
                <a:latin typeface="Agrandir"/>
                <a:ea typeface="Agrandir"/>
                <a:cs typeface="Agrandir"/>
                <a:sym typeface="Agrandir"/>
              </a:rPr>
              <a:t>de calle en Colombia</a:t>
            </a:r>
          </a:p>
        </p:txBody>
      </p:sp>
      <p:grpSp>
        <p:nvGrpSpPr>
          <p:cNvPr id="17" name="Group 17"/>
          <p:cNvGrpSpPr/>
          <p:nvPr/>
        </p:nvGrpSpPr>
        <p:grpSpPr>
          <a:xfrm>
            <a:off x="4506805" y="1946485"/>
            <a:ext cx="3422225" cy="3178385"/>
            <a:chOff x="0" y="0"/>
            <a:chExt cx="6844449" cy="6356769"/>
          </a:xfrm>
        </p:grpSpPr>
        <p:sp>
          <p:nvSpPr>
            <p:cNvPr id="18" name="Freeform 18"/>
            <p:cNvSpPr/>
            <p:nvPr/>
          </p:nvSpPr>
          <p:spPr>
            <a:xfrm>
              <a:off x="8509" y="8509"/>
              <a:ext cx="6827519" cy="6339840"/>
            </a:xfrm>
            <a:custGeom>
              <a:avLst/>
              <a:gdLst/>
              <a:ahLst/>
              <a:cxnLst/>
              <a:rect l="l" t="t" r="r" b="b"/>
              <a:pathLst>
                <a:path w="6827519" h="6339840">
                  <a:moveTo>
                    <a:pt x="0" y="0"/>
                  </a:moveTo>
                  <a:lnTo>
                    <a:pt x="6827519" y="0"/>
                  </a:lnTo>
                  <a:lnTo>
                    <a:pt x="6827519" y="6339840"/>
                  </a:lnTo>
                  <a:lnTo>
                    <a:pt x="0" y="6339840"/>
                  </a:lnTo>
                  <a:close/>
                </a:path>
              </a:pathLst>
            </a:custGeom>
            <a:solidFill>
              <a:srgbClr val="FFFFFF"/>
            </a:solidFill>
          </p:spPr>
        </p:sp>
        <p:sp>
          <p:nvSpPr>
            <p:cNvPr id="19" name="Freeform 19"/>
            <p:cNvSpPr/>
            <p:nvPr/>
          </p:nvSpPr>
          <p:spPr>
            <a:xfrm>
              <a:off x="0" y="0"/>
              <a:ext cx="6844538" cy="6356858"/>
            </a:xfrm>
            <a:custGeom>
              <a:avLst/>
              <a:gdLst/>
              <a:ahLst/>
              <a:cxnLst/>
              <a:rect l="l" t="t" r="r" b="b"/>
              <a:pathLst>
                <a:path w="6844538" h="6356858">
                  <a:moveTo>
                    <a:pt x="8509" y="0"/>
                  </a:moveTo>
                  <a:lnTo>
                    <a:pt x="6836028" y="0"/>
                  </a:lnTo>
                  <a:cubicBezTo>
                    <a:pt x="6840727" y="0"/>
                    <a:pt x="6844538" y="3810"/>
                    <a:pt x="6844538" y="8509"/>
                  </a:cubicBezTo>
                  <a:lnTo>
                    <a:pt x="6844538" y="6348349"/>
                  </a:lnTo>
                  <a:cubicBezTo>
                    <a:pt x="6844538" y="6353048"/>
                    <a:pt x="6840727" y="6356858"/>
                    <a:pt x="6836028" y="6356858"/>
                  </a:cubicBezTo>
                  <a:lnTo>
                    <a:pt x="8509" y="6356858"/>
                  </a:lnTo>
                  <a:cubicBezTo>
                    <a:pt x="3810" y="6356858"/>
                    <a:pt x="0" y="6353048"/>
                    <a:pt x="0" y="6348349"/>
                  </a:cubicBezTo>
                  <a:lnTo>
                    <a:pt x="0" y="8509"/>
                  </a:lnTo>
                  <a:cubicBezTo>
                    <a:pt x="0" y="3810"/>
                    <a:pt x="3810" y="0"/>
                    <a:pt x="8509" y="0"/>
                  </a:cubicBezTo>
                  <a:moveTo>
                    <a:pt x="8509" y="16891"/>
                  </a:moveTo>
                  <a:lnTo>
                    <a:pt x="8509" y="8509"/>
                  </a:lnTo>
                  <a:lnTo>
                    <a:pt x="17018" y="8509"/>
                  </a:lnTo>
                  <a:lnTo>
                    <a:pt x="17018" y="6348349"/>
                  </a:lnTo>
                  <a:lnTo>
                    <a:pt x="8509" y="6348349"/>
                  </a:lnTo>
                  <a:lnTo>
                    <a:pt x="8509" y="6339840"/>
                  </a:lnTo>
                  <a:lnTo>
                    <a:pt x="6836028" y="6339840"/>
                  </a:lnTo>
                  <a:lnTo>
                    <a:pt x="6836028" y="6348349"/>
                  </a:lnTo>
                  <a:lnTo>
                    <a:pt x="6827520" y="6348349"/>
                  </a:lnTo>
                  <a:lnTo>
                    <a:pt x="6827520" y="8509"/>
                  </a:lnTo>
                  <a:lnTo>
                    <a:pt x="6836028" y="8509"/>
                  </a:lnTo>
                  <a:lnTo>
                    <a:pt x="6836028" y="17018"/>
                  </a:lnTo>
                  <a:lnTo>
                    <a:pt x="8509" y="17018"/>
                  </a:lnTo>
                  <a:close/>
                </a:path>
              </a:pathLst>
            </a:custGeom>
            <a:solidFill>
              <a:srgbClr val="E0E0E0"/>
            </a:solidFill>
          </p:spPr>
        </p:sp>
      </p:grpSp>
      <p:grpSp>
        <p:nvGrpSpPr>
          <p:cNvPr id="20" name="Group 20"/>
          <p:cNvGrpSpPr/>
          <p:nvPr/>
        </p:nvGrpSpPr>
        <p:grpSpPr>
          <a:xfrm>
            <a:off x="4511040" y="1950720"/>
            <a:ext cx="3413760" cy="97536"/>
            <a:chOff x="0" y="0"/>
            <a:chExt cx="6827520" cy="195072"/>
          </a:xfrm>
        </p:grpSpPr>
        <p:sp>
          <p:nvSpPr>
            <p:cNvPr id="21" name="Freeform 21"/>
            <p:cNvSpPr/>
            <p:nvPr/>
          </p:nvSpPr>
          <p:spPr>
            <a:xfrm>
              <a:off x="0" y="0"/>
              <a:ext cx="6827520" cy="195072"/>
            </a:xfrm>
            <a:custGeom>
              <a:avLst/>
              <a:gdLst/>
              <a:ahLst/>
              <a:cxnLst/>
              <a:rect l="l" t="t" r="r" b="b"/>
              <a:pathLst>
                <a:path w="6827520" h="195072">
                  <a:moveTo>
                    <a:pt x="0" y="0"/>
                  </a:moveTo>
                  <a:lnTo>
                    <a:pt x="6827520" y="0"/>
                  </a:lnTo>
                  <a:lnTo>
                    <a:pt x="6827520" y="195072"/>
                  </a:lnTo>
                  <a:lnTo>
                    <a:pt x="0" y="195072"/>
                  </a:lnTo>
                  <a:close/>
                </a:path>
              </a:pathLst>
            </a:custGeom>
            <a:solidFill>
              <a:srgbClr val="E67E22"/>
            </a:solidFill>
          </p:spPr>
        </p:sp>
      </p:grpSp>
      <p:grpSp>
        <p:nvGrpSpPr>
          <p:cNvPr id="22" name="Group 22"/>
          <p:cNvGrpSpPr/>
          <p:nvPr/>
        </p:nvGrpSpPr>
        <p:grpSpPr>
          <a:xfrm>
            <a:off x="4511040" y="2316480"/>
            <a:ext cx="3413760" cy="1219200"/>
            <a:chOff x="0" y="0"/>
            <a:chExt cx="6827520" cy="2438400"/>
          </a:xfrm>
        </p:grpSpPr>
        <p:sp>
          <p:nvSpPr>
            <p:cNvPr id="23" name="Freeform 23"/>
            <p:cNvSpPr/>
            <p:nvPr/>
          </p:nvSpPr>
          <p:spPr>
            <a:xfrm>
              <a:off x="0" y="0"/>
              <a:ext cx="6827520" cy="2438400"/>
            </a:xfrm>
            <a:custGeom>
              <a:avLst/>
              <a:gdLst/>
              <a:ahLst/>
              <a:cxnLst/>
              <a:rect l="l" t="t" r="r" b="b"/>
              <a:pathLst>
                <a:path w="6827520" h="2438400">
                  <a:moveTo>
                    <a:pt x="0" y="0"/>
                  </a:moveTo>
                  <a:lnTo>
                    <a:pt x="6827520" y="0"/>
                  </a:lnTo>
                  <a:lnTo>
                    <a:pt x="6827520" y="2438400"/>
                  </a:lnTo>
                  <a:lnTo>
                    <a:pt x="0" y="2438400"/>
                  </a:lnTo>
                  <a:close/>
                </a:path>
              </a:pathLst>
            </a:custGeom>
            <a:blipFill>
              <a:blip r:embed="rId3">
                <a:alphaModFix amt="0"/>
              </a:blip>
              <a:stretch>
                <a:fillRect t="-4558" b="-4558"/>
              </a:stretch>
            </a:blipFill>
          </p:spPr>
        </p:sp>
        <p:sp>
          <p:nvSpPr>
            <p:cNvPr id="24" name="TextBox 24"/>
            <p:cNvSpPr txBox="1"/>
            <p:nvPr/>
          </p:nvSpPr>
          <p:spPr>
            <a:xfrm>
              <a:off x="0" y="-238125"/>
              <a:ext cx="6827520" cy="2676525"/>
            </a:xfrm>
            <a:prstGeom prst="rect">
              <a:avLst/>
            </a:prstGeom>
          </p:spPr>
          <p:txBody>
            <a:bodyPr lIns="0" tIns="0" rIns="0" bIns="0" rtlCol="0" anchor="ctr"/>
            <a:lstStyle/>
            <a:p>
              <a:pPr algn="ctr" defTabSz="609630">
                <a:lnSpc>
                  <a:spcPts val="6400"/>
                </a:lnSpc>
              </a:pPr>
              <a:r>
                <a:rPr lang="en-US" sz="5334" b="1">
                  <a:solidFill>
                    <a:srgbClr val="E67E22"/>
                  </a:solidFill>
                  <a:latin typeface="Agrandir Bold"/>
                  <a:ea typeface="Agrandir Bold"/>
                  <a:cs typeface="Agrandir Bold"/>
                  <a:sym typeface="Agrandir Bold"/>
                </a:rPr>
                <a:t>9/10</a:t>
              </a:r>
            </a:p>
          </p:txBody>
        </p:sp>
      </p:grpSp>
      <p:sp>
        <p:nvSpPr>
          <p:cNvPr id="25" name="TextBox 25"/>
          <p:cNvSpPr txBox="1"/>
          <p:nvPr/>
        </p:nvSpPr>
        <p:spPr>
          <a:xfrm>
            <a:off x="4815840" y="3599180"/>
            <a:ext cx="2804160" cy="611642"/>
          </a:xfrm>
          <a:prstGeom prst="rect">
            <a:avLst/>
          </a:prstGeom>
        </p:spPr>
        <p:txBody>
          <a:bodyPr lIns="0" tIns="0" rIns="0" bIns="0" rtlCol="0" anchor="t">
            <a:spAutoFit/>
          </a:bodyPr>
          <a:lstStyle/>
          <a:p>
            <a:pPr algn="ctr" defTabSz="609630">
              <a:lnSpc>
                <a:spcPts val="2496"/>
              </a:lnSpc>
            </a:pPr>
            <a:r>
              <a:rPr lang="en-US" sz="1733">
                <a:solidFill>
                  <a:srgbClr val="2C3E50"/>
                </a:solidFill>
                <a:latin typeface="Agrandir"/>
                <a:ea typeface="Agrandir"/>
                <a:cs typeface="Agrandir"/>
                <a:sym typeface="Agrandir"/>
              </a:rPr>
              <a:t>son hombres</a:t>
            </a:r>
          </a:p>
          <a:p>
            <a:pPr algn="ctr" defTabSz="609630">
              <a:lnSpc>
                <a:spcPts val="2496"/>
              </a:lnSpc>
            </a:pPr>
            <a:r>
              <a:rPr lang="en-US" sz="1733">
                <a:solidFill>
                  <a:srgbClr val="2C3E50"/>
                </a:solidFill>
                <a:latin typeface="Agrandir"/>
                <a:ea typeface="Agrandir"/>
                <a:cs typeface="Agrandir"/>
                <a:sym typeface="Agrandir"/>
              </a:rPr>
              <a:t>jóvenes (24-34 años)</a:t>
            </a:r>
          </a:p>
        </p:txBody>
      </p:sp>
      <p:grpSp>
        <p:nvGrpSpPr>
          <p:cNvPr id="26" name="Group 26"/>
          <p:cNvGrpSpPr/>
          <p:nvPr/>
        </p:nvGrpSpPr>
        <p:grpSpPr>
          <a:xfrm>
            <a:off x="8286325" y="1946485"/>
            <a:ext cx="3422225" cy="3178385"/>
            <a:chOff x="0" y="0"/>
            <a:chExt cx="6844449" cy="6356769"/>
          </a:xfrm>
        </p:grpSpPr>
        <p:sp>
          <p:nvSpPr>
            <p:cNvPr id="27" name="Freeform 27"/>
            <p:cNvSpPr/>
            <p:nvPr/>
          </p:nvSpPr>
          <p:spPr>
            <a:xfrm>
              <a:off x="8509" y="8509"/>
              <a:ext cx="6827519" cy="6339840"/>
            </a:xfrm>
            <a:custGeom>
              <a:avLst/>
              <a:gdLst/>
              <a:ahLst/>
              <a:cxnLst/>
              <a:rect l="l" t="t" r="r" b="b"/>
              <a:pathLst>
                <a:path w="6827519" h="6339840">
                  <a:moveTo>
                    <a:pt x="0" y="0"/>
                  </a:moveTo>
                  <a:lnTo>
                    <a:pt x="6827519" y="0"/>
                  </a:lnTo>
                  <a:lnTo>
                    <a:pt x="6827519" y="6339840"/>
                  </a:lnTo>
                  <a:lnTo>
                    <a:pt x="0" y="6339840"/>
                  </a:lnTo>
                  <a:close/>
                </a:path>
              </a:pathLst>
            </a:custGeom>
            <a:solidFill>
              <a:srgbClr val="FFFFFF"/>
            </a:solidFill>
          </p:spPr>
        </p:sp>
        <p:sp>
          <p:nvSpPr>
            <p:cNvPr id="28" name="Freeform 28"/>
            <p:cNvSpPr/>
            <p:nvPr/>
          </p:nvSpPr>
          <p:spPr>
            <a:xfrm>
              <a:off x="0" y="0"/>
              <a:ext cx="6844538" cy="6356858"/>
            </a:xfrm>
            <a:custGeom>
              <a:avLst/>
              <a:gdLst/>
              <a:ahLst/>
              <a:cxnLst/>
              <a:rect l="l" t="t" r="r" b="b"/>
              <a:pathLst>
                <a:path w="6844538" h="6356858">
                  <a:moveTo>
                    <a:pt x="8509" y="0"/>
                  </a:moveTo>
                  <a:lnTo>
                    <a:pt x="6836028" y="0"/>
                  </a:lnTo>
                  <a:cubicBezTo>
                    <a:pt x="6840727" y="0"/>
                    <a:pt x="6844538" y="3810"/>
                    <a:pt x="6844538" y="8509"/>
                  </a:cubicBezTo>
                  <a:lnTo>
                    <a:pt x="6844538" y="6348349"/>
                  </a:lnTo>
                  <a:cubicBezTo>
                    <a:pt x="6844538" y="6353048"/>
                    <a:pt x="6840727" y="6356858"/>
                    <a:pt x="6836028" y="6356858"/>
                  </a:cubicBezTo>
                  <a:lnTo>
                    <a:pt x="8509" y="6356858"/>
                  </a:lnTo>
                  <a:cubicBezTo>
                    <a:pt x="3810" y="6356858"/>
                    <a:pt x="0" y="6353048"/>
                    <a:pt x="0" y="6348349"/>
                  </a:cubicBezTo>
                  <a:lnTo>
                    <a:pt x="0" y="8509"/>
                  </a:lnTo>
                  <a:cubicBezTo>
                    <a:pt x="0" y="3810"/>
                    <a:pt x="3810" y="0"/>
                    <a:pt x="8509" y="0"/>
                  </a:cubicBezTo>
                  <a:moveTo>
                    <a:pt x="8509" y="16891"/>
                  </a:moveTo>
                  <a:lnTo>
                    <a:pt x="8509" y="8509"/>
                  </a:lnTo>
                  <a:lnTo>
                    <a:pt x="17018" y="8509"/>
                  </a:lnTo>
                  <a:lnTo>
                    <a:pt x="17018" y="6348349"/>
                  </a:lnTo>
                  <a:lnTo>
                    <a:pt x="8509" y="6348349"/>
                  </a:lnTo>
                  <a:lnTo>
                    <a:pt x="8509" y="6339840"/>
                  </a:lnTo>
                  <a:lnTo>
                    <a:pt x="6836028" y="6339840"/>
                  </a:lnTo>
                  <a:lnTo>
                    <a:pt x="6836028" y="6348349"/>
                  </a:lnTo>
                  <a:lnTo>
                    <a:pt x="6827520" y="6348349"/>
                  </a:lnTo>
                  <a:lnTo>
                    <a:pt x="6827520" y="8509"/>
                  </a:lnTo>
                  <a:lnTo>
                    <a:pt x="6836028" y="8509"/>
                  </a:lnTo>
                  <a:lnTo>
                    <a:pt x="6836028" y="17018"/>
                  </a:lnTo>
                  <a:lnTo>
                    <a:pt x="8509" y="17018"/>
                  </a:lnTo>
                  <a:close/>
                </a:path>
              </a:pathLst>
            </a:custGeom>
            <a:solidFill>
              <a:srgbClr val="E0E0E0"/>
            </a:solidFill>
          </p:spPr>
        </p:sp>
      </p:grpSp>
      <p:grpSp>
        <p:nvGrpSpPr>
          <p:cNvPr id="29" name="Group 29"/>
          <p:cNvGrpSpPr/>
          <p:nvPr/>
        </p:nvGrpSpPr>
        <p:grpSpPr>
          <a:xfrm>
            <a:off x="8290560" y="1950720"/>
            <a:ext cx="3413760" cy="97536"/>
            <a:chOff x="0" y="0"/>
            <a:chExt cx="6827520" cy="195072"/>
          </a:xfrm>
        </p:grpSpPr>
        <p:sp>
          <p:nvSpPr>
            <p:cNvPr id="30" name="Freeform 30"/>
            <p:cNvSpPr/>
            <p:nvPr/>
          </p:nvSpPr>
          <p:spPr>
            <a:xfrm>
              <a:off x="0" y="0"/>
              <a:ext cx="6827520" cy="195072"/>
            </a:xfrm>
            <a:custGeom>
              <a:avLst/>
              <a:gdLst/>
              <a:ahLst/>
              <a:cxnLst/>
              <a:rect l="l" t="t" r="r" b="b"/>
              <a:pathLst>
                <a:path w="6827520" h="195072">
                  <a:moveTo>
                    <a:pt x="0" y="0"/>
                  </a:moveTo>
                  <a:lnTo>
                    <a:pt x="6827520" y="0"/>
                  </a:lnTo>
                  <a:lnTo>
                    <a:pt x="6827520" y="195072"/>
                  </a:lnTo>
                  <a:lnTo>
                    <a:pt x="0" y="195072"/>
                  </a:lnTo>
                  <a:close/>
                </a:path>
              </a:pathLst>
            </a:custGeom>
            <a:solidFill>
              <a:srgbClr val="C0392B"/>
            </a:solidFill>
          </p:spPr>
        </p:sp>
      </p:grpSp>
      <p:grpSp>
        <p:nvGrpSpPr>
          <p:cNvPr id="31" name="Group 31"/>
          <p:cNvGrpSpPr/>
          <p:nvPr/>
        </p:nvGrpSpPr>
        <p:grpSpPr>
          <a:xfrm>
            <a:off x="8290560" y="2316480"/>
            <a:ext cx="3413760" cy="1219200"/>
            <a:chOff x="0" y="0"/>
            <a:chExt cx="6827520" cy="2438400"/>
          </a:xfrm>
        </p:grpSpPr>
        <p:sp>
          <p:nvSpPr>
            <p:cNvPr id="32" name="Freeform 32"/>
            <p:cNvSpPr/>
            <p:nvPr/>
          </p:nvSpPr>
          <p:spPr>
            <a:xfrm>
              <a:off x="0" y="0"/>
              <a:ext cx="6827520" cy="2438400"/>
            </a:xfrm>
            <a:custGeom>
              <a:avLst/>
              <a:gdLst/>
              <a:ahLst/>
              <a:cxnLst/>
              <a:rect l="l" t="t" r="r" b="b"/>
              <a:pathLst>
                <a:path w="6827520" h="2438400">
                  <a:moveTo>
                    <a:pt x="0" y="0"/>
                  </a:moveTo>
                  <a:lnTo>
                    <a:pt x="6827520" y="0"/>
                  </a:lnTo>
                  <a:lnTo>
                    <a:pt x="6827520" y="2438400"/>
                  </a:lnTo>
                  <a:lnTo>
                    <a:pt x="0" y="2438400"/>
                  </a:lnTo>
                  <a:close/>
                </a:path>
              </a:pathLst>
            </a:custGeom>
            <a:blipFill>
              <a:blip r:embed="rId3">
                <a:alphaModFix amt="0"/>
              </a:blip>
              <a:stretch>
                <a:fillRect t="-4558" b="-4558"/>
              </a:stretch>
            </a:blipFill>
          </p:spPr>
        </p:sp>
        <p:sp>
          <p:nvSpPr>
            <p:cNvPr id="33" name="TextBox 33"/>
            <p:cNvSpPr txBox="1"/>
            <p:nvPr/>
          </p:nvSpPr>
          <p:spPr>
            <a:xfrm>
              <a:off x="0" y="-238125"/>
              <a:ext cx="6827520" cy="2676525"/>
            </a:xfrm>
            <a:prstGeom prst="rect">
              <a:avLst/>
            </a:prstGeom>
          </p:spPr>
          <p:txBody>
            <a:bodyPr lIns="0" tIns="0" rIns="0" bIns="0" rtlCol="0" anchor="ctr"/>
            <a:lstStyle/>
            <a:p>
              <a:pPr algn="ctr" defTabSz="609630">
                <a:lnSpc>
                  <a:spcPts val="6400"/>
                </a:lnSpc>
              </a:pPr>
              <a:r>
                <a:rPr lang="en-US" sz="5334" b="1">
                  <a:solidFill>
                    <a:srgbClr val="C0392B"/>
                  </a:solidFill>
                  <a:latin typeface="Agrandir Bold"/>
                  <a:ea typeface="Agrandir Bold"/>
                  <a:cs typeface="Agrandir Bold"/>
                  <a:sym typeface="Agrandir Bold"/>
                </a:rPr>
                <a:t>2 de 5</a:t>
              </a:r>
            </a:p>
          </p:txBody>
        </p:sp>
      </p:grpSp>
      <p:sp>
        <p:nvSpPr>
          <p:cNvPr id="34" name="TextBox 34"/>
          <p:cNvSpPr txBox="1"/>
          <p:nvPr/>
        </p:nvSpPr>
        <p:spPr>
          <a:xfrm>
            <a:off x="8595360" y="3599180"/>
            <a:ext cx="2804160" cy="611642"/>
          </a:xfrm>
          <a:prstGeom prst="rect">
            <a:avLst/>
          </a:prstGeom>
        </p:spPr>
        <p:txBody>
          <a:bodyPr lIns="0" tIns="0" rIns="0" bIns="0" rtlCol="0" anchor="t">
            <a:spAutoFit/>
          </a:bodyPr>
          <a:lstStyle/>
          <a:p>
            <a:pPr algn="ctr" defTabSz="609630">
              <a:lnSpc>
                <a:spcPts val="2496"/>
              </a:lnSpc>
            </a:pPr>
            <a:r>
              <a:rPr lang="en-US" sz="1733">
                <a:solidFill>
                  <a:srgbClr val="2C3E50"/>
                </a:solidFill>
                <a:latin typeface="Agrandir"/>
                <a:ea typeface="Agrandir"/>
                <a:cs typeface="Agrandir"/>
                <a:sym typeface="Agrandir"/>
              </a:rPr>
              <a:t>llevan más de</a:t>
            </a:r>
          </a:p>
          <a:p>
            <a:pPr algn="ctr" defTabSz="609630">
              <a:lnSpc>
                <a:spcPts val="2496"/>
              </a:lnSpc>
            </a:pPr>
            <a:r>
              <a:rPr lang="en-US" sz="1733">
                <a:solidFill>
                  <a:srgbClr val="2C3E50"/>
                </a:solidFill>
                <a:latin typeface="Agrandir"/>
                <a:ea typeface="Agrandir"/>
                <a:cs typeface="Agrandir"/>
                <a:sym typeface="Agrandir"/>
              </a:rPr>
              <a:t>10 años en calle</a:t>
            </a:r>
          </a:p>
        </p:txBody>
      </p:sp>
      <p:grpSp>
        <p:nvGrpSpPr>
          <p:cNvPr id="35" name="Group 35"/>
          <p:cNvGrpSpPr/>
          <p:nvPr/>
        </p:nvGrpSpPr>
        <p:grpSpPr>
          <a:xfrm>
            <a:off x="10363200" y="6096000"/>
            <a:ext cx="1463040" cy="487680"/>
            <a:chOff x="0" y="0"/>
            <a:chExt cx="2926080" cy="975360"/>
          </a:xfrm>
        </p:grpSpPr>
        <p:sp>
          <p:nvSpPr>
            <p:cNvPr id="36" name="Freeform 36"/>
            <p:cNvSpPr/>
            <p:nvPr/>
          </p:nvSpPr>
          <p:spPr>
            <a:xfrm>
              <a:off x="0" y="0"/>
              <a:ext cx="2926080" cy="975360"/>
            </a:xfrm>
            <a:custGeom>
              <a:avLst/>
              <a:gdLst/>
              <a:ahLst/>
              <a:cxnLst/>
              <a:rect l="l" t="t" r="r" b="b"/>
              <a:pathLst>
                <a:path w="2926080" h="975360">
                  <a:moveTo>
                    <a:pt x="0" y="0"/>
                  </a:moveTo>
                  <a:lnTo>
                    <a:pt x="2926080" y="0"/>
                  </a:lnTo>
                  <a:lnTo>
                    <a:pt x="2926080" y="975360"/>
                  </a:lnTo>
                  <a:lnTo>
                    <a:pt x="0" y="975360"/>
                  </a:lnTo>
                  <a:close/>
                </a:path>
              </a:pathLst>
            </a:custGeom>
            <a:blipFill>
              <a:blip r:embed="rId3">
                <a:alphaModFix amt="0"/>
              </a:blip>
              <a:stretch>
                <a:fillRect t="-8455" b="-8455"/>
              </a:stretch>
            </a:blipFill>
          </p:spPr>
        </p:sp>
        <p:sp>
          <p:nvSpPr>
            <p:cNvPr id="37" name="TextBox 37"/>
            <p:cNvSpPr txBox="1"/>
            <p:nvPr/>
          </p:nvSpPr>
          <p:spPr>
            <a:xfrm>
              <a:off x="0" y="-38100"/>
              <a:ext cx="2926080" cy="1013460"/>
            </a:xfrm>
            <a:prstGeom prst="rect">
              <a:avLst/>
            </a:prstGeom>
          </p:spPr>
          <p:txBody>
            <a:bodyPr lIns="0" tIns="0" rIns="0" bIns="0" rtlCol="0" anchor="ctr"/>
            <a:lstStyle/>
            <a:p>
              <a:pPr algn="r" defTabSz="609630">
                <a:lnSpc>
                  <a:spcPts val="1600"/>
                </a:lnSpc>
              </a:pPr>
              <a:r>
                <a:rPr lang="en-US" sz="1333">
                  <a:solidFill>
                    <a:srgbClr val="7F8C8D"/>
                  </a:solidFill>
                  <a:latin typeface="Calibri (MS)"/>
                  <a:ea typeface="Calibri (MS)"/>
                  <a:cs typeface="Calibri (MS)"/>
                  <a:sym typeface="Calibri (MS)"/>
                </a:rPr>
                <a:t>BLOQUE 1</a:t>
              </a: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9"/>
          <p:cNvSpPr txBox="1"/>
          <p:nvPr/>
        </p:nvSpPr>
        <p:spPr>
          <a:xfrm>
            <a:off x="1158867"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466" name="Google Shape;466;p49"/>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467" name="Google Shape;467;p49"/>
          <p:cNvSpPr txBox="1"/>
          <p:nvPr/>
        </p:nvSpPr>
        <p:spPr>
          <a:xfrm>
            <a:off x="0" y="6406400"/>
            <a:ext cx="11710400" cy="451302"/>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1333" kern="0">
                <a:solidFill>
                  <a:srgbClr val="000000"/>
                </a:solidFill>
                <a:latin typeface="Nunito"/>
                <a:ea typeface="Nunito"/>
                <a:cs typeface="Nunito"/>
                <a:sym typeface="Nunito"/>
              </a:rPr>
              <a:t>Bibliografía</a:t>
            </a:r>
            <a:endParaRPr sz="867" kern="0">
              <a:solidFill>
                <a:srgbClr val="000000"/>
              </a:solidFill>
              <a:highlight>
                <a:srgbClr val="FFFFFF"/>
              </a:highlight>
              <a:latin typeface="Arial"/>
              <a:cs typeface="Arial"/>
              <a:sym typeface="Arial"/>
            </a:endParaRPr>
          </a:p>
        </p:txBody>
      </p:sp>
      <p:pic>
        <p:nvPicPr>
          <p:cNvPr id="468" name="Google Shape;468;p49"/>
          <p:cNvPicPr preferRelativeResize="0"/>
          <p:nvPr/>
        </p:nvPicPr>
        <p:blipFill rotWithShape="1">
          <a:blip r:embed="rId3">
            <a:alphaModFix/>
          </a:blip>
          <a:srcRect/>
          <a:stretch/>
        </p:blipFill>
        <p:spPr>
          <a:xfrm>
            <a:off x="114153" y="-1"/>
            <a:ext cx="11963695" cy="685799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0"/>
          <p:cNvSpPr txBox="1"/>
          <p:nvPr/>
        </p:nvSpPr>
        <p:spPr>
          <a:xfrm>
            <a:off x="734033" y="1443933"/>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474" name="Google Shape;474;p50"/>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475" name="Google Shape;475;p50"/>
          <p:cNvSpPr txBox="1"/>
          <p:nvPr/>
        </p:nvSpPr>
        <p:spPr>
          <a:xfrm>
            <a:off x="0" y="6406401"/>
            <a:ext cx="11710400" cy="656421"/>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1333" kern="0">
                <a:solidFill>
                  <a:srgbClr val="000000"/>
                </a:solidFill>
                <a:latin typeface="Nunito"/>
                <a:ea typeface="Nunito"/>
                <a:cs typeface="Nunito"/>
                <a:sym typeface="Nunito"/>
              </a:rPr>
              <a:t>Julio Bobes Dr. Miguel Casas Dr. Miguel Gutiérrez. Manual de Trastornos Adictivos. 2a Edición. Madrid, España.: Enfoque Editorial, S.C.; 2011.</a:t>
            </a:r>
            <a:endParaRPr sz="1333" kern="0">
              <a:solidFill>
                <a:srgbClr val="000000"/>
              </a:solidFill>
              <a:latin typeface="Nunito"/>
              <a:ea typeface="Nunito"/>
              <a:cs typeface="Nunito"/>
              <a:sym typeface="Nunito"/>
            </a:endParaRPr>
          </a:p>
          <a:p>
            <a:pPr defTabSz="1219170">
              <a:buClr>
                <a:srgbClr val="000000"/>
              </a:buClr>
            </a:pPr>
            <a:endParaRPr sz="1333" kern="0">
              <a:solidFill>
                <a:srgbClr val="000000"/>
              </a:solidFill>
              <a:latin typeface="Nunito"/>
              <a:ea typeface="Nunito"/>
              <a:cs typeface="Nunito"/>
              <a:sym typeface="Nunito"/>
            </a:endParaRPr>
          </a:p>
        </p:txBody>
      </p:sp>
      <p:grpSp>
        <p:nvGrpSpPr>
          <p:cNvPr id="476" name="Google Shape;476;p50"/>
          <p:cNvGrpSpPr/>
          <p:nvPr/>
        </p:nvGrpSpPr>
        <p:grpSpPr>
          <a:xfrm>
            <a:off x="2813808" y="512028"/>
            <a:ext cx="5894379" cy="5894379"/>
            <a:chOff x="2216969" y="545"/>
            <a:chExt cx="4420784" cy="4420784"/>
          </a:xfrm>
        </p:grpSpPr>
        <p:sp>
          <p:nvSpPr>
            <p:cNvPr id="477" name="Google Shape;477;p50"/>
            <p:cNvSpPr/>
            <p:nvPr/>
          </p:nvSpPr>
          <p:spPr>
            <a:xfrm>
              <a:off x="2725327" y="508903"/>
              <a:ext cx="3404100" cy="3404100"/>
            </a:xfrm>
            <a:prstGeom prst="blockArc">
              <a:avLst>
                <a:gd name="adj1" fmla="val 10800000"/>
                <a:gd name="adj2" fmla="val 16200000"/>
                <a:gd name="adj3" fmla="val 4635"/>
              </a:avLst>
            </a:prstGeom>
            <a:gradFill>
              <a:gsLst>
                <a:gs pos="0">
                  <a:srgbClr val="B7A099"/>
                </a:gs>
                <a:gs pos="45000">
                  <a:srgbClr val="C2B0AA"/>
                </a:gs>
                <a:gs pos="100000">
                  <a:srgbClr val="CAB8B2"/>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78" name="Google Shape;478;p50"/>
            <p:cNvSpPr/>
            <p:nvPr/>
          </p:nvSpPr>
          <p:spPr>
            <a:xfrm>
              <a:off x="2725327" y="508903"/>
              <a:ext cx="3404100" cy="3404100"/>
            </a:xfrm>
            <a:prstGeom prst="blockArc">
              <a:avLst>
                <a:gd name="adj1" fmla="val 5400000"/>
                <a:gd name="adj2" fmla="val 10800000"/>
                <a:gd name="adj3" fmla="val 4635"/>
              </a:avLst>
            </a:prstGeom>
            <a:gradFill>
              <a:gsLst>
                <a:gs pos="0">
                  <a:srgbClr val="BFA097"/>
                </a:gs>
                <a:gs pos="45000">
                  <a:srgbClr val="C9AFA8"/>
                </a:gs>
                <a:gs pos="100000">
                  <a:srgbClr val="D1B7B0"/>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79" name="Google Shape;479;p50"/>
            <p:cNvSpPr/>
            <p:nvPr/>
          </p:nvSpPr>
          <p:spPr>
            <a:xfrm>
              <a:off x="2725327" y="508903"/>
              <a:ext cx="3404100" cy="3404100"/>
            </a:xfrm>
            <a:prstGeom prst="blockArc">
              <a:avLst>
                <a:gd name="adj1" fmla="val 0"/>
                <a:gd name="adj2" fmla="val 5400000"/>
                <a:gd name="adj3" fmla="val 4635"/>
              </a:avLst>
            </a:prstGeom>
            <a:gradFill>
              <a:gsLst>
                <a:gs pos="0">
                  <a:srgbClr val="CA9F94"/>
                </a:gs>
                <a:gs pos="45000">
                  <a:srgbClr val="D2AFA6"/>
                </a:gs>
                <a:gs pos="100000">
                  <a:srgbClr val="DBB5AD"/>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80" name="Google Shape;480;p50"/>
            <p:cNvSpPr/>
            <p:nvPr/>
          </p:nvSpPr>
          <p:spPr>
            <a:xfrm>
              <a:off x="2725327" y="508903"/>
              <a:ext cx="3404100" cy="3404100"/>
            </a:xfrm>
            <a:prstGeom prst="blockArc">
              <a:avLst>
                <a:gd name="adj1" fmla="val 16200000"/>
                <a:gd name="adj2" fmla="val 0"/>
                <a:gd name="adj3" fmla="val 4635"/>
              </a:avLst>
            </a:prstGeom>
            <a:gradFill>
              <a:gsLst>
                <a:gs pos="0">
                  <a:srgbClr val="D59F93"/>
                </a:gs>
                <a:gs pos="45000">
                  <a:srgbClr val="DCAFA4"/>
                </a:gs>
                <a:gs pos="100000">
                  <a:srgbClr val="E5B5AA"/>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81" name="Google Shape;481;p50"/>
            <p:cNvSpPr/>
            <p:nvPr/>
          </p:nvSpPr>
          <p:spPr>
            <a:xfrm>
              <a:off x="3644790" y="1428366"/>
              <a:ext cx="1565100" cy="1565100"/>
            </a:xfrm>
            <a:prstGeom prst="ellipse">
              <a:avLst/>
            </a:prstGeom>
            <a:gradFill>
              <a:gsLst>
                <a:gs pos="0">
                  <a:srgbClr val="EFAF8D"/>
                </a:gs>
                <a:gs pos="45000">
                  <a:srgbClr val="F4BCA0"/>
                </a:gs>
                <a:gs pos="100000">
                  <a:srgbClr val="FCC3A5"/>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82" name="Google Shape;482;p50"/>
            <p:cNvSpPr txBox="1"/>
            <p:nvPr/>
          </p:nvSpPr>
          <p:spPr>
            <a:xfrm>
              <a:off x="3874000" y="1657576"/>
              <a:ext cx="1106700" cy="1106700"/>
            </a:xfrm>
            <a:prstGeom prst="rect">
              <a:avLst/>
            </a:prstGeom>
            <a:noFill/>
            <a:ln>
              <a:noFill/>
            </a:ln>
          </p:spPr>
          <p:txBody>
            <a:bodyPr spcFirstLastPara="1" wrap="square" lIns="30467" tIns="30467" rIns="30467" bIns="30467" anchor="ctr" anchorCtr="0">
              <a:noAutofit/>
            </a:bodyPr>
            <a:lstStyle/>
            <a:p>
              <a:pPr algn="ctr" defTabSz="1219170">
                <a:lnSpc>
                  <a:spcPct val="90000"/>
                </a:lnSpc>
                <a:buClr>
                  <a:srgbClr val="373737"/>
                </a:buClr>
                <a:buSzPts val="1800"/>
              </a:pPr>
              <a:r>
                <a:rPr lang="es" sz="2400" kern="0">
                  <a:solidFill>
                    <a:srgbClr val="373737"/>
                  </a:solidFill>
                  <a:latin typeface="Calibri"/>
                  <a:ea typeface="Calibri"/>
                  <a:cs typeface="Calibri"/>
                  <a:sym typeface="Calibri"/>
                </a:rPr>
                <a:t>Deseo incoercible</a:t>
              </a:r>
              <a:endParaRPr sz="2400" kern="0">
                <a:solidFill>
                  <a:srgbClr val="373737"/>
                </a:solidFill>
                <a:latin typeface="Calibri"/>
                <a:ea typeface="Calibri"/>
                <a:cs typeface="Calibri"/>
                <a:sym typeface="Calibri"/>
              </a:endParaRPr>
            </a:p>
          </p:txBody>
        </p:sp>
        <p:sp>
          <p:nvSpPr>
            <p:cNvPr id="483" name="Google Shape;483;p50"/>
            <p:cNvSpPr/>
            <p:nvPr/>
          </p:nvSpPr>
          <p:spPr>
            <a:xfrm>
              <a:off x="3879561" y="545"/>
              <a:ext cx="1095600" cy="1095600"/>
            </a:xfrm>
            <a:prstGeom prst="ellipse">
              <a:avLst/>
            </a:prstGeom>
            <a:gradFill>
              <a:gsLst>
                <a:gs pos="0">
                  <a:srgbClr val="D59F93"/>
                </a:gs>
                <a:gs pos="45000">
                  <a:srgbClr val="DCAFA4"/>
                </a:gs>
                <a:gs pos="100000">
                  <a:srgbClr val="E5B5AA"/>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84" name="Google Shape;484;p50"/>
            <p:cNvSpPr txBox="1"/>
            <p:nvPr/>
          </p:nvSpPr>
          <p:spPr>
            <a:xfrm>
              <a:off x="4040008" y="160992"/>
              <a:ext cx="774600" cy="774600"/>
            </a:xfrm>
            <a:prstGeom prst="rect">
              <a:avLst/>
            </a:prstGeom>
            <a:noFill/>
            <a:ln>
              <a:noFill/>
            </a:ln>
          </p:spPr>
          <p:txBody>
            <a:bodyPr spcFirstLastPara="1" wrap="square" lIns="16933" tIns="16933" rIns="16933" bIns="16933" anchor="ctr" anchorCtr="0">
              <a:noAutofit/>
            </a:bodyPr>
            <a:lstStyle/>
            <a:p>
              <a:pPr algn="ctr" defTabSz="1219170">
                <a:lnSpc>
                  <a:spcPct val="90000"/>
                </a:lnSpc>
                <a:buClr>
                  <a:srgbClr val="373737"/>
                </a:buClr>
                <a:buSzPts val="1000"/>
              </a:pPr>
              <a:r>
                <a:rPr lang="es" sz="1333" kern="0">
                  <a:solidFill>
                    <a:srgbClr val="373737"/>
                  </a:solidFill>
                  <a:latin typeface="Calibri"/>
                  <a:ea typeface="Calibri"/>
                  <a:cs typeface="Calibri"/>
                  <a:sym typeface="Calibri"/>
                </a:rPr>
                <a:t>Idea</a:t>
              </a:r>
              <a:endParaRPr sz="1333" kern="0">
                <a:solidFill>
                  <a:srgbClr val="373737"/>
                </a:solidFill>
                <a:latin typeface="Calibri"/>
                <a:ea typeface="Calibri"/>
                <a:cs typeface="Calibri"/>
                <a:sym typeface="Calibri"/>
              </a:endParaRPr>
            </a:p>
          </p:txBody>
        </p:sp>
        <p:sp>
          <p:nvSpPr>
            <p:cNvPr id="485" name="Google Shape;485;p50"/>
            <p:cNvSpPr/>
            <p:nvPr/>
          </p:nvSpPr>
          <p:spPr>
            <a:xfrm>
              <a:off x="5542153" y="1663137"/>
              <a:ext cx="1095600" cy="1095600"/>
            </a:xfrm>
            <a:prstGeom prst="ellipse">
              <a:avLst/>
            </a:prstGeom>
            <a:gradFill>
              <a:gsLst>
                <a:gs pos="0">
                  <a:srgbClr val="CA9F94"/>
                </a:gs>
                <a:gs pos="45000">
                  <a:srgbClr val="D2AFA6"/>
                </a:gs>
                <a:gs pos="100000">
                  <a:srgbClr val="DBB5AD"/>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86" name="Google Shape;486;p50"/>
            <p:cNvSpPr txBox="1"/>
            <p:nvPr/>
          </p:nvSpPr>
          <p:spPr>
            <a:xfrm>
              <a:off x="5702600" y="1823584"/>
              <a:ext cx="774600" cy="774600"/>
            </a:xfrm>
            <a:prstGeom prst="rect">
              <a:avLst/>
            </a:prstGeom>
            <a:noFill/>
            <a:ln>
              <a:noFill/>
            </a:ln>
          </p:spPr>
          <p:txBody>
            <a:bodyPr spcFirstLastPara="1" wrap="square" lIns="16933" tIns="16933" rIns="16933" bIns="16933" anchor="ctr" anchorCtr="0">
              <a:noAutofit/>
            </a:bodyPr>
            <a:lstStyle/>
            <a:p>
              <a:pPr algn="ctr" defTabSz="1219170">
                <a:lnSpc>
                  <a:spcPct val="90000"/>
                </a:lnSpc>
                <a:buClr>
                  <a:srgbClr val="373737"/>
                </a:buClr>
                <a:buSzPts val="1000"/>
              </a:pPr>
              <a:r>
                <a:rPr lang="es" sz="1333" kern="0">
                  <a:solidFill>
                    <a:srgbClr val="373737"/>
                  </a:solidFill>
                  <a:latin typeface="Calibri"/>
                  <a:ea typeface="Calibri"/>
                  <a:cs typeface="Calibri"/>
                  <a:sym typeface="Calibri"/>
                </a:rPr>
                <a:t>Recuerdo</a:t>
              </a:r>
              <a:endParaRPr sz="1333" kern="0">
                <a:solidFill>
                  <a:srgbClr val="373737"/>
                </a:solidFill>
                <a:latin typeface="Calibri"/>
                <a:ea typeface="Calibri"/>
                <a:cs typeface="Calibri"/>
                <a:sym typeface="Calibri"/>
              </a:endParaRPr>
            </a:p>
          </p:txBody>
        </p:sp>
        <p:sp>
          <p:nvSpPr>
            <p:cNvPr id="487" name="Google Shape;487;p50"/>
            <p:cNvSpPr/>
            <p:nvPr/>
          </p:nvSpPr>
          <p:spPr>
            <a:xfrm>
              <a:off x="3879561" y="3325729"/>
              <a:ext cx="1095600" cy="1095600"/>
            </a:xfrm>
            <a:prstGeom prst="ellipse">
              <a:avLst/>
            </a:prstGeom>
            <a:gradFill>
              <a:gsLst>
                <a:gs pos="0">
                  <a:srgbClr val="BFA097"/>
                </a:gs>
                <a:gs pos="45000">
                  <a:srgbClr val="C9AFA8"/>
                </a:gs>
                <a:gs pos="100000">
                  <a:srgbClr val="D1B7B0"/>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88" name="Google Shape;488;p50"/>
            <p:cNvSpPr txBox="1"/>
            <p:nvPr/>
          </p:nvSpPr>
          <p:spPr>
            <a:xfrm>
              <a:off x="4040008" y="3486176"/>
              <a:ext cx="774600" cy="774600"/>
            </a:xfrm>
            <a:prstGeom prst="rect">
              <a:avLst/>
            </a:prstGeom>
            <a:noFill/>
            <a:ln>
              <a:noFill/>
            </a:ln>
          </p:spPr>
          <p:txBody>
            <a:bodyPr spcFirstLastPara="1" wrap="square" lIns="16933" tIns="16933" rIns="16933" bIns="16933" anchor="ctr" anchorCtr="0">
              <a:noAutofit/>
            </a:bodyPr>
            <a:lstStyle/>
            <a:p>
              <a:pPr algn="ctr" defTabSz="1219170">
                <a:lnSpc>
                  <a:spcPct val="90000"/>
                </a:lnSpc>
                <a:buClr>
                  <a:srgbClr val="373737"/>
                </a:buClr>
                <a:buSzPts val="1000"/>
              </a:pPr>
              <a:r>
                <a:rPr lang="es" sz="1333" kern="0">
                  <a:solidFill>
                    <a:srgbClr val="373737"/>
                  </a:solidFill>
                  <a:latin typeface="Calibri"/>
                  <a:ea typeface="Calibri"/>
                  <a:cs typeface="Calibri"/>
                  <a:sym typeface="Calibri"/>
                </a:rPr>
                <a:t>Estimulo condicionado</a:t>
              </a:r>
              <a:endParaRPr sz="1333" kern="0">
                <a:solidFill>
                  <a:srgbClr val="373737"/>
                </a:solidFill>
                <a:latin typeface="Calibri"/>
                <a:ea typeface="Calibri"/>
                <a:cs typeface="Calibri"/>
                <a:sym typeface="Calibri"/>
              </a:endParaRPr>
            </a:p>
          </p:txBody>
        </p:sp>
        <p:sp>
          <p:nvSpPr>
            <p:cNvPr id="489" name="Google Shape;489;p50"/>
            <p:cNvSpPr/>
            <p:nvPr/>
          </p:nvSpPr>
          <p:spPr>
            <a:xfrm>
              <a:off x="2216969" y="1663137"/>
              <a:ext cx="1095600" cy="1095600"/>
            </a:xfrm>
            <a:prstGeom prst="ellipse">
              <a:avLst/>
            </a:prstGeom>
            <a:gradFill>
              <a:gsLst>
                <a:gs pos="0">
                  <a:srgbClr val="B7A099"/>
                </a:gs>
                <a:gs pos="45000">
                  <a:srgbClr val="C2B0AA"/>
                </a:gs>
                <a:gs pos="100000">
                  <a:srgbClr val="CAB8B2"/>
                </a:gs>
              </a:gsLst>
              <a:path path="circle">
                <a:fillToRect l="50000" t="50000" r="50000" b="50000"/>
              </a:path>
              <a:tileRect/>
            </a:gradFill>
            <a:ln>
              <a:noFill/>
            </a:ln>
          </p:spPr>
          <p:txBody>
            <a:bodyPr spcFirstLastPara="1" wrap="square" lIns="121900" tIns="121900" rIns="121900" bIns="121900" anchor="ctr" anchorCtr="0">
              <a:noAutofit/>
            </a:bodyPr>
            <a:lstStyle/>
            <a:p>
              <a:pPr defTabSz="1219170">
                <a:buClr>
                  <a:srgbClr val="373737"/>
                </a:buClr>
                <a:buSzPts val="1800"/>
              </a:pPr>
              <a:endParaRPr sz="2400" kern="0">
                <a:solidFill>
                  <a:srgbClr val="373737"/>
                </a:solidFill>
                <a:latin typeface="Calibri"/>
                <a:ea typeface="Calibri"/>
                <a:cs typeface="Calibri"/>
                <a:sym typeface="Calibri"/>
              </a:endParaRPr>
            </a:p>
          </p:txBody>
        </p:sp>
        <p:sp>
          <p:nvSpPr>
            <p:cNvPr id="490" name="Google Shape;490;p50"/>
            <p:cNvSpPr txBox="1"/>
            <p:nvPr/>
          </p:nvSpPr>
          <p:spPr>
            <a:xfrm>
              <a:off x="2377416" y="1823584"/>
              <a:ext cx="774600" cy="774600"/>
            </a:xfrm>
            <a:prstGeom prst="rect">
              <a:avLst/>
            </a:prstGeom>
            <a:noFill/>
            <a:ln>
              <a:noFill/>
            </a:ln>
          </p:spPr>
          <p:txBody>
            <a:bodyPr spcFirstLastPara="1" wrap="square" lIns="16933" tIns="16933" rIns="16933" bIns="16933" anchor="ctr" anchorCtr="0">
              <a:noAutofit/>
            </a:bodyPr>
            <a:lstStyle/>
            <a:p>
              <a:pPr algn="ctr" defTabSz="1219170">
                <a:lnSpc>
                  <a:spcPct val="90000"/>
                </a:lnSpc>
                <a:buClr>
                  <a:srgbClr val="373737"/>
                </a:buClr>
                <a:buSzPts val="1000"/>
              </a:pPr>
              <a:r>
                <a:rPr lang="es" sz="1333" kern="0">
                  <a:solidFill>
                    <a:srgbClr val="373737"/>
                  </a:solidFill>
                  <a:latin typeface="Calibri"/>
                  <a:ea typeface="Calibri"/>
                  <a:cs typeface="Calibri"/>
                  <a:sym typeface="Calibri"/>
                </a:rPr>
                <a:t>Estrés</a:t>
              </a:r>
              <a:endParaRPr sz="1333" kern="0">
                <a:solidFill>
                  <a:srgbClr val="373737"/>
                </a:solidFill>
                <a:latin typeface="Calibri"/>
                <a:ea typeface="Calibri"/>
                <a:cs typeface="Calibri"/>
                <a:sym typeface="Calibri"/>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7" name="Google Shape;497;p51"/>
          <p:cNvPicPr preferRelativeResize="0"/>
          <p:nvPr/>
        </p:nvPicPr>
        <p:blipFill>
          <a:blip r:embed="rId3">
            <a:alphaModFix/>
          </a:blip>
          <a:stretch>
            <a:fillRect/>
          </a:stretch>
        </p:blipFill>
        <p:spPr>
          <a:xfrm>
            <a:off x="243725" y="228734"/>
            <a:ext cx="5022835" cy="2603492"/>
          </a:xfrm>
          <a:prstGeom prst="rect">
            <a:avLst/>
          </a:prstGeom>
          <a:noFill/>
          <a:ln>
            <a:noFill/>
          </a:ln>
        </p:spPr>
      </p:pic>
      <p:pic>
        <p:nvPicPr>
          <p:cNvPr id="498" name="Google Shape;498;p51"/>
          <p:cNvPicPr preferRelativeResize="0"/>
          <p:nvPr/>
        </p:nvPicPr>
        <p:blipFill>
          <a:blip r:embed="rId4">
            <a:alphaModFix/>
          </a:blip>
          <a:stretch>
            <a:fillRect/>
          </a:stretch>
        </p:blipFill>
        <p:spPr>
          <a:xfrm>
            <a:off x="2216525" y="3428992"/>
            <a:ext cx="2742067" cy="3176867"/>
          </a:xfrm>
          <a:prstGeom prst="rect">
            <a:avLst/>
          </a:prstGeom>
          <a:noFill/>
          <a:ln>
            <a:noFill/>
          </a:ln>
        </p:spPr>
      </p:pic>
      <p:pic>
        <p:nvPicPr>
          <p:cNvPr id="499" name="Google Shape;499;p51"/>
          <p:cNvPicPr preferRelativeResize="0"/>
          <p:nvPr/>
        </p:nvPicPr>
        <p:blipFill>
          <a:blip r:embed="rId5">
            <a:alphaModFix/>
          </a:blip>
          <a:stretch>
            <a:fillRect/>
          </a:stretch>
        </p:blipFill>
        <p:spPr>
          <a:xfrm>
            <a:off x="6786794" y="1571894"/>
            <a:ext cx="2785167" cy="324103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52"/>
          <p:cNvSpPr txBox="1"/>
          <p:nvPr/>
        </p:nvSpPr>
        <p:spPr>
          <a:xfrm>
            <a:off x="1158867"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05" name="Google Shape;505;p52"/>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06" name="Google Shape;506;p52"/>
          <p:cNvSpPr txBox="1"/>
          <p:nvPr/>
        </p:nvSpPr>
        <p:spPr>
          <a:xfrm>
            <a:off x="0" y="6406400"/>
            <a:ext cx="11710400" cy="451302"/>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1333" kern="0">
                <a:solidFill>
                  <a:srgbClr val="000000"/>
                </a:solidFill>
                <a:latin typeface="Nunito"/>
                <a:ea typeface="Nunito"/>
                <a:cs typeface="Nunito"/>
                <a:sym typeface="Nunito"/>
              </a:rPr>
              <a:t>UNODC, Informe mundial sobre las drogas 2023 (publicación de las Naciones Unidas, 2025</a:t>
            </a:r>
            <a:endParaRPr sz="867" kern="0">
              <a:solidFill>
                <a:srgbClr val="000000"/>
              </a:solidFill>
              <a:highlight>
                <a:srgbClr val="FFFFFF"/>
              </a:highlight>
              <a:latin typeface="Arial"/>
              <a:cs typeface="Arial"/>
              <a:sym typeface="Arial"/>
            </a:endParaRPr>
          </a:p>
        </p:txBody>
      </p:sp>
      <p:pic>
        <p:nvPicPr>
          <p:cNvPr id="507" name="Google Shape;507;p52"/>
          <p:cNvPicPr preferRelativeResize="0"/>
          <p:nvPr/>
        </p:nvPicPr>
        <p:blipFill>
          <a:blip r:embed="rId3">
            <a:alphaModFix/>
          </a:blip>
          <a:stretch>
            <a:fillRect/>
          </a:stretch>
        </p:blipFill>
        <p:spPr>
          <a:xfrm>
            <a:off x="184676" y="0"/>
            <a:ext cx="11822651" cy="68580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53"/>
          <p:cNvSpPr txBox="1"/>
          <p:nvPr/>
        </p:nvSpPr>
        <p:spPr>
          <a:xfrm>
            <a:off x="1158867"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13" name="Google Shape;513;p53"/>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14" name="Google Shape;514;p53"/>
          <p:cNvSpPr txBox="1"/>
          <p:nvPr/>
        </p:nvSpPr>
        <p:spPr>
          <a:xfrm>
            <a:off x="60667" y="6323033"/>
            <a:ext cx="11710400" cy="656421"/>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1333" kern="0">
                <a:solidFill>
                  <a:srgbClr val="000000"/>
                </a:solidFill>
                <a:latin typeface="Nunito"/>
                <a:ea typeface="Nunito"/>
                <a:cs typeface="Nunito"/>
                <a:sym typeface="Nunito"/>
              </a:rPr>
              <a:t>Ministerio de Justicia y del Derecho – Observatorio de Drogas de Colombia (2019), Estudio Nacional de Consumo de Sustancias Psicoactivas Colombia 2019. Bogotá DC.: ODC</a:t>
            </a:r>
            <a:endParaRPr sz="867" kern="0">
              <a:solidFill>
                <a:srgbClr val="000000"/>
              </a:solidFill>
              <a:highlight>
                <a:srgbClr val="FFFFFF"/>
              </a:highlight>
              <a:latin typeface="Arial"/>
              <a:cs typeface="Arial"/>
              <a:sym typeface="Arial"/>
            </a:endParaRPr>
          </a:p>
        </p:txBody>
      </p:sp>
      <p:pic>
        <p:nvPicPr>
          <p:cNvPr id="515" name="Google Shape;515;p53"/>
          <p:cNvPicPr preferRelativeResize="0"/>
          <p:nvPr/>
        </p:nvPicPr>
        <p:blipFill rotWithShape="1">
          <a:blip r:embed="rId3">
            <a:alphaModFix/>
          </a:blip>
          <a:srcRect/>
          <a:stretch/>
        </p:blipFill>
        <p:spPr>
          <a:xfrm>
            <a:off x="5559134" y="244532"/>
            <a:ext cx="6368500" cy="6179667"/>
          </a:xfrm>
          <a:prstGeom prst="rect">
            <a:avLst/>
          </a:prstGeom>
          <a:noFill/>
          <a:ln>
            <a:noFill/>
          </a:ln>
        </p:spPr>
      </p:pic>
      <p:pic>
        <p:nvPicPr>
          <p:cNvPr id="516" name="Google Shape;516;p53"/>
          <p:cNvPicPr preferRelativeResize="0"/>
          <p:nvPr/>
        </p:nvPicPr>
        <p:blipFill rotWithShape="1">
          <a:blip r:embed="rId4">
            <a:alphaModFix/>
          </a:blip>
          <a:srcRect l="36732" t="22724" r="17501" b="7614"/>
          <a:stretch/>
        </p:blipFill>
        <p:spPr>
          <a:xfrm>
            <a:off x="-50598" y="952602"/>
            <a:ext cx="5949703" cy="526033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0"/>
              </a:srgbClr>
            </a:out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54"/>
          <p:cNvSpPr txBox="1"/>
          <p:nvPr/>
        </p:nvSpPr>
        <p:spPr>
          <a:xfrm>
            <a:off x="1158867"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22" name="Google Shape;522;p54"/>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23" name="Google Shape;523;p54"/>
          <p:cNvSpPr txBox="1"/>
          <p:nvPr/>
        </p:nvSpPr>
        <p:spPr>
          <a:xfrm>
            <a:off x="0" y="6406400"/>
            <a:ext cx="11710400" cy="451302"/>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1333" kern="0">
                <a:solidFill>
                  <a:srgbClr val="000000"/>
                </a:solidFill>
                <a:latin typeface="Nunito"/>
                <a:ea typeface="Nunito"/>
                <a:cs typeface="Nunito"/>
                <a:sym typeface="Nunito"/>
              </a:rPr>
              <a:t>UNODC, Informe mundial sobre las drogas 2025 (publicación de las Naciones Unidas, 2025)</a:t>
            </a:r>
            <a:endParaRPr sz="867" kern="0">
              <a:solidFill>
                <a:srgbClr val="000000"/>
              </a:solidFill>
              <a:highlight>
                <a:srgbClr val="FFFFFF"/>
              </a:highlight>
              <a:latin typeface="Arial"/>
              <a:cs typeface="Arial"/>
              <a:sym typeface="Arial"/>
            </a:endParaRPr>
          </a:p>
        </p:txBody>
      </p:sp>
      <p:pic>
        <p:nvPicPr>
          <p:cNvPr id="524" name="Google Shape;524;p54"/>
          <p:cNvPicPr preferRelativeResize="0"/>
          <p:nvPr/>
        </p:nvPicPr>
        <p:blipFill rotWithShape="1">
          <a:blip r:embed="rId3">
            <a:alphaModFix/>
          </a:blip>
          <a:srcRect/>
          <a:stretch/>
        </p:blipFill>
        <p:spPr>
          <a:xfrm>
            <a:off x="3390166" y="404601"/>
            <a:ext cx="5551767" cy="604879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55"/>
          <p:cNvSpPr txBox="1"/>
          <p:nvPr/>
        </p:nvSpPr>
        <p:spPr>
          <a:xfrm>
            <a:off x="1158867"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30" name="Google Shape;530;p55"/>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31" name="Google Shape;531;p55"/>
          <p:cNvSpPr txBox="1"/>
          <p:nvPr/>
        </p:nvSpPr>
        <p:spPr>
          <a:xfrm>
            <a:off x="0" y="6406400"/>
            <a:ext cx="11710400" cy="451302"/>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1333" kern="0">
                <a:solidFill>
                  <a:srgbClr val="000000"/>
                </a:solidFill>
                <a:latin typeface="Nunito"/>
                <a:ea typeface="Nunito"/>
                <a:cs typeface="Nunito"/>
                <a:sym typeface="Nunito"/>
              </a:rPr>
              <a:t>UNODC, Informe mundial sobre las drogas 2025 (publicación de las Naciones Unidas, 2025)</a:t>
            </a:r>
            <a:endParaRPr sz="867" kern="0">
              <a:solidFill>
                <a:srgbClr val="000000"/>
              </a:solidFill>
              <a:highlight>
                <a:srgbClr val="FFFFFF"/>
              </a:highlight>
              <a:latin typeface="Arial"/>
              <a:cs typeface="Arial"/>
              <a:sym typeface="Arial"/>
            </a:endParaRPr>
          </a:p>
        </p:txBody>
      </p:sp>
      <p:pic>
        <p:nvPicPr>
          <p:cNvPr id="532" name="Google Shape;532;p55"/>
          <p:cNvPicPr preferRelativeResize="0"/>
          <p:nvPr/>
        </p:nvPicPr>
        <p:blipFill>
          <a:blip r:embed="rId3">
            <a:alphaModFix/>
          </a:blip>
          <a:stretch>
            <a:fillRect/>
          </a:stretch>
        </p:blipFill>
        <p:spPr>
          <a:xfrm>
            <a:off x="3281200" y="1"/>
            <a:ext cx="5258891" cy="6406401"/>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56"/>
          <p:cNvSpPr txBox="1"/>
          <p:nvPr/>
        </p:nvSpPr>
        <p:spPr>
          <a:xfrm>
            <a:off x="1158867"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38" name="Google Shape;538;p56"/>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39" name="Google Shape;539;p56"/>
          <p:cNvSpPr txBox="1"/>
          <p:nvPr/>
        </p:nvSpPr>
        <p:spPr>
          <a:xfrm>
            <a:off x="0" y="6406400"/>
            <a:ext cx="11710400" cy="379615"/>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867" kern="0">
                <a:solidFill>
                  <a:srgbClr val="000000"/>
                </a:solidFill>
                <a:highlight>
                  <a:srgbClr val="FFFFFF"/>
                </a:highlight>
                <a:latin typeface="Arial"/>
                <a:cs typeface="Arial"/>
                <a:sym typeface="Arial"/>
              </a:rPr>
              <a:t>UNODC, Informe mundial sobre las drogas 2025 (publicación de las Naciones Unidas, 2025)</a:t>
            </a:r>
            <a:endParaRPr sz="867" kern="0">
              <a:solidFill>
                <a:srgbClr val="000000"/>
              </a:solidFill>
              <a:highlight>
                <a:srgbClr val="FFFFFF"/>
              </a:highlight>
              <a:latin typeface="Arial"/>
              <a:cs typeface="Arial"/>
              <a:sym typeface="Arial"/>
            </a:endParaRPr>
          </a:p>
        </p:txBody>
      </p:sp>
      <p:pic>
        <p:nvPicPr>
          <p:cNvPr id="540" name="Google Shape;540;p56"/>
          <p:cNvPicPr preferRelativeResize="0"/>
          <p:nvPr/>
        </p:nvPicPr>
        <p:blipFill>
          <a:blip r:embed="rId3">
            <a:alphaModFix/>
          </a:blip>
          <a:stretch>
            <a:fillRect/>
          </a:stretch>
        </p:blipFill>
        <p:spPr>
          <a:xfrm>
            <a:off x="1028701" y="82566"/>
            <a:ext cx="9705401" cy="6409433"/>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4"/>
        <p:cNvGrpSpPr/>
        <p:nvPr/>
      </p:nvGrpSpPr>
      <p:grpSpPr>
        <a:xfrm>
          <a:off x="0" y="0"/>
          <a:ext cx="0" cy="0"/>
          <a:chOff x="0" y="0"/>
          <a:chExt cx="0" cy="0"/>
        </a:xfrm>
      </p:grpSpPr>
      <p:sp>
        <p:nvSpPr>
          <p:cNvPr id="545" name="Google Shape;545;p57"/>
          <p:cNvSpPr/>
          <p:nvPr/>
        </p:nvSpPr>
        <p:spPr>
          <a:xfrm>
            <a:off x="0" y="1"/>
            <a:ext cx="12192000" cy="6858000"/>
          </a:xfrm>
          <a:prstGeom prst="rect">
            <a:avLst/>
          </a:prstGeom>
          <a:solidFill>
            <a:schemeClr val="lt1"/>
          </a:solidFill>
          <a:ln>
            <a:noFill/>
          </a:ln>
        </p:spPr>
        <p:txBody>
          <a:bodyPr spcFirstLastPara="1" wrap="square" lIns="91433" tIns="45700" rIns="91433" bIns="45700" anchor="ctr" anchorCtr="0">
            <a:noAutofit/>
          </a:bodyPr>
          <a:lstStyle/>
          <a:p>
            <a:pPr algn="ctr" defTabSz="1219170">
              <a:buClr>
                <a:srgbClr val="373737"/>
              </a:buClr>
              <a:buSzPts val="1400"/>
            </a:pPr>
            <a:endParaRPr sz="1867" kern="0">
              <a:solidFill>
                <a:srgbClr val="FFFFFF"/>
              </a:solidFill>
              <a:latin typeface="Calibri"/>
              <a:ea typeface="Calibri"/>
              <a:cs typeface="Calibri"/>
              <a:sym typeface="Calibri"/>
            </a:endParaRPr>
          </a:p>
        </p:txBody>
      </p:sp>
      <p:sp>
        <p:nvSpPr>
          <p:cNvPr id="546" name="Google Shape;546;p57"/>
          <p:cNvSpPr/>
          <p:nvPr/>
        </p:nvSpPr>
        <p:spPr>
          <a:xfrm>
            <a:off x="54800" y="0"/>
            <a:ext cx="12192000" cy="6334400"/>
          </a:xfrm>
          <a:prstGeom prst="rect">
            <a:avLst/>
          </a:prstGeom>
          <a:solidFill>
            <a:schemeClr val="lt1"/>
          </a:solidFill>
          <a:ln>
            <a:noFill/>
          </a:ln>
        </p:spPr>
        <p:txBody>
          <a:bodyPr spcFirstLastPara="1" wrap="square" lIns="91433" tIns="45700" rIns="91433" bIns="45700" anchor="ctr" anchorCtr="0">
            <a:noAutofit/>
          </a:bodyPr>
          <a:lstStyle/>
          <a:p>
            <a:pPr algn="ctr" defTabSz="1219170">
              <a:buClr>
                <a:srgbClr val="373737"/>
              </a:buClr>
              <a:buSzPts val="1400"/>
            </a:pPr>
            <a:endParaRPr sz="1867" kern="0">
              <a:solidFill>
                <a:srgbClr val="FFFFFF"/>
              </a:solidFill>
              <a:latin typeface="Calibri"/>
              <a:ea typeface="Calibri"/>
              <a:cs typeface="Calibri"/>
              <a:sym typeface="Calibri"/>
            </a:endParaRPr>
          </a:p>
        </p:txBody>
      </p:sp>
      <p:sp>
        <p:nvSpPr>
          <p:cNvPr id="547" name="Google Shape;547;p57"/>
          <p:cNvSpPr txBox="1">
            <a:spLocks noGrp="1"/>
          </p:cNvSpPr>
          <p:nvPr>
            <p:ph type="title"/>
          </p:nvPr>
        </p:nvSpPr>
        <p:spPr>
          <a:xfrm>
            <a:off x="1954304" y="201708"/>
            <a:ext cx="9906000" cy="10016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600"/>
            </a:pPr>
            <a:r>
              <a:rPr lang="es">
                <a:solidFill>
                  <a:schemeClr val="dk1"/>
                </a:solidFill>
              </a:rPr>
              <a:t>Valoración del Paciente Consumidor</a:t>
            </a:r>
            <a:endParaRPr>
              <a:solidFill>
                <a:schemeClr val="dk1"/>
              </a:solidFill>
            </a:endParaRPr>
          </a:p>
        </p:txBody>
      </p:sp>
      <p:sp>
        <p:nvSpPr>
          <p:cNvPr id="548" name="Google Shape;548;p57"/>
          <p:cNvSpPr txBox="1">
            <a:spLocks noGrp="1"/>
          </p:cNvSpPr>
          <p:nvPr>
            <p:ph type="body" idx="1"/>
          </p:nvPr>
        </p:nvSpPr>
        <p:spPr>
          <a:xfrm>
            <a:off x="1954304" y="1825625"/>
            <a:ext cx="9906000" cy="4501200"/>
          </a:xfrm>
          <a:prstGeom prst="rect">
            <a:avLst/>
          </a:prstGeom>
          <a:noFill/>
          <a:ln>
            <a:noFill/>
          </a:ln>
        </p:spPr>
        <p:txBody>
          <a:bodyPr spcFirstLastPara="1" wrap="square" lIns="0" tIns="45700" rIns="0" bIns="45700" anchor="t" anchorCtr="0">
            <a:normAutofit/>
          </a:bodyPr>
          <a:lstStyle/>
          <a:p>
            <a:pPr marL="84665" indent="0">
              <a:spcBef>
                <a:spcPts val="0"/>
              </a:spcBef>
              <a:buSzPts val="1500"/>
              <a:buNone/>
            </a:pPr>
            <a:endParaRPr/>
          </a:p>
          <a:p>
            <a:pPr marL="84665" indent="-76198">
              <a:spcBef>
                <a:spcPts val="1467"/>
              </a:spcBef>
              <a:buSzPts val="1500"/>
              <a:buChar char=" "/>
            </a:pPr>
            <a:r>
              <a:rPr lang="es"/>
              <a:t>De la patología médica y toxicoclínica </a:t>
            </a:r>
            <a:endParaRPr/>
          </a:p>
          <a:p>
            <a:pPr marL="84665" indent="-76198">
              <a:spcBef>
                <a:spcPts val="1467"/>
              </a:spcBef>
              <a:buSzPts val="1500"/>
              <a:buChar char=" "/>
            </a:pPr>
            <a:r>
              <a:rPr lang="es"/>
              <a:t>Psicopatológica </a:t>
            </a:r>
            <a:endParaRPr/>
          </a:p>
          <a:p>
            <a:pPr marL="84665" indent="-76198">
              <a:spcBef>
                <a:spcPts val="1467"/>
              </a:spcBef>
              <a:buSzPts val="1500"/>
              <a:buChar char=" "/>
            </a:pPr>
            <a:r>
              <a:rPr lang="es"/>
              <a:t>Funcional </a:t>
            </a:r>
            <a:endParaRPr/>
          </a:p>
          <a:p>
            <a:pPr marL="84665" indent="-76198">
              <a:spcBef>
                <a:spcPts val="1467"/>
              </a:spcBef>
              <a:buSzPts val="1500"/>
              <a:buChar char=" "/>
            </a:pPr>
            <a:r>
              <a:rPr lang="es"/>
              <a:t>Social </a:t>
            </a:r>
            <a:endParaRPr/>
          </a:p>
          <a:p>
            <a:pPr marL="84665" indent="-76198">
              <a:spcBef>
                <a:spcPts val="1467"/>
              </a:spcBef>
              <a:buSzPts val="1500"/>
              <a:buChar char=" "/>
            </a:pPr>
            <a:r>
              <a:rPr lang="es"/>
              <a:t>De la familia </a:t>
            </a:r>
            <a:endParaRPr/>
          </a:p>
          <a:p>
            <a:pPr marL="84665" indent="-76198">
              <a:spcBef>
                <a:spcPts val="1467"/>
              </a:spcBef>
              <a:buSzPts val="1500"/>
              <a:buChar char=" "/>
            </a:pPr>
            <a:r>
              <a:rPr lang="es"/>
              <a:t>Educativa </a:t>
            </a:r>
            <a:endParaRPr/>
          </a:p>
          <a:p>
            <a:pPr marL="84665" indent="-76198">
              <a:spcBef>
                <a:spcPts val="1467"/>
              </a:spcBef>
              <a:buSzPts val="1500"/>
              <a:buChar char=" "/>
            </a:pPr>
            <a:r>
              <a:rPr lang="es"/>
              <a:t>Ocupacional</a:t>
            </a:r>
            <a:endParaRPr/>
          </a:p>
        </p:txBody>
      </p:sp>
      <p:pic>
        <p:nvPicPr>
          <p:cNvPr id="549" name="Google Shape;549;p57"/>
          <p:cNvPicPr preferRelativeResize="0"/>
          <p:nvPr/>
        </p:nvPicPr>
        <p:blipFill rotWithShape="1">
          <a:blip r:embed="rId3">
            <a:alphaModFix/>
          </a:blip>
          <a:srcRect/>
          <a:stretch/>
        </p:blipFill>
        <p:spPr>
          <a:xfrm>
            <a:off x="7702677" y="1362189"/>
            <a:ext cx="3329496" cy="4758065"/>
          </a:xfrm>
          <a:prstGeom prst="rect">
            <a:avLst/>
          </a:prstGeom>
          <a:noFill/>
          <a:ln>
            <a:noFill/>
          </a:ln>
        </p:spPr>
      </p:pic>
      <p:sp>
        <p:nvSpPr>
          <p:cNvPr id="550" name="Google Shape;550;p57"/>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373737"/>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373737"/>
              </a:solidFill>
              <a:latin typeface="Calibri"/>
              <a:ea typeface="Calibri"/>
              <a:cs typeface="Calibri"/>
              <a:sym typeface="Calibri"/>
            </a:endParaRPr>
          </a:p>
          <a:p>
            <a:pPr algn="ctr" defTabSz="1219170">
              <a:buClr>
                <a:srgbClr val="000000"/>
              </a:buClr>
            </a:pPr>
            <a:endParaRPr sz="1867" kern="0">
              <a:solidFill>
                <a:srgbClr val="373737"/>
              </a:solidFill>
              <a:latin typeface="Calibri"/>
              <a:ea typeface="Calibri"/>
              <a:cs typeface="Calibri"/>
              <a:sym typeface="Calibri"/>
            </a:endParaRPr>
          </a:p>
        </p:txBody>
      </p:sp>
      <p:pic>
        <p:nvPicPr>
          <p:cNvPr id="551" name="Google Shape;551;p57"/>
          <p:cNvPicPr preferRelativeResize="0"/>
          <p:nvPr/>
        </p:nvPicPr>
        <p:blipFill rotWithShape="1">
          <a:blip r:embed="rId4">
            <a:alphaModFix/>
          </a:blip>
          <a:srcRect/>
          <a:stretch/>
        </p:blipFill>
        <p:spPr>
          <a:xfrm>
            <a:off x="4263706" y="4145887"/>
            <a:ext cx="3774189" cy="1663891"/>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58"/>
          <p:cNvSpPr txBox="1"/>
          <p:nvPr/>
        </p:nvSpPr>
        <p:spPr>
          <a:xfrm>
            <a:off x="1158867"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57" name="Google Shape;557;p58"/>
          <p:cNvSpPr txBox="1"/>
          <p:nvPr/>
        </p:nvSpPr>
        <p:spPr>
          <a:xfrm>
            <a:off x="6501333" y="2071067"/>
            <a:ext cx="4792800" cy="3857200"/>
          </a:xfrm>
          <a:prstGeom prst="rect">
            <a:avLst/>
          </a:prstGeom>
          <a:noFill/>
          <a:ln>
            <a:noFill/>
          </a:ln>
        </p:spPr>
        <p:txBody>
          <a:bodyPr spcFirstLastPara="1" wrap="square" lIns="121900" tIns="121900" rIns="121900" bIns="121900" anchor="t" anchorCtr="0">
            <a:normAutofit/>
          </a:bodyPr>
          <a:lstStyle/>
          <a:p>
            <a:pPr defTabSz="1219170">
              <a:spcBef>
                <a:spcPts val="800"/>
              </a:spcBef>
              <a:buClr>
                <a:srgbClr val="000000"/>
              </a:buClr>
            </a:pPr>
            <a:endParaRPr sz="2133" kern="0">
              <a:solidFill>
                <a:srgbClr val="000000"/>
              </a:solidFill>
              <a:latin typeface="Work Sans Light"/>
              <a:ea typeface="Work Sans Light"/>
              <a:cs typeface="Work Sans Light"/>
              <a:sym typeface="Work Sans Light"/>
            </a:endParaRPr>
          </a:p>
        </p:txBody>
      </p:sp>
      <p:sp>
        <p:nvSpPr>
          <p:cNvPr id="558" name="Google Shape;558;p58"/>
          <p:cNvSpPr txBox="1"/>
          <p:nvPr/>
        </p:nvSpPr>
        <p:spPr>
          <a:xfrm>
            <a:off x="0" y="6406400"/>
            <a:ext cx="11710400" cy="379615"/>
          </a:xfrm>
          <a:prstGeom prst="rect">
            <a:avLst/>
          </a:prstGeom>
          <a:noFill/>
          <a:ln>
            <a:noFill/>
          </a:ln>
        </p:spPr>
        <p:txBody>
          <a:bodyPr spcFirstLastPara="1" wrap="square" lIns="121900" tIns="121900" rIns="121900" bIns="121900" anchor="t" anchorCtr="0">
            <a:spAutoFit/>
          </a:bodyPr>
          <a:lstStyle/>
          <a:p>
            <a:pPr defTabSz="1219170">
              <a:buClr>
                <a:srgbClr val="000000"/>
              </a:buClr>
            </a:pPr>
            <a:endParaRPr sz="867" kern="0">
              <a:solidFill>
                <a:srgbClr val="000000"/>
              </a:solidFill>
              <a:highlight>
                <a:srgbClr val="FFFFFF"/>
              </a:highlight>
              <a:latin typeface="Arial"/>
              <a:cs typeface="Arial"/>
              <a:sym typeface="Arial"/>
            </a:endParaRPr>
          </a:p>
        </p:txBody>
      </p:sp>
      <p:pic>
        <p:nvPicPr>
          <p:cNvPr id="559" name="Google Shape;559;p58"/>
          <p:cNvPicPr preferRelativeResize="0"/>
          <p:nvPr/>
        </p:nvPicPr>
        <p:blipFill>
          <a:blip r:embed="rId3">
            <a:alphaModFix/>
          </a:blip>
          <a:stretch>
            <a:fillRect/>
          </a:stretch>
        </p:blipFill>
        <p:spPr>
          <a:xfrm>
            <a:off x="3006783" y="1"/>
            <a:ext cx="6178436" cy="6858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10972800" cy="853440"/>
            <a:chOff x="0" y="0"/>
            <a:chExt cx="21945600" cy="1706880"/>
          </a:xfrm>
        </p:grpSpPr>
        <p:sp>
          <p:nvSpPr>
            <p:cNvPr id="3" name="Freeform 3"/>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4" name="TextBox 4"/>
            <p:cNvSpPr txBox="1"/>
            <p:nvPr/>
          </p:nvSpPr>
          <p:spPr>
            <a:xfrm>
              <a:off x="0" y="-171450"/>
              <a:ext cx="21945600" cy="1878330"/>
            </a:xfrm>
            <a:prstGeom prst="rect">
              <a:avLst/>
            </a:prstGeom>
          </p:spPr>
          <p:txBody>
            <a:bodyPr lIns="0" tIns="0" rIns="0" bIns="0" rtlCol="0" anchor="ctr"/>
            <a:lstStyle/>
            <a:p>
              <a:pPr defTabSz="609630">
                <a:lnSpc>
                  <a:spcPts val="4480"/>
                </a:lnSpc>
              </a:pPr>
              <a:r>
                <a:rPr lang="en-US" sz="3733" b="1">
                  <a:solidFill>
                    <a:srgbClr val="1B4F72"/>
                  </a:solidFill>
                  <a:latin typeface="Agrandir Bold"/>
                  <a:ea typeface="Agrandir Bold"/>
                  <a:cs typeface="Agrandir Bold"/>
                  <a:sym typeface="Agrandir Bold"/>
                </a:rPr>
                <a:t>¿Por qué llegan? ¿Por qué se quedan?</a:t>
              </a:r>
            </a:p>
          </p:txBody>
        </p:sp>
      </p:grpSp>
      <p:grpSp>
        <p:nvGrpSpPr>
          <p:cNvPr id="5" name="Group 5"/>
          <p:cNvGrpSpPr/>
          <p:nvPr/>
        </p:nvGrpSpPr>
        <p:grpSpPr>
          <a:xfrm>
            <a:off x="731520" y="1584960"/>
            <a:ext cx="5120640" cy="4267200"/>
            <a:chOff x="0" y="0"/>
            <a:chExt cx="10241280" cy="8534400"/>
          </a:xfrm>
        </p:grpSpPr>
        <p:sp>
          <p:nvSpPr>
            <p:cNvPr id="6" name="Freeform 6"/>
            <p:cNvSpPr/>
            <p:nvPr/>
          </p:nvSpPr>
          <p:spPr>
            <a:xfrm>
              <a:off x="0" y="0"/>
              <a:ext cx="10241280" cy="8534400"/>
            </a:xfrm>
            <a:custGeom>
              <a:avLst/>
              <a:gdLst/>
              <a:ahLst/>
              <a:cxnLst/>
              <a:rect l="l" t="t" r="r" b="b"/>
              <a:pathLst>
                <a:path w="10241280" h="8534400">
                  <a:moveTo>
                    <a:pt x="0" y="0"/>
                  </a:moveTo>
                  <a:lnTo>
                    <a:pt x="10241280" y="0"/>
                  </a:lnTo>
                  <a:lnTo>
                    <a:pt x="10241280" y="8534400"/>
                  </a:lnTo>
                  <a:lnTo>
                    <a:pt x="0" y="8534400"/>
                  </a:lnTo>
                  <a:close/>
                </a:path>
              </a:pathLst>
            </a:custGeom>
            <a:solidFill>
              <a:srgbClr val="EBF5FB"/>
            </a:solidFill>
          </p:spPr>
        </p:sp>
      </p:grpSp>
      <p:grpSp>
        <p:nvGrpSpPr>
          <p:cNvPr id="7" name="Group 7"/>
          <p:cNvGrpSpPr/>
          <p:nvPr/>
        </p:nvGrpSpPr>
        <p:grpSpPr>
          <a:xfrm>
            <a:off x="975360" y="1706880"/>
            <a:ext cx="4632960" cy="609600"/>
            <a:chOff x="0" y="0"/>
            <a:chExt cx="9265920" cy="1219200"/>
          </a:xfrm>
        </p:grpSpPr>
        <p:sp>
          <p:nvSpPr>
            <p:cNvPr id="8" name="Freeform 8"/>
            <p:cNvSpPr/>
            <p:nvPr/>
          </p:nvSpPr>
          <p:spPr>
            <a:xfrm>
              <a:off x="0" y="0"/>
              <a:ext cx="9265920" cy="1219200"/>
            </a:xfrm>
            <a:custGeom>
              <a:avLst/>
              <a:gdLst/>
              <a:ahLst/>
              <a:cxnLst/>
              <a:rect l="l" t="t" r="r" b="b"/>
              <a:pathLst>
                <a:path w="9265920" h="1219200">
                  <a:moveTo>
                    <a:pt x="0" y="0"/>
                  </a:moveTo>
                  <a:lnTo>
                    <a:pt x="9265920" y="0"/>
                  </a:lnTo>
                  <a:lnTo>
                    <a:pt x="9265920" y="1219200"/>
                  </a:lnTo>
                  <a:lnTo>
                    <a:pt x="0" y="1219200"/>
                  </a:lnTo>
                  <a:close/>
                </a:path>
              </a:pathLst>
            </a:custGeom>
            <a:blipFill>
              <a:blip r:embed="rId3">
                <a:alphaModFix amt="0"/>
              </a:blip>
              <a:stretch>
                <a:fillRect t="-98086" b="-98086"/>
              </a:stretch>
            </a:blipFill>
          </p:spPr>
        </p:sp>
        <p:sp>
          <p:nvSpPr>
            <p:cNvPr id="9" name="TextBox 9"/>
            <p:cNvSpPr txBox="1"/>
            <p:nvPr/>
          </p:nvSpPr>
          <p:spPr>
            <a:xfrm>
              <a:off x="0" y="-76200"/>
              <a:ext cx="9265920" cy="1295400"/>
            </a:xfrm>
            <a:prstGeom prst="rect">
              <a:avLst/>
            </a:prstGeom>
          </p:spPr>
          <p:txBody>
            <a:bodyPr lIns="0" tIns="0" rIns="0" bIns="0" rtlCol="0" anchor="ctr"/>
            <a:lstStyle/>
            <a:p>
              <a:pPr algn="ctr" defTabSz="609630">
                <a:lnSpc>
                  <a:spcPts val="2080"/>
                </a:lnSpc>
              </a:pPr>
              <a:r>
                <a:rPr lang="en-US" sz="1733" b="1">
                  <a:solidFill>
                    <a:srgbClr val="2E86C1"/>
                  </a:solidFill>
                  <a:latin typeface="Agrandir Bold"/>
                  <a:ea typeface="Agrandir Bold"/>
                  <a:cs typeface="Agrandir Bold"/>
                  <a:sym typeface="Agrandir Bold"/>
                </a:rPr>
                <a:t>Razón principal para LLEGAR a la calle</a:t>
              </a:r>
            </a:p>
          </p:txBody>
        </p:sp>
      </p:grpSp>
      <p:grpSp>
        <p:nvGrpSpPr>
          <p:cNvPr id="10" name="Group 10"/>
          <p:cNvGrpSpPr/>
          <p:nvPr/>
        </p:nvGrpSpPr>
        <p:grpSpPr>
          <a:xfrm>
            <a:off x="975360" y="2316480"/>
            <a:ext cx="4632960" cy="1147538"/>
            <a:chOff x="0" y="0"/>
            <a:chExt cx="9265920" cy="2295076"/>
          </a:xfrm>
        </p:grpSpPr>
        <p:sp>
          <p:nvSpPr>
            <p:cNvPr id="11" name="Freeform 11"/>
            <p:cNvSpPr/>
            <p:nvPr/>
          </p:nvSpPr>
          <p:spPr>
            <a:xfrm>
              <a:off x="0" y="0"/>
              <a:ext cx="9265920" cy="2295076"/>
            </a:xfrm>
            <a:custGeom>
              <a:avLst/>
              <a:gdLst/>
              <a:ahLst/>
              <a:cxnLst/>
              <a:rect l="l" t="t" r="r" b="b"/>
              <a:pathLst>
                <a:path w="9265920" h="2295076">
                  <a:moveTo>
                    <a:pt x="0" y="0"/>
                  </a:moveTo>
                  <a:lnTo>
                    <a:pt x="9265920" y="0"/>
                  </a:lnTo>
                  <a:lnTo>
                    <a:pt x="9265920" y="2295076"/>
                  </a:lnTo>
                  <a:lnTo>
                    <a:pt x="0" y="2295076"/>
                  </a:lnTo>
                  <a:close/>
                </a:path>
              </a:pathLst>
            </a:custGeom>
            <a:blipFill>
              <a:blip r:embed="rId3">
                <a:alphaModFix amt="0"/>
              </a:blip>
              <a:stretch>
                <a:fillRect t="-36169" b="-21164"/>
              </a:stretch>
            </a:blipFill>
          </p:spPr>
        </p:sp>
        <p:sp>
          <p:nvSpPr>
            <p:cNvPr id="12" name="TextBox 12"/>
            <p:cNvSpPr txBox="1"/>
            <p:nvPr/>
          </p:nvSpPr>
          <p:spPr>
            <a:xfrm>
              <a:off x="0" y="-238125"/>
              <a:ext cx="9265920" cy="2533201"/>
            </a:xfrm>
            <a:prstGeom prst="rect">
              <a:avLst/>
            </a:prstGeom>
          </p:spPr>
          <p:txBody>
            <a:bodyPr lIns="0" tIns="0" rIns="0" bIns="0" rtlCol="0" anchor="ctr"/>
            <a:lstStyle/>
            <a:p>
              <a:pPr algn="ctr" defTabSz="609630">
                <a:lnSpc>
                  <a:spcPts val="7040"/>
                </a:lnSpc>
              </a:pPr>
              <a:r>
                <a:rPr lang="en-US" sz="5867" b="1">
                  <a:solidFill>
                    <a:srgbClr val="2E86C1"/>
                  </a:solidFill>
                  <a:latin typeface="Agrandir Bold"/>
                  <a:ea typeface="Agrandir Bold"/>
                  <a:cs typeface="Agrandir Bold"/>
                  <a:sym typeface="Agrandir Bold"/>
                </a:rPr>
                <a:t>~37%</a:t>
              </a:r>
            </a:p>
          </p:txBody>
        </p:sp>
      </p:grpSp>
      <p:grpSp>
        <p:nvGrpSpPr>
          <p:cNvPr id="13" name="Group 13"/>
          <p:cNvGrpSpPr/>
          <p:nvPr/>
        </p:nvGrpSpPr>
        <p:grpSpPr>
          <a:xfrm>
            <a:off x="975360" y="3291840"/>
            <a:ext cx="4632960" cy="853440"/>
            <a:chOff x="0" y="0"/>
            <a:chExt cx="9265920" cy="1706880"/>
          </a:xfrm>
        </p:grpSpPr>
        <p:sp>
          <p:nvSpPr>
            <p:cNvPr id="14" name="Freeform 14"/>
            <p:cNvSpPr/>
            <p:nvPr/>
          </p:nvSpPr>
          <p:spPr>
            <a:xfrm>
              <a:off x="0" y="0"/>
              <a:ext cx="9265920" cy="1706880"/>
            </a:xfrm>
            <a:custGeom>
              <a:avLst/>
              <a:gdLst/>
              <a:ahLst/>
              <a:cxnLst/>
              <a:rect l="l" t="t" r="r" b="b"/>
              <a:pathLst>
                <a:path w="9265920" h="1706880">
                  <a:moveTo>
                    <a:pt x="0" y="0"/>
                  </a:moveTo>
                  <a:lnTo>
                    <a:pt x="9265920" y="0"/>
                  </a:lnTo>
                  <a:lnTo>
                    <a:pt x="9265920" y="1706880"/>
                  </a:lnTo>
                  <a:lnTo>
                    <a:pt x="0" y="1706880"/>
                  </a:lnTo>
                  <a:close/>
                </a:path>
              </a:pathLst>
            </a:custGeom>
            <a:blipFill>
              <a:blip r:embed="rId3">
                <a:alphaModFix amt="0"/>
              </a:blip>
              <a:stretch>
                <a:fillRect t="-55775" b="-55775"/>
              </a:stretch>
            </a:blipFill>
          </p:spPr>
        </p:sp>
        <p:sp>
          <p:nvSpPr>
            <p:cNvPr id="15" name="TextBox 15"/>
            <p:cNvSpPr txBox="1"/>
            <p:nvPr/>
          </p:nvSpPr>
          <p:spPr>
            <a:xfrm>
              <a:off x="0" y="-152400"/>
              <a:ext cx="9265920" cy="1859280"/>
            </a:xfrm>
            <a:prstGeom prst="rect">
              <a:avLst/>
            </a:prstGeom>
          </p:spPr>
          <p:txBody>
            <a:bodyPr lIns="0" tIns="0" rIns="0" bIns="0" rtlCol="0" anchor="ctr"/>
            <a:lstStyle/>
            <a:p>
              <a:pPr algn="ctr" defTabSz="609630">
                <a:lnSpc>
                  <a:spcPts val="2880"/>
                </a:lnSpc>
              </a:pPr>
              <a:r>
                <a:rPr lang="en-US" sz="2000">
                  <a:solidFill>
                    <a:srgbClr val="2C3E50"/>
                  </a:solidFill>
                  <a:latin typeface="Agrandir"/>
                  <a:ea typeface="Agrandir"/>
                  <a:cs typeface="Agrandir"/>
                  <a:sym typeface="Agrandir"/>
                </a:rPr>
                <a:t>Consumo de sustancias</a:t>
              </a:r>
            </a:p>
            <a:p>
              <a:pPr algn="ctr" defTabSz="609630">
                <a:lnSpc>
                  <a:spcPts val="2880"/>
                </a:lnSpc>
              </a:pPr>
              <a:r>
                <a:rPr lang="en-US" sz="2000">
                  <a:solidFill>
                    <a:srgbClr val="2C3E50"/>
                  </a:solidFill>
                  <a:latin typeface="Agrandir"/>
                  <a:ea typeface="Agrandir"/>
                  <a:cs typeface="Agrandir"/>
                  <a:sym typeface="Agrandir"/>
                </a:rPr>
                <a:t>psicoactivas</a:t>
              </a:r>
            </a:p>
          </p:txBody>
        </p:sp>
      </p:grpSp>
      <p:grpSp>
        <p:nvGrpSpPr>
          <p:cNvPr id="16" name="Group 16"/>
          <p:cNvGrpSpPr/>
          <p:nvPr/>
        </p:nvGrpSpPr>
        <p:grpSpPr>
          <a:xfrm>
            <a:off x="975360" y="4267200"/>
            <a:ext cx="4632960" cy="853440"/>
            <a:chOff x="0" y="0"/>
            <a:chExt cx="9265920" cy="1706880"/>
          </a:xfrm>
        </p:grpSpPr>
        <p:sp>
          <p:nvSpPr>
            <p:cNvPr id="17" name="Freeform 17"/>
            <p:cNvSpPr/>
            <p:nvPr/>
          </p:nvSpPr>
          <p:spPr>
            <a:xfrm>
              <a:off x="0" y="0"/>
              <a:ext cx="9265920" cy="1706880"/>
            </a:xfrm>
            <a:custGeom>
              <a:avLst/>
              <a:gdLst/>
              <a:ahLst/>
              <a:cxnLst/>
              <a:rect l="l" t="t" r="r" b="b"/>
              <a:pathLst>
                <a:path w="9265920" h="1706880">
                  <a:moveTo>
                    <a:pt x="0" y="0"/>
                  </a:moveTo>
                  <a:lnTo>
                    <a:pt x="9265920" y="0"/>
                  </a:lnTo>
                  <a:lnTo>
                    <a:pt x="9265920" y="1706880"/>
                  </a:lnTo>
                  <a:lnTo>
                    <a:pt x="0" y="1706880"/>
                  </a:lnTo>
                  <a:close/>
                </a:path>
              </a:pathLst>
            </a:custGeom>
            <a:blipFill>
              <a:blip r:embed="rId3">
                <a:alphaModFix amt="0"/>
              </a:blip>
              <a:stretch>
                <a:fillRect t="-55775" b="-55775"/>
              </a:stretch>
            </a:blipFill>
          </p:spPr>
        </p:sp>
        <p:sp>
          <p:nvSpPr>
            <p:cNvPr id="18" name="TextBox 18"/>
            <p:cNvSpPr txBox="1"/>
            <p:nvPr/>
          </p:nvSpPr>
          <p:spPr>
            <a:xfrm>
              <a:off x="0" y="-114300"/>
              <a:ext cx="9265920" cy="1821180"/>
            </a:xfrm>
            <a:prstGeom prst="rect">
              <a:avLst/>
            </a:prstGeom>
          </p:spPr>
          <p:txBody>
            <a:bodyPr lIns="0" tIns="0" rIns="0" bIns="0" rtlCol="0" anchor="ctr"/>
            <a:lstStyle/>
            <a:p>
              <a:pPr algn="ctr" defTabSz="609630">
                <a:lnSpc>
                  <a:spcPts val="2112"/>
                </a:lnSpc>
              </a:pPr>
              <a:r>
                <a:rPr lang="en-US" sz="1467" b="1" i="1">
                  <a:solidFill>
                    <a:srgbClr val="7F8C8D"/>
                  </a:solidFill>
                  <a:latin typeface="Agrandir Bold Italics"/>
                  <a:ea typeface="Agrandir Bold Italics"/>
                  <a:cs typeface="Agrandir Bold Italics"/>
                  <a:sym typeface="Agrandir Bold Italics"/>
                </a:rPr>
                <a:t>Seguido de conflictos familiares (28%)</a:t>
              </a:r>
            </a:p>
            <a:p>
              <a:pPr algn="ctr" defTabSz="609630">
                <a:lnSpc>
                  <a:spcPts val="2112"/>
                </a:lnSpc>
              </a:pPr>
              <a:r>
                <a:rPr lang="en-US" sz="1467" b="1" i="1">
                  <a:solidFill>
                    <a:srgbClr val="7F8C8D"/>
                  </a:solidFill>
                  <a:latin typeface="Agrandir Bold Italics"/>
                  <a:ea typeface="Agrandir Bold Italics"/>
                  <a:cs typeface="Agrandir Bold Italics"/>
                  <a:sym typeface="Agrandir Bold Italics"/>
                </a:rPr>
                <a:t>y dificultades económicas (10%)</a:t>
              </a:r>
            </a:p>
          </p:txBody>
        </p:sp>
      </p:grpSp>
      <p:grpSp>
        <p:nvGrpSpPr>
          <p:cNvPr id="19" name="Group 19"/>
          <p:cNvGrpSpPr/>
          <p:nvPr/>
        </p:nvGrpSpPr>
        <p:grpSpPr>
          <a:xfrm>
            <a:off x="6339840" y="1584960"/>
            <a:ext cx="5120640" cy="4267200"/>
            <a:chOff x="0" y="0"/>
            <a:chExt cx="10241280" cy="8534400"/>
          </a:xfrm>
        </p:grpSpPr>
        <p:sp>
          <p:nvSpPr>
            <p:cNvPr id="20" name="Freeform 20"/>
            <p:cNvSpPr/>
            <p:nvPr/>
          </p:nvSpPr>
          <p:spPr>
            <a:xfrm>
              <a:off x="0" y="0"/>
              <a:ext cx="10241280" cy="8534400"/>
            </a:xfrm>
            <a:custGeom>
              <a:avLst/>
              <a:gdLst/>
              <a:ahLst/>
              <a:cxnLst/>
              <a:rect l="l" t="t" r="r" b="b"/>
              <a:pathLst>
                <a:path w="10241280" h="8534400">
                  <a:moveTo>
                    <a:pt x="0" y="0"/>
                  </a:moveTo>
                  <a:lnTo>
                    <a:pt x="10241280" y="0"/>
                  </a:lnTo>
                  <a:lnTo>
                    <a:pt x="10241280" y="8534400"/>
                  </a:lnTo>
                  <a:lnTo>
                    <a:pt x="0" y="8534400"/>
                  </a:lnTo>
                  <a:close/>
                </a:path>
              </a:pathLst>
            </a:custGeom>
            <a:solidFill>
              <a:srgbClr val="FEF5E7"/>
            </a:solidFill>
          </p:spPr>
        </p:sp>
      </p:grpSp>
      <p:grpSp>
        <p:nvGrpSpPr>
          <p:cNvPr id="21" name="Group 21"/>
          <p:cNvGrpSpPr/>
          <p:nvPr/>
        </p:nvGrpSpPr>
        <p:grpSpPr>
          <a:xfrm>
            <a:off x="6583680" y="1706880"/>
            <a:ext cx="4632960" cy="609600"/>
            <a:chOff x="0" y="0"/>
            <a:chExt cx="9265920" cy="1219200"/>
          </a:xfrm>
        </p:grpSpPr>
        <p:sp>
          <p:nvSpPr>
            <p:cNvPr id="22" name="Freeform 22"/>
            <p:cNvSpPr/>
            <p:nvPr/>
          </p:nvSpPr>
          <p:spPr>
            <a:xfrm>
              <a:off x="0" y="0"/>
              <a:ext cx="9265920" cy="1219200"/>
            </a:xfrm>
            <a:custGeom>
              <a:avLst/>
              <a:gdLst/>
              <a:ahLst/>
              <a:cxnLst/>
              <a:rect l="l" t="t" r="r" b="b"/>
              <a:pathLst>
                <a:path w="9265920" h="1219200">
                  <a:moveTo>
                    <a:pt x="0" y="0"/>
                  </a:moveTo>
                  <a:lnTo>
                    <a:pt x="9265920" y="0"/>
                  </a:lnTo>
                  <a:lnTo>
                    <a:pt x="9265920" y="1219200"/>
                  </a:lnTo>
                  <a:lnTo>
                    <a:pt x="0" y="1219200"/>
                  </a:lnTo>
                  <a:close/>
                </a:path>
              </a:pathLst>
            </a:custGeom>
            <a:blipFill>
              <a:blip r:embed="rId3">
                <a:alphaModFix amt="0"/>
              </a:blip>
              <a:stretch>
                <a:fillRect t="-98086" b="-98086"/>
              </a:stretch>
            </a:blipFill>
          </p:spPr>
        </p:sp>
        <p:sp>
          <p:nvSpPr>
            <p:cNvPr id="23" name="TextBox 23"/>
            <p:cNvSpPr txBox="1"/>
            <p:nvPr/>
          </p:nvSpPr>
          <p:spPr>
            <a:xfrm>
              <a:off x="0" y="-76200"/>
              <a:ext cx="9265920" cy="1295400"/>
            </a:xfrm>
            <a:prstGeom prst="rect">
              <a:avLst/>
            </a:prstGeom>
          </p:spPr>
          <p:txBody>
            <a:bodyPr lIns="0" tIns="0" rIns="0" bIns="0" rtlCol="0" anchor="ctr"/>
            <a:lstStyle/>
            <a:p>
              <a:pPr algn="ctr" defTabSz="609630">
                <a:lnSpc>
                  <a:spcPts val="2080"/>
                </a:lnSpc>
              </a:pPr>
              <a:r>
                <a:rPr lang="en-US" sz="1733" b="1">
                  <a:solidFill>
                    <a:srgbClr val="E67E22"/>
                  </a:solidFill>
                  <a:latin typeface="Agrandir Bold"/>
                  <a:ea typeface="Agrandir Bold"/>
                  <a:cs typeface="Agrandir Bold"/>
                  <a:sym typeface="Agrandir Bold"/>
                </a:rPr>
                <a:t>Razón principal para QUEDARSE en la calle</a:t>
              </a:r>
            </a:p>
          </p:txBody>
        </p:sp>
      </p:grpSp>
      <p:grpSp>
        <p:nvGrpSpPr>
          <p:cNvPr id="24" name="Group 24"/>
          <p:cNvGrpSpPr/>
          <p:nvPr/>
        </p:nvGrpSpPr>
        <p:grpSpPr>
          <a:xfrm>
            <a:off x="6583680" y="2316480"/>
            <a:ext cx="4632960" cy="1147538"/>
            <a:chOff x="0" y="0"/>
            <a:chExt cx="9265920" cy="2295076"/>
          </a:xfrm>
        </p:grpSpPr>
        <p:sp>
          <p:nvSpPr>
            <p:cNvPr id="25" name="Freeform 25"/>
            <p:cNvSpPr/>
            <p:nvPr/>
          </p:nvSpPr>
          <p:spPr>
            <a:xfrm>
              <a:off x="0" y="0"/>
              <a:ext cx="9265920" cy="2295076"/>
            </a:xfrm>
            <a:custGeom>
              <a:avLst/>
              <a:gdLst/>
              <a:ahLst/>
              <a:cxnLst/>
              <a:rect l="l" t="t" r="r" b="b"/>
              <a:pathLst>
                <a:path w="9265920" h="2295076">
                  <a:moveTo>
                    <a:pt x="0" y="0"/>
                  </a:moveTo>
                  <a:lnTo>
                    <a:pt x="9265920" y="0"/>
                  </a:lnTo>
                  <a:lnTo>
                    <a:pt x="9265920" y="2295076"/>
                  </a:lnTo>
                  <a:lnTo>
                    <a:pt x="0" y="2295076"/>
                  </a:lnTo>
                  <a:close/>
                </a:path>
              </a:pathLst>
            </a:custGeom>
            <a:blipFill>
              <a:blip r:embed="rId3">
                <a:alphaModFix amt="0"/>
              </a:blip>
              <a:stretch>
                <a:fillRect t="-36169" b="-21164"/>
              </a:stretch>
            </a:blipFill>
          </p:spPr>
        </p:sp>
        <p:sp>
          <p:nvSpPr>
            <p:cNvPr id="26" name="TextBox 26"/>
            <p:cNvSpPr txBox="1"/>
            <p:nvPr/>
          </p:nvSpPr>
          <p:spPr>
            <a:xfrm>
              <a:off x="0" y="-238125"/>
              <a:ext cx="9265920" cy="2533201"/>
            </a:xfrm>
            <a:prstGeom prst="rect">
              <a:avLst/>
            </a:prstGeom>
          </p:spPr>
          <p:txBody>
            <a:bodyPr lIns="0" tIns="0" rIns="0" bIns="0" rtlCol="0" anchor="ctr"/>
            <a:lstStyle/>
            <a:p>
              <a:pPr algn="ctr" defTabSz="609630">
                <a:lnSpc>
                  <a:spcPts val="7040"/>
                </a:lnSpc>
              </a:pPr>
              <a:r>
                <a:rPr lang="en-US" sz="5867" b="1">
                  <a:solidFill>
                    <a:srgbClr val="E67E22"/>
                  </a:solidFill>
                  <a:latin typeface="Agrandir Bold"/>
                  <a:ea typeface="Agrandir Bold"/>
                  <a:cs typeface="Agrandir Bold"/>
                  <a:sym typeface="Agrandir Bold"/>
                </a:rPr>
                <a:t>49.3%</a:t>
              </a:r>
            </a:p>
          </p:txBody>
        </p:sp>
      </p:grpSp>
      <p:grpSp>
        <p:nvGrpSpPr>
          <p:cNvPr id="27" name="Group 27"/>
          <p:cNvGrpSpPr/>
          <p:nvPr/>
        </p:nvGrpSpPr>
        <p:grpSpPr>
          <a:xfrm>
            <a:off x="6583680" y="3291840"/>
            <a:ext cx="4632960" cy="853440"/>
            <a:chOff x="0" y="0"/>
            <a:chExt cx="9265920" cy="1706880"/>
          </a:xfrm>
        </p:grpSpPr>
        <p:sp>
          <p:nvSpPr>
            <p:cNvPr id="28" name="Freeform 28"/>
            <p:cNvSpPr/>
            <p:nvPr/>
          </p:nvSpPr>
          <p:spPr>
            <a:xfrm>
              <a:off x="0" y="0"/>
              <a:ext cx="9265920" cy="1706880"/>
            </a:xfrm>
            <a:custGeom>
              <a:avLst/>
              <a:gdLst/>
              <a:ahLst/>
              <a:cxnLst/>
              <a:rect l="l" t="t" r="r" b="b"/>
              <a:pathLst>
                <a:path w="9265920" h="1706880">
                  <a:moveTo>
                    <a:pt x="0" y="0"/>
                  </a:moveTo>
                  <a:lnTo>
                    <a:pt x="9265920" y="0"/>
                  </a:lnTo>
                  <a:lnTo>
                    <a:pt x="9265920" y="1706880"/>
                  </a:lnTo>
                  <a:lnTo>
                    <a:pt x="0" y="1706880"/>
                  </a:lnTo>
                  <a:close/>
                </a:path>
              </a:pathLst>
            </a:custGeom>
            <a:blipFill>
              <a:blip r:embed="rId3">
                <a:alphaModFix amt="0"/>
              </a:blip>
              <a:stretch>
                <a:fillRect t="-55775" b="-55775"/>
              </a:stretch>
            </a:blipFill>
          </p:spPr>
        </p:sp>
        <p:sp>
          <p:nvSpPr>
            <p:cNvPr id="29" name="TextBox 29"/>
            <p:cNvSpPr txBox="1"/>
            <p:nvPr/>
          </p:nvSpPr>
          <p:spPr>
            <a:xfrm>
              <a:off x="0" y="-152400"/>
              <a:ext cx="9265920" cy="1859280"/>
            </a:xfrm>
            <a:prstGeom prst="rect">
              <a:avLst/>
            </a:prstGeom>
          </p:spPr>
          <p:txBody>
            <a:bodyPr lIns="0" tIns="0" rIns="0" bIns="0" rtlCol="0" anchor="ctr"/>
            <a:lstStyle/>
            <a:p>
              <a:pPr algn="ctr" defTabSz="609630">
                <a:lnSpc>
                  <a:spcPts val="2880"/>
                </a:lnSpc>
              </a:pPr>
              <a:r>
                <a:rPr lang="en-US" sz="2000">
                  <a:solidFill>
                    <a:srgbClr val="2C3E50"/>
                  </a:solidFill>
                  <a:latin typeface="Agrandir"/>
                  <a:ea typeface="Agrandir"/>
                  <a:cs typeface="Agrandir"/>
                  <a:sym typeface="Agrandir"/>
                </a:rPr>
                <a:t>Consumo de sustancias</a:t>
              </a:r>
            </a:p>
            <a:p>
              <a:pPr algn="ctr" defTabSz="609630">
                <a:lnSpc>
                  <a:spcPts val="2880"/>
                </a:lnSpc>
              </a:pPr>
              <a:r>
                <a:rPr lang="en-US" sz="2000">
                  <a:solidFill>
                    <a:srgbClr val="2C3E50"/>
                  </a:solidFill>
                  <a:latin typeface="Agrandir"/>
                  <a:ea typeface="Agrandir"/>
                  <a:cs typeface="Agrandir"/>
                  <a:sym typeface="Agrandir"/>
                </a:rPr>
                <a:t>psicoactivas</a:t>
              </a:r>
            </a:p>
          </p:txBody>
        </p:sp>
      </p:grpSp>
      <p:grpSp>
        <p:nvGrpSpPr>
          <p:cNvPr id="30" name="Group 30"/>
          <p:cNvGrpSpPr/>
          <p:nvPr/>
        </p:nvGrpSpPr>
        <p:grpSpPr>
          <a:xfrm>
            <a:off x="6583680" y="4267200"/>
            <a:ext cx="4632960" cy="853440"/>
            <a:chOff x="0" y="0"/>
            <a:chExt cx="9265920" cy="1706880"/>
          </a:xfrm>
        </p:grpSpPr>
        <p:sp>
          <p:nvSpPr>
            <p:cNvPr id="31" name="Freeform 31"/>
            <p:cNvSpPr/>
            <p:nvPr/>
          </p:nvSpPr>
          <p:spPr>
            <a:xfrm>
              <a:off x="0" y="0"/>
              <a:ext cx="9265920" cy="1706880"/>
            </a:xfrm>
            <a:custGeom>
              <a:avLst/>
              <a:gdLst/>
              <a:ahLst/>
              <a:cxnLst/>
              <a:rect l="l" t="t" r="r" b="b"/>
              <a:pathLst>
                <a:path w="9265920" h="1706880">
                  <a:moveTo>
                    <a:pt x="0" y="0"/>
                  </a:moveTo>
                  <a:lnTo>
                    <a:pt x="9265920" y="0"/>
                  </a:lnTo>
                  <a:lnTo>
                    <a:pt x="9265920" y="1706880"/>
                  </a:lnTo>
                  <a:lnTo>
                    <a:pt x="0" y="1706880"/>
                  </a:lnTo>
                  <a:close/>
                </a:path>
              </a:pathLst>
            </a:custGeom>
            <a:blipFill>
              <a:blip r:embed="rId3">
                <a:alphaModFix amt="0"/>
              </a:blip>
              <a:stretch>
                <a:fillRect t="-55775" b="-55775"/>
              </a:stretch>
            </a:blipFill>
          </p:spPr>
        </p:sp>
        <p:sp>
          <p:nvSpPr>
            <p:cNvPr id="32" name="TextBox 32"/>
            <p:cNvSpPr txBox="1"/>
            <p:nvPr/>
          </p:nvSpPr>
          <p:spPr>
            <a:xfrm>
              <a:off x="0" y="-133350"/>
              <a:ext cx="9265920" cy="1840230"/>
            </a:xfrm>
            <a:prstGeom prst="rect">
              <a:avLst/>
            </a:prstGeom>
          </p:spPr>
          <p:txBody>
            <a:bodyPr lIns="0" tIns="0" rIns="0" bIns="0" rtlCol="0" anchor="ctr"/>
            <a:lstStyle/>
            <a:p>
              <a:pPr algn="ctr" defTabSz="609630">
                <a:lnSpc>
                  <a:spcPts val="2304"/>
                </a:lnSpc>
              </a:pPr>
              <a:r>
                <a:rPr lang="en-US" sz="1600" b="1" i="1">
                  <a:solidFill>
                    <a:srgbClr val="C0392B"/>
                  </a:solidFill>
                  <a:latin typeface="Agrandir Bold Italics"/>
                  <a:ea typeface="Agrandir Bold Italics"/>
                  <a:cs typeface="Agrandir Bold Italics"/>
                  <a:sym typeface="Agrandir Bold Italics"/>
                </a:rPr>
                <a:t>Subió de 38.2% (2017) a 49.3% (2024)</a:t>
              </a:r>
            </a:p>
            <a:p>
              <a:pPr algn="ctr" defTabSz="609630">
                <a:lnSpc>
                  <a:spcPts val="2304"/>
                </a:lnSpc>
              </a:pPr>
              <a:r>
                <a:rPr lang="en-US" sz="1600" b="1" i="1">
                  <a:solidFill>
                    <a:srgbClr val="C0392B"/>
                  </a:solidFill>
                  <a:latin typeface="Agrandir Bold Italics"/>
                  <a:ea typeface="Agrandir Bold Italics"/>
                  <a:cs typeface="Agrandir Bold Italics"/>
                  <a:sym typeface="Agrandir Bold Italics"/>
                </a:rPr>
                <a:t>La tendencia empeora.</a:t>
              </a:r>
            </a:p>
          </p:txBody>
        </p:sp>
      </p:grpSp>
      <p:grpSp>
        <p:nvGrpSpPr>
          <p:cNvPr id="33" name="Group 33"/>
          <p:cNvGrpSpPr/>
          <p:nvPr/>
        </p:nvGrpSpPr>
        <p:grpSpPr>
          <a:xfrm>
            <a:off x="3048000" y="5974080"/>
            <a:ext cx="6096000" cy="73152"/>
            <a:chOff x="0" y="0"/>
            <a:chExt cx="12192000" cy="146304"/>
          </a:xfrm>
        </p:grpSpPr>
        <p:sp>
          <p:nvSpPr>
            <p:cNvPr id="34" name="Freeform 34"/>
            <p:cNvSpPr/>
            <p:nvPr/>
          </p:nvSpPr>
          <p:spPr>
            <a:xfrm>
              <a:off x="0" y="0"/>
              <a:ext cx="12192000" cy="146304"/>
            </a:xfrm>
            <a:custGeom>
              <a:avLst/>
              <a:gdLst/>
              <a:ahLst/>
              <a:cxnLst/>
              <a:rect l="l" t="t" r="r" b="b"/>
              <a:pathLst>
                <a:path w="12192000" h="146304">
                  <a:moveTo>
                    <a:pt x="0" y="0"/>
                  </a:moveTo>
                  <a:lnTo>
                    <a:pt x="12192000" y="0"/>
                  </a:lnTo>
                  <a:lnTo>
                    <a:pt x="12192000" y="146304"/>
                  </a:lnTo>
                  <a:lnTo>
                    <a:pt x="0" y="146304"/>
                  </a:lnTo>
                  <a:close/>
                </a:path>
              </a:pathLst>
            </a:custGeom>
            <a:solidFill>
              <a:srgbClr val="7F8C8D">
                <a:alpha val="15686"/>
              </a:srgbClr>
            </a:solidFill>
          </p:spPr>
        </p:sp>
      </p:grpSp>
      <p:grpSp>
        <p:nvGrpSpPr>
          <p:cNvPr id="35" name="Group 35"/>
          <p:cNvGrpSpPr/>
          <p:nvPr/>
        </p:nvGrpSpPr>
        <p:grpSpPr>
          <a:xfrm>
            <a:off x="365760" y="6096000"/>
            <a:ext cx="11460480" cy="487680"/>
            <a:chOff x="0" y="0"/>
            <a:chExt cx="22920960" cy="975360"/>
          </a:xfrm>
        </p:grpSpPr>
        <p:sp>
          <p:nvSpPr>
            <p:cNvPr id="36" name="Freeform 36"/>
            <p:cNvSpPr/>
            <p:nvPr/>
          </p:nvSpPr>
          <p:spPr>
            <a:xfrm>
              <a:off x="0" y="0"/>
              <a:ext cx="22920961" cy="975360"/>
            </a:xfrm>
            <a:custGeom>
              <a:avLst/>
              <a:gdLst/>
              <a:ahLst/>
              <a:cxnLst/>
              <a:rect l="l" t="t" r="r" b="b"/>
              <a:pathLst>
                <a:path w="22920961" h="975360">
                  <a:moveTo>
                    <a:pt x="0" y="0"/>
                  </a:moveTo>
                  <a:lnTo>
                    <a:pt x="22920961" y="0"/>
                  </a:lnTo>
                  <a:lnTo>
                    <a:pt x="22920961" y="975360"/>
                  </a:lnTo>
                  <a:lnTo>
                    <a:pt x="0" y="975360"/>
                  </a:lnTo>
                  <a:close/>
                </a:path>
              </a:pathLst>
            </a:custGeom>
            <a:blipFill>
              <a:blip r:embed="rId3">
                <a:alphaModFix amt="0"/>
              </a:blip>
              <a:stretch>
                <a:fillRect t="-407898" b="-407898"/>
              </a:stretch>
            </a:blipFill>
          </p:spPr>
        </p:sp>
        <p:sp>
          <p:nvSpPr>
            <p:cNvPr id="37" name="TextBox 37"/>
            <p:cNvSpPr txBox="1"/>
            <p:nvPr/>
          </p:nvSpPr>
          <p:spPr>
            <a:xfrm>
              <a:off x="0" y="-66675"/>
              <a:ext cx="22920960" cy="1042035"/>
            </a:xfrm>
            <a:prstGeom prst="rect">
              <a:avLst/>
            </a:prstGeom>
          </p:spPr>
          <p:txBody>
            <a:bodyPr lIns="0" tIns="0" rIns="0" bIns="0" rtlCol="0" anchor="ctr"/>
            <a:lstStyle/>
            <a:p>
              <a:pPr algn="ctr" defTabSz="609630">
                <a:lnSpc>
                  <a:spcPts val="1600"/>
                </a:lnSpc>
              </a:pPr>
              <a:r>
                <a:rPr lang="en-US" sz="1333">
                  <a:solidFill>
                    <a:srgbClr val="7F8C8D"/>
                  </a:solidFill>
                  <a:latin typeface="Agrandir"/>
                  <a:ea typeface="Agrandir"/>
                  <a:cs typeface="Agrandir"/>
                  <a:sym typeface="Agrandir"/>
                </a:rPr>
                <a:t>Sustancia principal: bazuco (49.1%)  |  Marihuana  |  Cigarrillo  |  Alcohol    —  Censo Bogotá 2024 + DANE Nacional</a:t>
              </a: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59"/>
          <p:cNvSpPr/>
          <p:nvPr/>
        </p:nvSpPr>
        <p:spPr>
          <a:xfrm>
            <a:off x="-14513" y="3027"/>
            <a:ext cx="8952400" cy="901200"/>
          </a:xfrm>
          <a:prstGeom prst="rect">
            <a:avLst/>
          </a:prstGeom>
          <a:solidFill>
            <a:srgbClr val="000B22"/>
          </a:solidFill>
          <a:ln w="12700" cap="flat" cmpd="sng">
            <a:solidFill>
              <a:srgbClr val="000B2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endParaRPr sz="1867" kern="0">
              <a:solidFill>
                <a:srgbClr val="000000"/>
              </a:solidFill>
              <a:latin typeface="Calibri"/>
              <a:ea typeface="Calibri"/>
              <a:cs typeface="Calibri"/>
              <a:sym typeface="Calibri"/>
            </a:endParaRPr>
          </a:p>
        </p:txBody>
      </p:sp>
      <p:cxnSp>
        <p:nvCxnSpPr>
          <p:cNvPr id="566" name="Google Shape;566;p59"/>
          <p:cNvCxnSpPr/>
          <p:nvPr/>
        </p:nvCxnSpPr>
        <p:spPr>
          <a:xfrm>
            <a:off x="8946600" y="0"/>
            <a:ext cx="0" cy="901200"/>
          </a:xfrm>
          <a:prstGeom prst="straightConnector1">
            <a:avLst/>
          </a:prstGeom>
          <a:noFill/>
          <a:ln w="19050" cap="flat" cmpd="sng">
            <a:solidFill>
              <a:schemeClr val="dk1"/>
            </a:solidFill>
            <a:prstDash val="solid"/>
            <a:miter lim="800000"/>
            <a:headEnd type="none" w="sm" len="sm"/>
            <a:tailEnd type="none" w="sm" len="sm"/>
          </a:ln>
        </p:spPr>
      </p:cxnSp>
      <p:sp>
        <p:nvSpPr>
          <p:cNvPr id="567" name="Google Shape;567;p59"/>
          <p:cNvSpPr txBox="1"/>
          <p:nvPr/>
        </p:nvSpPr>
        <p:spPr>
          <a:xfrm>
            <a:off x="14515" y="0"/>
            <a:ext cx="8664800" cy="882000"/>
          </a:xfrm>
          <a:prstGeom prst="rect">
            <a:avLst/>
          </a:prstGeom>
          <a:noFill/>
          <a:ln>
            <a:noFill/>
          </a:ln>
        </p:spPr>
        <p:txBody>
          <a:bodyPr spcFirstLastPara="1" wrap="square" lIns="91433" tIns="45700" rIns="91433" bIns="45700" anchor="ctr" anchorCtr="0">
            <a:noAutofit/>
          </a:bodyPr>
          <a:lstStyle/>
          <a:p>
            <a:pPr defTabSz="1219170">
              <a:lnSpc>
                <a:spcPct val="90000"/>
              </a:lnSpc>
              <a:buClr>
                <a:srgbClr val="FFFFFF"/>
              </a:buClr>
              <a:buSzPts val="3300"/>
            </a:pPr>
            <a:r>
              <a:rPr lang="es" sz="3733" b="1" kern="0">
                <a:solidFill>
                  <a:srgbClr val="FFFFFF"/>
                </a:solidFill>
                <a:latin typeface="Calibri"/>
                <a:ea typeface="Calibri"/>
                <a:cs typeface="Calibri"/>
                <a:sym typeface="Calibri"/>
              </a:rPr>
              <a:t>Evaluación del usuario</a:t>
            </a:r>
            <a:endParaRPr sz="3733" b="1" kern="0">
              <a:solidFill>
                <a:srgbClr val="FFFFFF"/>
              </a:solidFill>
              <a:latin typeface="Calibri"/>
              <a:ea typeface="Calibri"/>
              <a:cs typeface="Calibri"/>
              <a:sym typeface="Calibri"/>
            </a:endParaRPr>
          </a:p>
        </p:txBody>
      </p:sp>
      <p:sp>
        <p:nvSpPr>
          <p:cNvPr id="568" name="Google Shape;568;p59"/>
          <p:cNvSpPr txBox="1"/>
          <p:nvPr/>
        </p:nvSpPr>
        <p:spPr>
          <a:xfrm>
            <a:off x="-14500" y="6488800"/>
            <a:ext cx="12192000" cy="369291"/>
          </a:xfrm>
          <a:prstGeom prst="rect">
            <a:avLst/>
          </a:prstGeom>
          <a:noFill/>
          <a:ln>
            <a:noFill/>
          </a:ln>
        </p:spPr>
        <p:txBody>
          <a:bodyPr spcFirstLastPara="1" wrap="square" lIns="121900" tIns="121900" rIns="121900" bIns="121900" anchor="t" anchorCtr="0">
            <a:spAutoFit/>
          </a:bodyPr>
          <a:lstStyle/>
          <a:p>
            <a:pPr defTabSz="1219170">
              <a:buClr>
                <a:srgbClr val="000000"/>
              </a:buClr>
              <a:buSzPts val="600"/>
            </a:pPr>
            <a:r>
              <a:rPr lang="es" sz="800" i="1" kern="0">
                <a:solidFill>
                  <a:srgbClr val="212121"/>
                </a:solidFill>
                <a:highlight>
                  <a:srgbClr val="FFFFFF"/>
                </a:highlight>
                <a:latin typeface="Arial"/>
                <a:ea typeface="Arial"/>
                <a:cs typeface="Arial"/>
                <a:sym typeface="Arial"/>
              </a:rPr>
              <a:t>Dugosh KL, Cacciola J, Substance use disorders: clinical assessment</a:t>
            </a:r>
            <a:endParaRPr sz="800" i="1" kern="0">
              <a:solidFill>
                <a:srgbClr val="000000"/>
              </a:solidFill>
              <a:latin typeface="Arial"/>
              <a:ea typeface="Arial"/>
              <a:cs typeface="Arial"/>
              <a:sym typeface="Arial"/>
            </a:endParaRPr>
          </a:p>
        </p:txBody>
      </p:sp>
      <p:sp>
        <p:nvSpPr>
          <p:cNvPr id="569" name="Google Shape;569;p59"/>
          <p:cNvSpPr/>
          <p:nvPr/>
        </p:nvSpPr>
        <p:spPr>
          <a:xfrm>
            <a:off x="938800" y="1347100"/>
            <a:ext cx="3006800" cy="1325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kern="0">
                <a:solidFill>
                  <a:srgbClr val="000000"/>
                </a:solidFill>
                <a:latin typeface="Arial"/>
                <a:ea typeface="Arial"/>
                <a:cs typeface="Arial"/>
                <a:sym typeface="Arial"/>
              </a:rPr>
              <a:t>Determinar el tipo y la gravedad del uso de sustancias del paciente</a:t>
            </a:r>
            <a:endParaRPr sz="1333" kern="0">
              <a:solidFill>
                <a:srgbClr val="000000"/>
              </a:solidFill>
              <a:latin typeface="Arial"/>
              <a:ea typeface="Arial"/>
              <a:cs typeface="Arial"/>
              <a:sym typeface="Arial"/>
            </a:endParaRPr>
          </a:p>
        </p:txBody>
      </p:sp>
      <p:sp>
        <p:nvSpPr>
          <p:cNvPr id="570" name="Google Shape;570;p59"/>
          <p:cNvSpPr/>
          <p:nvPr/>
        </p:nvSpPr>
        <p:spPr>
          <a:xfrm>
            <a:off x="4592599" y="1347100"/>
            <a:ext cx="3006800" cy="1325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kern="0">
                <a:solidFill>
                  <a:srgbClr val="000000"/>
                </a:solidFill>
                <a:latin typeface="Arial"/>
                <a:ea typeface="Arial"/>
                <a:cs typeface="Arial"/>
                <a:sym typeface="Arial"/>
              </a:rPr>
              <a:t>Diagnosticar trastornos por uso de sustancias u otras condiciones si están presentes</a:t>
            </a:r>
            <a:endParaRPr sz="1333" kern="0">
              <a:solidFill>
                <a:srgbClr val="000000"/>
              </a:solidFill>
              <a:latin typeface="Arial"/>
              <a:ea typeface="Arial"/>
              <a:cs typeface="Arial"/>
              <a:sym typeface="Arial"/>
            </a:endParaRPr>
          </a:p>
        </p:txBody>
      </p:sp>
      <p:sp>
        <p:nvSpPr>
          <p:cNvPr id="571" name="Google Shape;571;p59"/>
          <p:cNvSpPr/>
          <p:nvPr/>
        </p:nvSpPr>
        <p:spPr>
          <a:xfrm>
            <a:off x="8246397" y="1347100"/>
            <a:ext cx="3006800" cy="1325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kern="0">
                <a:solidFill>
                  <a:srgbClr val="000000"/>
                </a:solidFill>
                <a:latin typeface="Arial"/>
                <a:ea typeface="Arial"/>
                <a:cs typeface="Arial"/>
                <a:sym typeface="Arial"/>
              </a:rPr>
              <a:t>Comprender la percepción del paciente sobre su condición y su disposición para cambiar</a:t>
            </a:r>
            <a:endParaRPr sz="1333" kern="0">
              <a:solidFill>
                <a:srgbClr val="000000"/>
              </a:solidFill>
              <a:latin typeface="Arial"/>
              <a:ea typeface="Arial"/>
              <a:cs typeface="Arial"/>
              <a:sym typeface="Arial"/>
            </a:endParaRPr>
          </a:p>
        </p:txBody>
      </p:sp>
      <p:sp>
        <p:nvSpPr>
          <p:cNvPr id="572" name="Google Shape;572;p59"/>
          <p:cNvSpPr/>
          <p:nvPr/>
        </p:nvSpPr>
        <p:spPr>
          <a:xfrm>
            <a:off x="938800" y="2934003"/>
            <a:ext cx="3006800" cy="1325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kern="0">
                <a:solidFill>
                  <a:srgbClr val="000000"/>
                </a:solidFill>
                <a:latin typeface="Arial"/>
                <a:ea typeface="Arial"/>
                <a:cs typeface="Arial"/>
                <a:sym typeface="Arial"/>
              </a:rPr>
              <a:t>Identificar condiciones psiquiátricas y médicas comórbidas</a:t>
            </a:r>
            <a:endParaRPr sz="1333" kern="0">
              <a:solidFill>
                <a:srgbClr val="000000"/>
              </a:solidFill>
              <a:latin typeface="Arial"/>
              <a:ea typeface="Arial"/>
              <a:cs typeface="Arial"/>
              <a:sym typeface="Arial"/>
            </a:endParaRPr>
          </a:p>
        </p:txBody>
      </p:sp>
      <p:sp>
        <p:nvSpPr>
          <p:cNvPr id="573" name="Google Shape;573;p59"/>
          <p:cNvSpPr/>
          <p:nvPr/>
        </p:nvSpPr>
        <p:spPr>
          <a:xfrm>
            <a:off x="4592592" y="2998503"/>
            <a:ext cx="3006800" cy="1325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kern="0">
                <a:solidFill>
                  <a:srgbClr val="000000"/>
                </a:solidFill>
                <a:latin typeface="Arial"/>
                <a:ea typeface="Arial"/>
                <a:cs typeface="Arial"/>
                <a:sym typeface="Arial"/>
              </a:rPr>
              <a:t>Identificar barreras y facilitadores para reducir el uso de sustancias</a:t>
            </a:r>
            <a:endParaRPr sz="1333" kern="0">
              <a:solidFill>
                <a:srgbClr val="000000"/>
              </a:solidFill>
              <a:latin typeface="Arial"/>
              <a:ea typeface="Arial"/>
              <a:cs typeface="Arial"/>
              <a:sym typeface="Arial"/>
            </a:endParaRPr>
          </a:p>
        </p:txBody>
      </p:sp>
      <p:sp>
        <p:nvSpPr>
          <p:cNvPr id="574" name="Google Shape;574;p59"/>
          <p:cNvSpPr/>
          <p:nvPr/>
        </p:nvSpPr>
        <p:spPr>
          <a:xfrm>
            <a:off x="8246397" y="2934003"/>
            <a:ext cx="3006800" cy="1325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kern="0">
                <a:solidFill>
                  <a:srgbClr val="000000"/>
                </a:solidFill>
                <a:latin typeface="Arial"/>
                <a:ea typeface="Arial"/>
                <a:cs typeface="Arial"/>
                <a:sym typeface="Arial"/>
              </a:rPr>
              <a:t>Informar el desarrollo de un plan de tratamiento si es necesario</a:t>
            </a:r>
            <a:endParaRPr sz="1333" kern="0">
              <a:solidFill>
                <a:srgbClr val="000000"/>
              </a:solidFill>
              <a:latin typeface="Arial"/>
              <a:ea typeface="Arial"/>
              <a:cs typeface="Arial"/>
              <a:sym typeface="Arial"/>
            </a:endParaRPr>
          </a:p>
        </p:txBody>
      </p:sp>
      <p:sp>
        <p:nvSpPr>
          <p:cNvPr id="575" name="Google Shape;575;p59"/>
          <p:cNvSpPr txBox="1"/>
          <p:nvPr/>
        </p:nvSpPr>
        <p:spPr>
          <a:xfrm>
            <a:off x="938800" y="4965267"/>
            <a:ext cx="10314800" cy="882000"/>
          </a:xfrm>
          <a:prstGeom prst="rect">
            <a:avLst/>
          </a:prstGeom>
          <a:noFill/>
          <a:ln w="9525" cap="flat" cmpd="sng">
            <a:solidFill>
              <a:srgbClr val="21212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¡La </a:t>
            </a:r>
            <a:r>
              <a:rPr lang="es" sz="1333" b="1" kern="0">
                <a:solidFill>
                  <a:srgbClr val="000000"/>
                </a:solidFill>
                <a:latin typeface="Arial"/>
                <a:ea typeface="Arial"/>
                <a:cs typeface="Arial"/>
                <a:sym typeface="Arial"/>
              </a:rPr>
              <a:t>información</a:t>
            </a:r>
            <a:r>
              <a:rPr lang="es" sz="1333" kern="0">
                <a:solidFill>
                  <a:srgbClr val="000000"/>
                </a:solidFill>
                <a:latin typeface="Arial"/>
                <a:ea typeface="Arial"/>
                <a:cs typeface="Arial"/>
                <a:sym typeface="Arial"/>
              </a:rPr>
              <a:t> debe obtenerse de diversas fuentes: paciente, familia (red de apoyo), registros médicos previos, observación clínica!</a:t>
            </a:r>
            <a:endParaRPr sz="1333" kern="0">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60"/>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ct val="128571"/>
            </a:pPr>
            <a:r>
              <a:rPr lang="es" b="1">
                <a:solidFill>
                  <a:schemeClr val="accent2"/>
                </a:solidFill>
              </a:rPr>
              <a:t>Instrumentos de valoración integral</a:t>
            </a:r>
            <a:endParaRPr b="1">
              <a:solidFill>
                <a:schemeClr val="accent2"/>
              </a:solidFill>
            </a:endParaRPr>
          </a:p>
        </p:txBody>
      </p:sp>
      <p:graphicFrame>
        <p:nvGraphicFramePr>
          <p:cNvPr id="581" name="Google Shape;581;p60"/>
          <p:cNvGraphicFramePr/>
          <p:nvPr/>
        </p:nvGraphicFramePr>
        <p:xfrm>
          <a:off x="1097281" y="2033516"/>
          <a:ext cx="4416433" cy="3523200"/>
        </p:xfrm>
        <a:graphic>
          <a:graphicData uri="http://schemas.openxmlformats.org/drawingml/2006/table">
            <a:tbl>
              <a:tblPr firstRow="1" bandRow="1">
                <a:noFill/>
              </a:tblPr>
              <a:tblGrid>
                <a:gridCol w="4416433">
                  <a:extLst>
                    <a:ext uri="{9D8B030D-6E8A-4147-A177-3AD203B41FA5}">
                      <a16:colId xmlns:a16="http://schemas.microsoft.com/office/drawing/2014/main" val="20000"/>
                    </a:ext>
                  </a:extLst>
                </a:gridCol>
              </a:tblGrid>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INSTRUMENTOS</a:t>
                      </a:r>
                      <a:endParaRPr sz="1900" u="none" strike="noStrike" cap="none"/>
                    </a:p>
                  </a:txBody>
                  <a:tcPr marL="91467" marR="91467" marT="45733" marB="45733"/>
                </a:tc>
                <a:extLst>
                  <a:ext uri="{0D108BD9-81ED-4DB2-BD59-A6C34878D82A}">
                    <a16:rowId xmlns:a16="http://schemas.microsoft.com/office/drawing/2014/main" val="10000"/>
                  </a:ext>
                </a:extLst>
              </a:tr>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Historia Clínica</a:t>
                      </a:r>
                      <a:endParaRPr sz="1900" u="none" strike="noStrike" cap="none"/>
                    </a:p>
                  </a:txBody>
                  <a:tcPr marL="91467" marR="91467" marT="45733" marB="45733"/>
                </a:tc>
                <a:extLst>
                  <a:ext uri="{0D108BD9-81ED-4DB2-BD59-A6C34878D82A}">
                    <a16:rowId xmlns:a16="http://schemas.microsoft.com/office/drawing/2014/main" val="10001"/>
                  </a:ext>
                </a:extLst>
              </a:tr>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Técnica de la entrevista</a:t>
                      </a:r>
                      <a:endParaRPr sz="1900" u="none" strike="noStrike" cap="none"/>
                    </a:p>
                  </a:txBody>
                  <a:tcPr marL="91467" marR="91467" marT="45733" marB="45733"/>
                </a:tc>
                <a:extLst>
                  <a:ext uri="{0D108BD9-81ED-4DB2-BD59-A6C34878D82A}">
                    <a16:rowId xmlns:a16="http://schemas.microsoft.com/office/drawing/2014/main" val="10002"/>
                  </a:ext>
                </a:extLst>
              </a:tr>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Relación terapeuta-paciente</a:t>
                      </a:r>
                      <a:endParaRPr sz="1900" u="none" strike="noStrike" cap="none"/>
                    </a:p>
                  </a:txBody>
                  <a:tcPr marL="91467" marR="91467" marT="45733" marB="45733"/>
                </a:tc>
                <a:extLst>
                  <a:ext uri="{0D108BD9-81ED-4DB2-BD59-A6C34878D82A}">
                    <a16:rowId xmlns:a16="http://schemas.microsoft.com/office/drawing/2014/main" val="10003"/>
                  </a:ext>
                </a:extLst>
              </a:tr>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Historia  psicológica</a:t>
                      </a:r>
                      <a:endParaRPr sz="1900" u="none" strike="noStrike" cap="none"/>
                    </a:p>
                  </a:txBody>
                  <a:tcPr marL="91467" marR="91467" marT="45733" marB="45733"/>
                </a:tc>
                <a:extLst>
                  <a:ext uri="{0D108BD9-81ED-4DB2-BD59-A6C34878D82A}">
                    <a16:rowId xmlns:a16="http://schemas.microsoft.com/office/drawing/2014/main" val="10004"/>
                  </a:ext>
                </a:extLst>
              </a:tr>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Escalas</a:t>
                      </a:r>
                      <a:endParaRPr sz="1900" u="none" strike="noStrike" cap="none"/>
                    </a:p>
                  </a:txBody>
                  <a:tcPr marL="91467" marR="91467" marT="45733" marB="45733"/>
                </a:tc>
                <a:extLst>
                  <a:ext uri="{0D108BD9-81ED-4DB2-BD59-A6C34878D82A}">
                    <a16:rowId xmlns:a16="http://schemas.microsoft.com/office/drawing/2014/main" val="10005"/>
                  </a:ext>
                </a:extLst>
              </a:tr>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Determinación de  tóxicos en orina</a:t>
                      </a:r>
                      <a:endParaRPr sz="1900" u="none" strike="noStrike" cap="none"/>
                    </a:p>
                  </a:txBody>
                  <a:tcPr marL="91467" marR="91467" marT="45733" marB="45733"/>
                </a:tc>
                <a:extLst>
                  <a:ext uri="{0D108BD9-81ED-4DB2-BD59-A6C34878D82A}">
                    <a16:rowId xmlns:a16="http://schemas.microsoft.com/office/drawing/2014/main" val="10006"/>
                  </a:ext>
                </a:extLst>
              </a:tr>
              <a:tr h="440400">
                <a:tc>
                  <a:txBody>
                    <a:bodyPr/>
                    <a:lstStyle/>
                    <a:p>
                      <a:pPr marL="0" marR="0" lvl="0" indent="0" algn="l" rtl="0">
                        <a:spcBef>
                          <a:spcPts val="0"/>
                        </a:spcBef>
                        <a:spcAft>
                          <a:spcPts val="0"/>
                        </a:spcAft>
                        <a:buClr>
                          <a:schemeClr val="dk1"/>
                        </a:buClr>
                        <a:buSzPts val="1400"/>
                        <a:buFont typeface="Calibri"/>
                        <a:buNone/>
                      </a:pPr>
                      <a:r>
                        <a:rPr lang="es" sz="1900" u="none" strike="noStrike" cap="none"/>
                        <a:t>Tamizaje: VIH, sífilis, TBC, hepatitis</a:t>
                      </a:r>
                      <a:endParaRPr sz="1900" u="none" strike="noStrike" cap="none"/>
                    </a:p>
                  </a:txBody>
                  <a:tcPr marL="91467" marR="91467" marT="45733" marB="45733"/>
                </a:tc>
                <a:extLst>
                  <a:ext uri="{0D108BD9-81ED-4DB2-BD59-A6C34878D82A}">
                    <a16:rowId xmlns:a16="http://schemas.microsoft.com/office/drawing/2014/main" val="10007"/>
                  </a:ext>
                </a:extLst>
              </a:tr>
            </a:tbl>
          </a:graphicData>
        </a:graphic>
      </p:graphicFrame>
      <p:grpSp>
        <p:nvGrpSpPr>
          <p:cNvPr id="582" name="Google Shape;582;p60"/>
          <p:cNvGrpSpPr/>
          <p:nvPr/>
        </p:nvGrpSpPr>
        <p:grpSpPr>
          <a:xfrm>
            <a:off x="6096000" y="2042658"/>
            <a:ext cx="4498800" cy="3505020"/>
            <a:chOff x="0" y="9145"/>
            <a:chExt cx="4498800" cy="3505020"/>
          </a:xfrm>
        </p:grpSpPr>
        <p:sp>
          <p:nvSpPr>
            <p:cNvPr id="583" name="Google Shape;583;p60"/>
            <p:cNvSpPr/>
            <p:nvPr/>
          </p:nvSpPr>
          <p:spPr>
            <a:xfrm>
              <a:off x="0" y="9145"/>
              <a:ext cx="4498800" cy="503700"/>
            </a:xfrm>
            <a:prstGeom prst="roundRect">
              <a:avLst>
                <a:gd name="adj" fmla="val 16667"/>
              </a:avLst>
            </a:prstGeom>
            <a:gradFill>
              <a:gsLst>
                <a:gs pos="0">
                  <a:srgbClr val="D59F93"/>
                </a:gs>
                <a:gs pos="45000">
                  <a:srgbClr val="DCAFA4"/>
                </a:gs>
                <a:gs pos="100000">
                  <a:srgbClr val="E5B5AA"/>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584" name="Google Shape;584;p60"/>
            <p:cNvSpPr txBox="1"/>
            <p:nvPr/>
          </p:nvSpPr>
          <p:spPr>
            <a:xfrm>
              <a:off x="24588" y="33733"/>
              <a:ext cx="4449600" cy="454500"/>
            </a:xfrm>
            <a:prstGeom prst="rect">
              <a:avLst/>
            </a:prstGeom>
            <a:noFill/>
            <a:ln>
              <a:noFill/>
            </a:ln>
          </p:spPr>
          <p:txBody>
            <a:bodyPr spcFirstLastPara="1" wrap="square" lIns="80000" tIns="80000" rIns="80000" bIns="80000" anchor="ctr" anchorCtr="0">
              <a:noAutofit/>
            </a:bodyPr>
            <a:lstStyle/>
            <a:p>
              <a:pPr defTabSz="1219170">
                <a:lnSpc>
                  <a:spcPct val="90000"/>
                </a:lnSpc>
                <a:buClr>
                  <a:srgbClr val="000000"/>
                </a:buClr>
                <a:buSzPts val="1600"/>
              </a:pPr>
              <a:r>
                <a:rPr lang="es" sz="2133" kern="0">
                  <a:solidFill>
                    <a:srgbClr val="000000"/>
                  </a:solidFill>
                  <a:latin typeface="Calibri"/>
                  <a:ea typeface="Calibri"/>
                  <a:cs typeface="Calibri"/>
                  <a:sym typeface="Calibri"/>
                </a:rPr>
                <a:t>Psicopatología</a:t>
              </a:r>
              <a:endParaRPr sz="2133" kern="0">
                <a:solidFill>
                  <a:srgbClr val="000000"/>
                </a:solidFill>
                <a:latin typeface="Calibri"/>
                <a:ea typeface="Calibri"/>
                <a:cs typeface="Calibri"/>
                <a:sym typeface="Calibri"/>
              </a:endParaRPr>
            </a:p>
          </p:txBody>
        </p:sp>
        <p:sp>
          <p:nvSpPr>
            <p:cNvPr id="585" name="Google Shape;585;p60"/>
            <p:cNvSpPr/>
            <p:nvPr/>
          </p:nvSpPr>
          <p:spPr>
            <a:xfrm>
              <a:off x="0" y="512830"/>
              <a:ext cx="4498800" cy="1369200"/>
            </a:xfrm>
            <a:prstGeom prst="rect">
              <a:avLst/>
            </a:prstGeom>
            <a:no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586" name="Google Shape;586;p60"/>
            <p:cNvSpPr txBox="1"/>
            <p:nvPr/>
          </p:nvSpPr>
          <p:spPr>
            <a:xfrm>
              <a:off x="0" y="512830"/>
              <a:ext cx="4498800" cy="1369200"/>
            </a:xfrm>
            <a:prstGeom prst="rect">
              <a:avLst/>
            </a:prstGeom>
            <a:noFill/>
            <a:ln>
              <a:noFill/>
            </a:ln>
          </p:spPr>
          <p:txBody>
            <a:bodyPr spcFirstLastPara="1" wrap="square" lIns="142833" tIns="26667" rIns="149367" bIns="26667" anchor="t" anchorCtr="0">
              <a:noAutofit/>
            </a:bodyPr>
            <a:lstStyle/>
            <a:p>
              <a:pPr marL="169329" lvl="1" indent="-169329" defTabSz="1219170">
                <a:lnSpc>
                  <a:spcPct val="90000"/>
                </a:lnSpc>
                <a:buClr>
                  <a:srgbClr val="000000"/>
                </a:buClr>
                <a:buSzPts val="1200"/>
                <a:buFont typeface="Calibri"/>
                <a:buChar char="•"/>
              </a:pPr>
              <a:r>
                <a:rPr lang="es" sz="1600" kern="0">
                  <a:solidFill>
                    <a:srgbClr val="000000"/>
                  </a:solidFill>
                  <a:latin typeface="Calibri"/>
                  <a:ea typeface="Calibri"/>
                  <a:cs typeface="Calibri"/>
                  <a:sym typeface="Calibri"/>
                </a:rPr>
                <a:t>Cigarrillo: Richmond, Fergerston </a:t>
              </a:r>
              <a:endParaRPr sz="1867" kern="0">
                <a:solidFill>
                  <a:srgbClr val="000000"/>
                </a:solidFill>
                <a:latin typeface="Calibri"/>
                <a:ea typeface="Calibri"/>
                <a:cs typeface="Calibri"/>
                <a:sym typeface="Calibri"/>
              </a:endParaRPr>
            </a:p>
            <a:p>
              <a:pPr marL="169329" lvl="1" indent="-169329" defTabSz="1219170">
                <a:lnSpc>
                  <a:spcPct val="90000"/>
                </a:lnSpc>
                <a:spcBef>
                  <a:spcPts val="267"/>
                </a:spcBef>
                <a:buClr>
                  <a:srgbClr val="000000"/>
                </a:buClr>
                <a:buSzPts val="1200"/>
                <a:buFont typeface="Calibri"/>
                <a:buChar char="•"/>
              </a:pPr>
              <a:r>
                <a:rPr lang="es" sz="1600" kern="0">
                  <a:solidFill>
                    <a:srgbClr val="000000"/>
                  </a:solidFill>
                  <a:latin typeface="Calibri"/>
                  <a:ea typeface="Calibri"/>
                  <a:cs typeface="Calibri"/>
                  <a:sym typeface="Calibri"/>
                </a:rPr>
                <a:t>Alcohol: EMCA, CIWA-AR; AUDIT</a:t>
              </a:r>
              <a:endParaRPr sz="1867" kern="0">
                <a:solidFill>
                  <a:srgbClr val="000000"/>
                </a:solidFill>
                <a:latin typeface="Calibri"/>
                <a:ea typeface="Calibri"/>
                <a:cs typeface="Calibri"/>
                <a:sym typeface="Calibri"/>
              </a:endParaRPr>
            </a:p>
            <a:p>
              <a:pPr marL="169329" lvl="1" indent="-169329" defTabSz="1219170">
                <a:lnSpc>
                  <a:spcPct val="90000"/>
                </a:lnSpc>
                <a:spcBef>
                  <a:spcPts val="267"/>
                </a:spcBef>
                <a:buClr>
                  <a:srgbClr val="000000"/>
                </a:buClr>
                <a:buSzPts val="1200"/>
                <a:buFont typeface="Calibri"/>
                <a:buChar char="•"/>
              </a:pPr>
              <a:r>
                <a:rPr lang="es" sz="1600" kern="0">
                  <a:solidFill>
                    <a:srgbClr val="000000"/>
                  </a:solidFill>
                  <a:latin typeface="Calibri"/>
                  <a:ea typeface="Calibri"/>
                  <a:cs typeface="Calibri"/>
                  <a:sym typeface="Calibri"/>
                </a:rPr>
                <a:t>Depresión: Hamilton</a:t>
              </a:r>
              <a:endParaRPr sz="1867" kern="0">
                <a:solidFill>
                  <a:srgbClr val="000000"/>
                </a:solidFill>
                <a:latin typeface="Calibri"/>
                <a:ea typeface="Calibri"/>
                <a:cs typeface="Calibri"/>
                <a:sym typeface="Calibri"/>
              </a:endParaRPr>
            </a:p>
            <a:p>
              <a:pPr marL="169329" lvl="1" indent="-169329" defTabSz="1219170">
                <a:lnSpc>
                  <a:spcPct val="90000"/>
                </a:lnSpc>
                <a:spcBef>
                  <a:spcPts val="267"/>
                </a:spcBef>
                <a:buClr>
                  <a:srgbClr val="000000"/>
                </a:buClr>
                <a:buSzPts val="1200"/>
                <a:buFont typeface="Calibri"/>
                <a:buChar char="•"/>
              </a:pPr>
              <a:r>
                <a:rPr lang="es" sz="1600" kern="0">
                  <a:solidFill>
                    <a:srgbClr val="000000"/>
                  </a:solidFill>
                  <a:latin typeface="Calibri"/>
                  <a:ea typeface="Calibri"/>
                  <a:cs typeface="Calibri"/>
                  <a:sym typeface="Calibri"/>
                </a:rPr>
                <a:t>Ansiedad: Hamilton</a:t>
              </a:r>
              <a:endParaRPr sz="1867" kern="0">
                <a:solidFill>
                  <a:srgbClr val="000000"/>
                </a:solidFill>
                <a:latin typeface="Calibri"/>
                <a:ea typeface="Calibri"/>
                <a:cs typeface="Calibri"/>
                <a:sym typeface="Calibri"/>
              </a:endParaRPr>
            </a:p>
            <a:p>
              <a:pPr marL="169329" lvl="1" indent="-67732" defTabSz="1219170">
                <a:lnSpc>
                  <a:spcPct val="90000"/>
                </a:lnSpc>
                <a:spcBef>
                  <a:spcPts val="267"/>
                </a:spcBef>
                <a:buClr>
                  <a:srgbClr val="000000"/>
                </a:buClr>
                <a:buSzPts val="1200"/>
              </a:pPr>
              <a:endParaRPr sz="1600" kern="0">
                <a:solidFill>
                  <a:srgbClr val="000000"/>
                </a:solidFill>
                <a:latin typeface="Calibri"/>
                <a:ea typeface="Calibri"/>
                <a:cs typeface="Calibri"/>
                <a:sym typeface="Calibri"/>
              </a:endParaRPr>
            </a:p>
          </p:txBody>
        </p:sp>
        <p:sp>
          <p:nvSpPr>
            <p:cNvPr id="587" name="Google Shape;587;p60"/>
            <p:cNvSpPr/>
            <p:nvPr/>
          </p:nvSpPr>
          <p:spPr>
            <a:xfrm>
              <a:off x="0" y="1882135"/>
              <a:ext cx="4498800" cy="503700"/>
            </a:xfrm>
            <a:prstGeom prst="roundRect">
              <a:avLst>
                <a:gd name="adj" fmla="val 16667"/>
              </a:avLst>
            </a:prstGeom>
            <a:gradFill>
              <a:gsLst>
                <a:gs pos="0">
                  <a:srgbClr val="CA9F94"/>
                </a:gs>
                <a:gs pos="45000">
                  <a:srgbClr val="D2AFA6"/>
                </a:gs>
                <a:gs pos="100000">
                  <a:srgbClr val="DBB5AD"/>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588" name="Google Shape;588;p60"/>
            <p:cNvSpPr txBox="1"/>
            <p:nvPr/>
          </p:nvSpPr>
          <p:spPr>
            <a:xfrm>
              <a:off x="24588" y="1906723"/>
              <a:ext cx="4449600" cy="454500"/>
            </a:xfrm>
            <a:prstGeom prst="rect">
              <a:avLst/>
            </a:prstGeom>
            <a:noFill/>
            <a:ln>
              <a:noFill/>
            </a:ln>
          </p:spPr>
          <p:txBody>
            <a:bodyPr spcFirstLastPara="1" wrap="square" lIns="80000" tIns="80000" rIns="80000" bIns="80000" anchor="ctr" anchorCtr="0">
              <a:noAutofit/>
            </a:bodyPr>
            <a:lstStyle/>
            <a:p>
              <a:pPr defTabSz="1219170">
                <a:lnSpc>
                  <a:spcPct val="90000"/>
                </a:lnSpc>
                <a:buClr>
                  <a:srgbClr val="000000"/>
                </a:buClr>
                <a:buSzPts val="1600"/>
              </a:pPr>
              <a:r>
                <a:rPr lang="es" sz="2133" kern="0">
                  <a:solidFill>
                    <a:srgbClr val="000000"/>
                  </a:solidFill>
                  <a:latin typeface="Calibri"/>
                  <a:ea typeface="Calibri"/>
                  <a:cs typeface="Calibri"/>
                  <a:sym typeface="Calibri"/>
                </a:rPr>
                <a:t>Cognitivas: Pfeiffer</a:t>
              </a:r>
              <a:endParaRPr sz="1867" kern="0">
                <a:solidFill>
                  <a:srgbClr val="000000"/>
                </a:solidFill>
                <a:latin typeface="Calibri"/>
                <a:ea typeface="Calibri"/>
                <a:cs typeface="Calibri"/>
                <a:sym typeface="Calibri"/>
              </a:endParaRPr>
            </a:p>
          </p:txBody>
        </p:sp>
        <p:sp>
          <p:nvSpPr>
            <p:cNvPr id="589" name="Google Shape;589;p60"/>
            <p:cNvSpPr/>
            <p:nvPr/>
          </p:nvSpPr>
          <p:spPr>
            <a:xfrm>
              <a:off x="0" y="2446300"/>
              <a:ext cx="4498800" cy="503700"/>
            </a:xfrm>
            <a:prstGeom prst="roundRect">
              <a:avLst>
                <a:gd name="adj" fmla="val 16667"/>
              </a:avLst>
            </a:prstGeom>
            <a:gradFill>
              <a:gsLst>
                <a:gs pos="0">
                  <a:srgbClr val="BFA097"/>
                </a:gs>
                <a:gs pos="45000">
                  <a:srgbClr val="C9AFA8"/>
                </a:gs>
                <a:gs pos="100000">
                  <a:srgbClr val="D1B7B0"/>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590" name="Google Shape;590;p60"/>
            <p:cNvSpPr txBox="1"/>
            <p:nvPr/>
          </p:nvSpPr>
          <p:spPr>
            <a:xfrm>
              <a:off x="24588" y="2470888"/>
              <a:ext cx="4449600" cy="454500"/>
            </a:xfrm>
            <a:prstGeom prst="rect">
              <a:avLst/>
            </a:prstGeom>
            <a:noFill/>
            <a:ln>
              <a:noFill/>
            </a:ln>
          </p:spPr>
          <p:txBody>
            <a:bodyPr spcFirstLastPara="1" wrap="square" lIns="80000" tIns="80000" rIns="80000" bIns="80000" anchor="ctr" anchorCtr="0">
              <a:noAutofit/>
            </a:bodyPr>
            <a:lstStyle/>
            <a:p>
              <a:pPr defTabSz="1219170">
                <a:lnSpc>
                  <a:spcPct val="90000"/>
                </a:lnSpc>
                <a:buClr>
                  <a:srgbClr val="000000"/>
                </a:buClr>
                <a:buSzPts val="1600"/>
              </a:pPr>
              <a:r>
                <a:rPr lang="es" sz="2133" kern="0">
                  <a:solidFill>
                    <a:srgbClr val="000000"/>
                  </a:solidFill>
                  <a:latin typeface="Calibri"/>
                  <a:ea typeface="Calibri"/>
                  <a:cs typeface="Calibri"/>
                  <a:sym typeface="Calibri"/>
                </a:rPr>
                <a:t>Social: Actividad instrumental (Lawton)</a:t>
              </a:r>
              <a:endParaRPr sz="1867" kern="0">
                <a:solidFill>
                  <a:srgbClr val="000000"/>
                </a:solidFill>
                <a:latin typeface="Calibri"/>
                <a:ea typeface="Calibri"/>
                <a:cs typeface="Calibri"/>
                <a:sym typeface="Calibri"/>
              </a:endParaRPr>
            </a:p>
          </p:txBody>
        </p:sp>
        <p:sp>
          <p:nvSpPr>
            <p:cNvPr id="591" name="Google Shape;591;p60"/>
            <p:cNvSpPr/>
            <p:nvPr/>
          </p:nvSpPr>
          <p:spPr>
            <a:xfrm>
              <a:off x="0" y="3010465"/>
              <a:ext cx="4498800" cy="503700"/>
            </a:xfrm>
            <a:prstGeom prst="roundRect">
              <a:avLst>
                <a:gd name="adj" fmla="val 16667"/>
              </a:avLst>
            </a:prstGeom>
            <a:gradFill>
              <a:gsLst>
                <a:gs pos="0">
                  <a:srgbClr val="B7A099"/>
                </a:gs>
                <a:gs pos="45000">
                  <a:srgbClr val="C2B0AA"/>
                </a:gs>
                <a:gs pos="100000">
                  <a:srgbClr val="CAB8B2"/>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592" name="Google Shape;592;p60"/>
            <p:cNvSpPr txBox="1"/>
            <p:nvPr/>
          </p:nvSpPr>
          <p:spPr>
            <a:xfrm>
              <a:off x="24588" y="3035053"/>
              <a:ext cx="4449600" cy="454500"/>
            </a:xfrm>
            <a:prstGeom prst="rect">
              <a:avLst/>
            </a:prstGeom>
            <a:noFill/>
            <a:ln>
              <a:noFill/>
            </a:ln>
          </p:spPr>
          <p:txBody>
            <a:bodyPr spcFirstLastPara="1" wrap="square" lIns="80000" tIns="80000" rIns="80000" bIns="80000" anchor="ctr" anchorCtr="0">
              <a:noAutofit/>
            </a:bodyPr>
            <a:lstStyle/>
            <a:p>
              <a:pPr defTabSz="1219170">
                <a:lnSpc>
                  <a:spcPct val="90000"/>
                </a:lnSpc>
                <a:buClr>
                  <a:srgbClr val="000000"/>
                </a:buClr>
                <a:buSzPts val="1600"/>
              </a:pPr>
              <a:r>
                <a:rPr lang="es" sz="2133" kern="0">
                  <a:solidFill>
                    <a:srgbClr val="000000"/>
                  </a:solidFill>
                  <a:latin typeface="Calibri"/>
                  <a:ea typeface="Calibri"/>
                  <a:cs typeface="Calibri"/>
                  <a:sym typeface="Calibri"/>
                </a:rPr>
                <a:t>Familiar: Apgar familiar</a:t>
              </a:r>
              <a:endParaRPr sz="1867" kern="0">
                <a:solidFill>
                  <a:srgbClr val="000000"/>
                </a:solidFill>
                <a:latin typeface="Calibri"/>
                <a:ea typeface="Calibri"/>
                <a:cs typeface="Calibri"/>
                <a:sym typeface="Calibri"/>
              </a:endParaRPr>
            </a:p>
          </p:txBody>
        </p:sp>
      </p:grpSp>
      <p:sp>
        <p:nvSpPr>
          <p:cNvPr id="593" name="Google Shape;593;p60"/>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Valoración integral del/la paciente adicto. Unidad de Drogas y Adicciones-CPD . Instituto Provincial de Bienestar Social. Diputación de Córdoba. Coordinador: Luciano Cobos Luna</a:t>
            </a:r>
            <a:endParaRPr sz="1467" kern="0">
              <a:solidFill>
                <a:srgbClr val="000000"/>
              </a:solidFill>
              <a:latin typeface="Arial"/>
              <a:cs typeface="Arial"/>
              <a:sym typeface="Arial"/>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61"/>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ct val="82142"/>
            </a:pPr>
            <a:r>
              <a:rPr lang="es">
                <a:solidFill>
                  <a:schemeClr val="accent2"/>
                </a:solidFill>
              </a:rPr>
              <a:t>Evaluación clínica Abuso de sustancias</a:t>
            </a:r>
            <a:endParaRPr>
              <a:solidFill>
                <a:schemeClr val="accent2"/>
              </a:solidFill>
            </a:endParaRPr>
          </a:p>
        </p:txBody>
      </p:sp>
      <p:sp>
        <p:nvSpPr>
          <p:cNvPr id="599" name="Google Shape;599;p61"/>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grpSp>
        <p:nvGrpSpPr>
          <p:cNvPr id="600" name="Google Shape;600;p61"/>
          <p:cNvGrpSpPr/>
          <p:nvPr/>
        </p:nvGrpSpPr>
        <p:grpSpPr>
          <a:xfrm>
            <a:off x="2014815" y="2280011"/>
            <a:ext cx="8596709" cy="3492421"/>
            <a:chOff x="0" y="475992"/>
            <a:chExt cx="8596709" cy="3492421"/>
          </a:xfrm>
        </p:grpSpPr>
        <p:sp>
          <p:nvSpPr>
            <p:cNvPr id="601" name="Google Shape;601;p61"/>
            <p:cNvSpPr/>
            <p:nvPr/>
          </p:nvSpPr>
          <p:spPr>
            <a:xfrm>
              <a:off x="0" y="475992"/>
              <a:ext cx="2686500" cy="1611900"/>
            </a:xfrm>
            <a:prstGeom prst="rect">
              <a:avLst/>
            </a:prstGeom>
            <a:gradFill>
              <a:gsLst>
                <a:gs pos="0">
                  <a:srgbClr val="C9A391"/>
                </a:gs>
                <a:gs pos="45000">
                  <a:srgbClr val="D1B2A3"/>
                </a:gs>
                <a:gs pos="100000">
                  <a:srgbClr val="DBB9AA"/>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02" name="Google Shape;602;p61"/>
            <p:cNvSpPr txBox="1"/>
            <p:nvPr/>
          </p:nvSpPr>
          <p:spPr>
            <a:xfrm>
              <a:off x="0" y="475992"/>
              <a:ext cx="2686500" cy="1611900"/>
            </a:xfrm>
            <a:prstGeom prst="rect">
              <a:avLst/>
            </a:prstGeom>
            <a:noFill/>
            <a:ln>
              <a:noFill/>
            </a:ln>
          </p:spPr>
          <p:txBody>
            <a:bodyPr spcFirstLastPara="1" wrap="square" lIns="76200" tIns="76200" rIns="76200" bIns="76200" anchor="t"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Diagnóstico preciso de abuso o dependencia de SPA.</a:t>
              </a:r>
              <a:endParaRPr sz="1867" kern="0">
                <a:solidFill>
                  <a:srgbClr val="000000"/>
                </a:solidFill>
                <a:latin typeface="Calibri"/>
                <a:ea typeface="Calibri"/>
                <a:cs typeface="Calibri"/>
                <a:sym typeface="Calibri"/>
              </a:endParaRPr>
            </a:p>
            <a:p>
              <a:pPr marL="169329" lvl="1" indent="-169329" algn="ctr" defTabSz="1219170">
                <a:lnSpc>
                  <a:spcPct val="90000"/>
                </a:lnSpc>
                <a:spcBef>
                  <a:spcPts val="667"/>
                </a:spcBef>
                <a:buClr>
                  <a:srgbClr val="000000"/>
                </a:buClr>
                <a:buSzPts val="1200"/>
                <a:buFont typeface="Calibri"/>
                <a:buChar char="•"/>
              </a:pPr>
              <a:r>
                <a:rPr lang="es" sz="1600" kern="0">
                  <a:solidFill>
                    <a:srgbClr val="000000"/>
                  </a:solidFill>
                  <a:latin typeface="Calibri"/>
                  <a:ea typeface="Calibri"/>
                  <a:cs typeface="Calibri"/>
                  <a:sym typeface="Calibri"/>
                </a:rPr>
                <a:t>Otros trastornos médicos </a:t>
              </a:r>
              <a:endParaRPr sz="1867" kern="0">
                <a:solidFill>
                  <a:srgbClr val="000000"/>
                </a:solidFill>
                <a:latin typeface="Calibri"/>
                <a:ea typeface="Calibri"/>
                <a:cs typeface="Calibri"/>
                <a:sym typeface="Calibri"/>
              </a:endParaRPr>
            </a:p>
          </p:txBody>
        </p:sp>
        <p:sp>
          <p:nvSpPr>
            <p:cNvPr id="603" name="Google Shape;603;p61"/>
            <p:cNvSpPr/>
            <p:nvPr/>
          </p:nvSpPr>
          <p:spPr>
            <a:xfrm>
              <a:off x="2955104" y="475992"/>
              <a:ext cx="2686500" cy="1611900"/>
            </a:xfrm>
            <a:prstGeom prst="rect">
              <a:avLst/>
            </a:prstGeom>
            <a:gradFill>
              <a:gsLst>
                <a:gs pos="0">
                  <a:srgbClr val="F0AD8F"/>
                </a:gs>
                <a:gs pos="45000">
                  <a:srgbClr val="F4BBA3"/>
                </a:gs>
                <a:gs pos="100000">
                  <a:srgbClr val="FDC1A6"/>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04" name="Google Shape;604;p61"/>
            <p:cNvSpPr txBox="1"/>
            <p:nvPr/>
          </p:nvSpPr>
          <p:spPr>
            <a:xfrm>
              <a:off x="2955104" y="475992"/>
              <a:ext cx="2686500" cy="1611900"/>
            </a:xfrm>
            <a:prstGeom prst="rect">
              <a:avLst/>
            </a:prstGeom>
            <a:noFill/>
            <a:ln>
              <a:noFill/>
            </a:ln>
          </p:spPr>
          <p:txBody>
            <a:bodyPr spcFirstLastPara="1" wrap="square" lIns="76200" tIns="76200" rIns="76200" bIns="76200" anchor="t" anchorCtr="0">
              <a:noAutofit/>
            </a:bodyPr>
            <a:lstStyle/>
            <a:p>
              <a:pPr algn="ctr" defTabSz="1219170">
                <a:lnSpc>
                  <a:spcPct val="90000"/>
                </a:lnSpc>
                <a:buClr>
                  <a:srgbClr val="000000"/>
                </a:buClr>
                <a:buSzPts val="1500"/>
              </a:pPr>
              <a:endParaRPr sz="2000" kern="0">
                <a:solidFill>
                  <a:srgbClr val="000000"/>
                </a:solidFill>
                <a:latin typeface="Calibri"/>
                <a:ea typeface="Calibri"/>
                <a:cs typeface="Calibri"/>
                <a:sym typeface="Calibri"/>
              </a:endParaRPr>
            </a:p>
            <a:p>
              <a:pPr algn="ctr" defTabSz="1219170">
                <a:lnSpc>
                  <a:spcPct val="90000"/>
                </a:lnSpc>
                <a:spcBef>
                  <a:spcPts val="667"/>
                </a:spcBef>
                <a:buClr>
                  <a:srgbClr val="000000"/>
                </a:buClr>
                <a:buSzPts val="1500"/>
              </a:pPr>
              <a:r>
                <a:rPr lang="es" sz="2000" kern="0">
                  <a:solidFill>
                    <a:srgbClr val="000000"/>
                  </a:solidFill>
                  <a:latin typeface="Calibri"/>
                  <a:ea typeface="Calibri"/>
                  <a:cs typeface="Calibri"/>
                  <a:sym typeface="Calibri"/>
                </a:rPr>
                <a:t>Plan de acción</a:t>
              </a:r>
              <a:endParaRPr sz="1867" kern="0">
                <a:solidFill>
                  <a:srgbClr val="000000"/>
                </a:solidFill>
                <a:latin typeface="Calibri"/>
                <a:ea typeface="Calibri"/>
                <a:cs typeface="Calibri"/>
                <a:sym typeface="Calibri"/>
              </a:endParaRPr>
            </a:p>
            <a:p>
              <a:pPr marL="169329" lvl="1" indent="-169329" algn="ctr" defTabSz="1219170">
                <a:lnSpc>
                  <a:spcPct val="90000"/>
                </a:lnSpc>
                <a:spcBef>
                  <a:spcPts val="667"/>
                </a:spcBef>
                <a:buClr>
                  <a:srgbClr val="000000"/>
                </a:buClr>
                <a:buSzPts val="1200"/>
                <a:buFont typeface="Calibri"/>
                <a:buChar char="•"/>
              </a:pPr>
              <a:r>
                <a:rPr lang="es" sz="1600" kern="0">
                  <a:solidFill>
                    <a:srgbClr val="000000"/>
                  </a:solidFill>
                  <a:latin typeface="Calibri"/>
                  <a:ea typeface="Calibri"/>
                  <a:cs typeface="Calibri"/>
                  <a:sym typeface="Calibri"/>
                </a:rPr>
                <a:t>Inicio de intervenciones </a:t>
              </a:r>
              <a:endParaRPr sz="1867" kern="0">
                <a:solidFill>
                  <a:srgbClr val="000000"/>
                </a:solidFill>
                <a:latin typeface="Calibri"/>
                <a:ea typeface="Calibri"/>
                <a:cs typeface="Calibri"/>
                <a:sym typeface="Calibri"/>
              </a:endParaRPr>
            </a:p>
          </p:txBody>
        </p:sp>
        <p:sp>
          <p:nvSpPr>
            <p:cNvPr id="605" name="Google Shape;605;p61"/>
            <p:cNvSpPr/>
            <p:nvPr/>
          </p:nvSpPr>
          <p:spPr>
            <a:xfrm>
              <a:off x="5910209" y="475992"/>
              <a:ext cx="2686500" cy="1611900"/>
            </a:xfrm>
            <a:prstGeom prst="rect">
              <a:avLst/>
            </a:prstGeom>
            <a:gradFill>
              <a:gsLst>
                <a:gs pos="0">
                  <a:srgbClr val="EFC3AD"/>
                </a:gs>
                <a:gs pos="45000">
                  <a:srgbClr val="F5CFBC"/>
                </a:gs>
                <a:gs pos="100000">
                  <a:srgbClr val="FCD2BF"/>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06" name="Google Shape;606;p61"/>
            <p:cNvSpPr txBox="1"/>
            <p:nvPr/>
          </p:nvSpPr>
          <p:spPr>
            <a:xfrm>
              <a:off x="5910209" y="475992"/>
              <a:ext cx="2686500" cy="1611900"/>
            </a:xfrm>
            <a:prstGeom prst="rect">
              <a:avLst/>
            </a:prstGeom>
            <a:noFill/>
            <a:ln>
              <a:noFill/>
            </a:ln>
          </p:spPr>
          <p:txBody>
            <a:bodyPr spcFirstLastPara="1" wrap="square" lIns="76200" tIns="76200" rIns="76200" bIns="76200" anchor="ctr"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Toda evaluación psiquiátrica </a:t>
              </a:r>
              <a:endParaRPr sz="1867" kern="0">
                <a:solidFill>
                  <a:srgbClr val="000000"/>
                </a:solidFill>
                <a:latin typeface="Calibri"/>
                <a:ea typeface="Calibri"/>
                <a:cs typeface="Calibri"/>
                <a:sym typeface="Calibri"/>
              </a:endParaRPr>
            </a:p>
          </p:txBody>
        </p:sp>
        <p:sp>
          <p:nvSpPr>
            <p:cNvPr id="607" name="Google Shape;607;p61"/>
            <p:cNvSpPr/>
            <p:nvPr/>
          </p:nvSpPr>
          <p:spPr>
            <a:xfrm>
              <a:off x="1477552" y="2356513"/>
              <a:ext cx="2686500" cy="1611900"/>
            </a:xfrm>
            <a:prstGeom prst="rect">
              <a:avLst/>
            </a:prstGeom>
            <a:gradFill>
              <a:gsLst>
                <a:gs pos="0">
                  <a:srgbClr val="EFC3AD"/>
                </a:gs>
                <a:gs pos="45000">
                  <a:srgbClr val="F5CFBC"/>
                </a:gs>
                <a:gs pos="100000">
                  <a:srgbClr val="FCD2BF"/>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08" name="Google Shape;608;p61"/>
            <p:cNvSpPr txBox="1"/>
            <p:nvPr/>
          </p:nvSpPr>
          <p:spPr>
            <a:xfrm>
              <a:off x="1477552" y="2356513"/>
              <a:ext cx="2686500" cy="1611900"/>
            </a:xfrm>
            <a:prstGeom prst="rect">
              <a:avLst/>
            </a:prstGeom>
            <a:noFill/>
            <a:ln>
              <a:noFill/>
            </a:ln>
          </p:spPr>
          <p:txBody>
            <a:bodyPr spcFirstLastPara="1" wrap="square" lIns="76200" tIns="76200" rIns="76200" bIns="76200" anchor="ctr"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Infravaloración por el paciente </a:t>
              </a:r>
              <a:endParaRPr sz="1867" kern="0">
                <a:solidFill>
                  <a:srgbClr val="000000"/>
                </a:solidFill>
                <a:latin typeface="Calibri"/>
                <a:ea typeface="Calibri"/>
                <a:cs typeface="Calibri"/>
                <a:sym typeface="Calibri"/>
              </a:endParaRPr>
            </a:p>
          </p:txBody>
        </p:sp>
        <p:sp>
          <p:nvSpPr>
            <p:cNvPr id="609" name="Google Shape;609;p61"/>
            <p:cNvSpPr/>
            <p:nvPr/>
          </p:nvSpPr>
          <p:spPr>
            <a:xfrm>
              <a:off x="4432656" y="2356513"/>
              <a:ext cx="2686500" cy="1611900"/>
            </a:xfrm>
            <a:prstGeom prst="rect">
              <a:avLst/>
            </a:prstGeom>
            <a:gradFill>
              <a:gsLst>
                <a:gs pos="0">
                  <a:srgbClr val="F0AD8F"/>
                </a:gs>
                <a:gs pos="45000">
                  <a:srgbClr val="F4BBA3"/>
                </a:gs>
                <a:gs pos="100000">
                  <a:srgbClr val="FDC1A6"/>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10" name="Google Shape;610;p61"/>
            <p:cNvSpPr txBox="1"/>
            <p:nvPr/>
          </p:nvSpPr>
          <p:spPr>
            <a:xfrm>
              <a:off x="4432656" y="2356513"/>
              <a:ext cx="2686500" cy="1611900"/>
            </a:xfrm>
            <a:prstGeom prst="rect">
              <a:avLst/>
            </a:prstGeom>
            <a:noFill/>
            <a:ln>
              <a:noFill/>
            </a:ln>
          </p:spPr>
          <p:txBody>
            <a:bodyPr spcFirstLastPara="1" wrap="square" lIns="76200" tIns="76200" rIns="76200" bIns="76200" anchor="ctr"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Resistencia a reconocer efecto perjudicial de SPA, propio consumo médico</a:t>
              </a:r>
              <a:endParaRPr sz="1867" kern="0">
                <a:solidFill>
                  <a:srgbClr val="000000"/>
                </a:solidFill>
                <a:latin typeface="Calibri"/>
                <a:ea typeface="Calibri"/>
                <a:cs typeface="Calibri"/>
                <a:sym typeface="Calibri"/>
              </a:endParaRPr>
            </a:p>
          </p:txBody>
        </p:sp>
      </p:grpSp>
      <p:sp>
        <p:nvSpPr>
          <p:cNvPr id="611" name="Google Shape;611;p61"/>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62"/>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nSpc>
                <a:spcPct val="85000"/>
              </a:lnSpc>
              <a:buClr>
                <a:schemeClr val="accent2"/>
              </a:buClr>
              <a:buSzPct val="82142"/>
            </a:pPr>
            <a:r>
              <a:rPr lang="es" b="1" i="1">
                <a:solidFill>
                  <a:schemeClr val="accent2"/>
                </a:solidFill>
              </a:rPr>
              <a:t>Obtención de la Historia del Paciente</a:t>
            </a:r>
            <a:endParaRPr b="1" i="1">
              <a:solidFill>
                <a:schemeClr val="accent2"/>
              </a:solidFill>
            </a:endParaRPr>
          </a:p>
        </p:txBody>
      </p:sp>
      <p:sp>
        <p:nvSpPr>
          <p:cNvPr id="617" name="Google Shape;617;p62"/>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lgn="ctr">
              <a:spcBef>
                <a:spcPts val="0"/>
              </a:spcBef>
              <a:buSzPts val="1700"/>
              <a:buNone/>
            </a:pPr>
            <a:endParaRPr>
              <a:solidFill>
                <a:schemeClr val="dk1"/>
              </a:solidFill>
            </a:endParaRPr>
          </a:p>
        </p:txBody>
      </p:sp>
      <p:grpSp>
        <p:nvGrpSpPr>
          <p:cNvPr id="618" name="Google Shape;618;p62"/>
          <p:cNvGrpSpPr/>
          <p:nvPr/>
        </p:nvGrpSpPr>
        <p:grpSpPr>
          <a:xfrm>
            <a:off x="2350793" y="1936723"/>
            <a:ext cx="7681800" cy="3955815"/>
            <a:chOff x="0" y="66981"/>
            <a:chExt cx="7681800" cy="3955815"/>
          </a:xfrm>
        </p:grpSpPr>
        <p:sp>
          <p:nvSpPr>
            <p:cNvPr id="619" name="Google Shape;619;p62"/>
            <p:cNvSpPr/>
            <p:nvPr/>
          </p:nvSpPr>
          <p:spPr>
            <a:xfrm>
              <a:off x="0" y="66981"/>
              <a:ext cx="7681800" cy="551700"/>
            </a:xfrm>
            <a:prstGeom prst="roundRect">
              <a:avLst>
                <a:gd name="adj" fmla="val 16667"/>
              </a:avLst>
            </a:prstGeom>
            <a:gradFill>
              <a:gsLst>
                <a:gs pos="0">
                  <a:srgbClr val="ECECEC"/>
                </a:gs>
                <a:gs pos="34000">
                  <a:srgbClr val="EFEFEF"/>
                </a:gs>
                <a:gs pos="70000">
                  <a:srgbClr val="F3F3F3"/>
                </a:gs>
                <a:gs pos="100000">
                  <a:schemeClr val="lt1"/>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20" name="Google Shape;620;p62"/>
            <p:cNvSpPr txBox="1"/>
            <p:nvPr/>
          </p:nvSpPr>
          <p:spPr>
            <a:xfrm>
              <a:off x="26930" y="93911"/>
              <a:ext cx="7628100" cy="497700"/>
            </a:xfrm>
            <a:prstGeom prst="rect">
              <a:avLst/>
            </a:prstGeom>
            <a:noFill/>
            <a:ln>
              <a:noFill/>
            </a:ln>
          </p:spPr>
          <p:txBody>
            <a:bodyPr spcFirstLastPara="1" wrap="square" lIns="87633" tIns="87633" rIns="87633" bIns="87633" anchor="ctr" anchorCtr="0">
              <a:noAutofit/>
            </a:bodyPr>
            <a:lstStyle/>
            <a:p>
              <a:pPr defTabSz="1219170">
                <a:lnSpc>
                  <a:spcPct val="90000"/>
                </a:lnSpc>
                <a:buClr>
                  <a:srgbClr val="FFFFFF"/>
                </a:buClr>
                <a:buSzPts val="1700"/>
              </a:pPr>
              <a:r>
                <a:rPr lang="es" sz="2267" kern="0">
                  <a:solidFill>
                    <a:srgbClr val="000000"/>
                  </a:solidFill>
                  <a:latin typeface="Calibri"/>
                  <a:ea typeface="Calibri"/>
                  <a:cs typeface="Calibri"/>
                  <a:sym typeface="Calibri"/>
                </a:rPr>
                <a:t>No brindan información fácil y fiable </a:t>
              </a:r>
              <a:endParaRPr sz="2267" kern="0">
                <a:solidFill>
                  <a:srgbClr val="000000"/>
                </a:solidFill>
                <a:latin typeface="Calibri"/>
                <a:ea typeface="Calibri"/>
                <a:cs typeface="Calibri"/>
                <a:sym typeface="Calibri"/>
              </a:endParaRPr>
            </a:p>
          </p:txBody>
        </p:sp>
        <p:sp>
          <p:nvSpPr>
            <p:cNvPr id="621" name="Google Shape;621;p62"/>
            <p:cNvSpPr/>
            <p:nvPr/>
          </p:nvSpPr>
          <p:spPr>
            <a:xfrm>
              <a:off x="0" y="684876"/>
              <a:ext cx="7681800" cy="551700"/>
            </a:xfrm>
            <a:prstGeom prst="roundRect">
              <a:avLst>
                <a:gd name="adj" fmla="val 16667"/>
              </a:avLst>
            </a:prstGeom>
            <a:gradFill>
              <a:gsLst>
                <a:gs pos="0">
                  <a:srgbClr val="ECECEC"/>
                </a:gs>
                <a:gs pos="34000">
                  <a:srgbClr val="EFEFEF"/>
                </a:gs>
                <a:gs pos="70000">
                  <a:srgbClr val="F3F3F3"/>
                </a:gs>
                <a:gs pos="100000">
                  <a:schemeClr val="lt1"/>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22" name="Google Shape;622;p62"/>
            <p:cNvSpPr txBox="1"/>
            <p:nvPr/>
          </p:nvSpPr>
          <p:spPr>
            <a:xfrm>
              <a:off x="26930" y="711806"/>
              <a:ext cx="7628100" cy="497700"/>
            </a:xfrm>
            <a:prstGeom prst="rect">
              <a:avLst/>
            </a:prstGeom>
            <a:noFill/>
            <a:ln>
              <a:noFill/>
            </a:ln>
          </p:spPr>
          <p:txBody>
            <a:bodyPr spcFirstLastPara="1" wrap="square" lIns="87633" tIns="87633" rIns="87633" bIns="87633" anchor="ctr" anchorCtr="0">
              <a:noAutofit/>
            </a:bodyPr>
            <a:lstStyle/>
            <a:p>
              <a:pPr defTabSz="1219170">
                <a:lnSpc>
                  <a:spcPct val="90000"/>
                </a:lnSpc>
                <a:buClr>
                  <a:srgbClr val="FFFFFF"/>
                </a:buClr>
                <a:buSzPts val="1700"/>
              </a:pPr>
              <a:r>
                <a:rPr lang="es" sz="2267" kern="0">
                  <a:solidFill>
                    <a:srgbClr val="000000"/>
                  </a:solidFill>
                  <a:latin typeface="Calibri"/>
                  <a:ea typeface="Calibri"/>
                  <a:cs typeface="Calibri"/>
                  <a:sym typeface="Calibri"/>
                </a:rPr>
                <a:t>Identificación de mecanismos de defensa </a:t>
              </a:r>
              <a:endParaRPr sz="2267" kern="0">
                <a:solidFill>
                  <a:srgbClr val="000000"/>
                </a:solidFill>
                <a:latin typeface="Calibri"/>
                <a:ea typeface="Calibri"/>
                <a:cs typeface="Calibri"/>
                <a:sym typeface="Calibri"/>
              </a:endParaRPr>
            </a:p>
          </p:txBody>
        </p:sp>
        <p:sp>
          <p:nvSpPr>
            <p:cNvPr id="623" name="Google Shape;623;p62"/>
            <p:cNvSpPr/>
            <p:nvPr/>
          </p:nvSpPr>
          <p:spPr>
            <a:xfrm>
              <a:off x="0" y="1302771"/>
              <a:ext cx="7681800" cy="551700"/>
            </a:xfrm>
            <a:prstGeom prst="roundRect">
              <a:avLst>
                <a:gd name="adj" fmla="val 16667"/>
              </a:avLst>
            </a:prstGeom>
            <a:gradFill>
              <a:gsLst>
                <a:gs pos="0">
                  <a:srgbClr val="ECECEC"/>
                </a:gs>
                <a:gs pos="34000">
                  <a:srgbClr val="EFEFEF"/>
                </a:gs>
                <a:gs pos="70000">
                  <a:srgbClr val="F3F3F3"/>
                </a:gs>
                <a:gs pos="100000">
                  <a:schemeClr val="lt1"/>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24" name="Google Shape;624;p62"/>
            <p:cNvSpPr txBox="1"/>
            <p:nvPr/>
          </p:nvSpPr>
          <p:spPr>
            <a:xfrm>
              <a:off x="26930" y="1329701"/>
              <a:ext cx="7628100" cy="497700"/>
            </a:xfrm>
            <a:prstGeom prst="rect">
              <a:avLst/>
            </a:prstGeom>
            <a:noFill/>
            <a:ln>
              <a:noFill/>
            </a:ln>
          </p:spPr>
          <p:txBody>
            <a:bodyPr spcFirstLastPara="1" wrap="square" lIns="87633" tIns="87633" rIns="87633" bIns="87633" anchor="ctr" anchorCtr="0">
              <a:noAutofit/>
            </a:bodyPr>
            <a:lstStyle/>
            <a:p>
              <a:pPr defTabSz="1219170">
                <a:lnSpc>
                  <a:spcPct val="90000"/>
                </a:lnSpc>
                <a:buClr>
                  <a:srgbClr val="FFFFFF"/>
                </a:buClr>
                <a:buSzPts val="1700"/>
              </a:pPr>
              <a:r>
                <a:rPr lang="es" sz="2267" kern="0">
                  <a:solidFill>
                    <a:srgbClr val="000000"/>
                  </a:solidFill>
                  <a:latin typeface="Calibri"/>
                  <a:ea typeface="Calibri"/>
                  <a:cs typeface="Calibri"/>
                  <a:sym typeface="Calibri"/>
                </a:rPr>
                <a:t>Abordaje directo y no enjuiciador </a:t>
              </a:r>
              <a:endParaRPr sz="2267" kern="0">
                <a:solidFill>
                  <a:srgbClr val="000000"/>
                </a:solidFill>
                <a:latin typeface="Calibri"/>
                <a:ea typeface="Calibri"/>
                <a:cs typeface="Calibri"/>
                <a:sym typeface="Calibri"/>
              </a:endParaRPr>
            </a:p>
          </p:txBody>
        </p:sp>
        <p:sp>
          <p:nvSpPr>
            <p:cNvPr id="625" name="Google Shape;625;p62"/>
            <p:cNvSpPr/>
            <p:nvPr/>
          </p:nvSpPr>
          <p:spPr>
            <a:xfrm>
              <a:off x="0" y="1920666"/>
              <a:ext cx="7681800" cy="551700"/>
            </a:xfrm>
            <a:prstGeom prst="roundRect">
              <a:avLst>
                <a:gd name="adj" fmla="val 16667"/>
              </a:avLst>
            </a:prstGeom>
            <a:gradFill>
              <a:gsLst>
                <a:gs pos="0">
                  <a:srgbClr val="ECECEC"/>
                </a:gs>
                <a:gs pos="34000">
                  <a:srgbClr val="EFEFEF"/>
                </a:gs>
                <a:gs pos="70000">
                  <a:srgbClr val="F3F3F3"/>
                </a:gs>
                <a:gs pos="100000">
                  <a:schemeClr val="lt1"/>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26" name="Google Shape;626;p62"/>
            <p:cNvSpPr txBox="1"/>
            <p:nvPr/>
          </p:nvSpPr>
          <p:spPr>
            <a:xfrm>
              <a:off x="26930" y="1947596"/>
              <a:ext cx="7628100" cy="497700"/>
            </a:xfrm>
            <a:prstGeom prst="rect">
              <a:avLst/>
            </a:prstGeom>
            <a:noFill/>
            <a:ln>
              <a:noFill/>
            </a:ln>
          </p:spPr>
          <p:txBody>
            <a:bodyPr spcFirstLastPara="1" wrap="square" lIns="87633" tIns="87633" rIns="87633" bIns="87633" anchor="ctr" anchorCtr="0">
              <a:noAutofit/>
            </a:bodyPr>
            <a:lstStyle/>
            <a:p>
              <a:pPr defTabSz="1219170">
                <a:lnSpc>
                  <a:spcPct val="90000"/>
                </a:lnSpc>
                <a:buClr>
                  <a:srgbClr val="FFFFFF"/>
                </a:buClr>
                <a:buSzPts val="1700"/>
              </a:pPr>
              <a:r>
                <a:rPr lang="es" sz="2267" kern="0">
                  <a:solidFill>
                    <a:srgbClr val="000000"/>
                  </a:solidFill>
                  <a:latin typeface="Calibri"/>
                  <a:ea typeface="Calibri"/>
                  <a:cs typeface="Calibri"/>
                  <a:sym typeface="Calibri"/>
                </a:rPr>
                <a:t>Preguntas que inician “Como”</a:t>
              </a:r>
              <a:endParaRPr sz="2267" kern="0">
                <a:solidFill>
                  <a:srgbClr val="000000"/>
                </a:solidFill>
                <a:latin typeface="Calibri"/>
                <a:ea typeface="Calibri"/>
                <a:cs typeface="Calibri"/>
                <a:sym typeface="Calibri"/>
              </a:endParaRPr>
            </a:p>
          </p:txBody>
        </p:sp>
        <p:sp>
          <p:nvSpPr>
            <p:cNvPr id="627" name="Google Shape;627;p62"/>
            <p:cNvSpPr/>
            <p:nvPr/>
          </p:nvSpPr>
          <p:spPr>
            <a:xfrm>
              <a:off x="0" y="2472321"/>
              <a:ext cx="7681800" cy="381000"/>
            </a:xfrm>
            <a:prstGeom prst="rect">
              <a:avLst/>
            </a:prstGeom>
            <a:no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28" name="Google Shape;628;p62"/>
            <p:cNvSpPr txBox="1"/>
            <p:nvPr/>
          </p:nvSpPr>
          <p:spPr>
            <a:xfrm>
              <a:off x="0" y="2472321"/>
              <a:ext cx="7681800" cy="381000"/>
            </a:xfrm>
            <a:prstGeom prst="rect">
              <a:avLst/>
            </a:prstGeom>
            <a:noFill/>
            <a:ln>
              <a:noFill/>
            </a:ln>
          </p:spPr>
          <p:txBody>
            <a:bodyPr spcFirstLastPara="1" wrap="square" lIns="243867" tIns="29200" rIns="163567" bIns="29200" anchor="t" anchorCtr="0">
              <a:noAutofit/>
            </a:bodyPr>
            <a:lstStyle/>
            <a:p>
              <a:pPr marL="169329" lvl="1" indent="-169329" defTabSz="1219170">
                <a:lnSpc>
                  <a:spcPct val="90000"/>
                </a:lnSpc>
                <a:buClr>
                  <a:srgbClr val="000000"/>
                </a:buClr>
                <a:buSzPts val="1400"/>
                <a:buFont typeface="Calibri"/>
                <a:buChar char="•"/>
              </a:pPr>
              <a:r>
                <a:rPr lang="es" sz="1867" kern="0">
                  <a:solidFill>
                    <a:srgbClr val="000000"/>
                  </a:solidFill>
                  <a:latin typeface="Calibri"/>
                  <a:ea typeface="Calibri"/>
                  <a:cs typeface="Calibri"/>
                  <a:sym typeface="Calibri"/>
                </a:rPr>
                <a:t>Ejemplo: ¿Cómo le afectó a usted?</a:t>
              </a:r>
              <a:endParaRPr sz="1867" kern="0">
                <a:solidFill>
                  <a:srgbClr val="000000"/>
                </a:solidFill>
                <a:latin typeface="Calibri"/>
                <a:ea typeface="Calibri"/>
                <a:cs typeface="Calibri"/>
                <a:sym typeface="Calibri"/>
              </a:endParaRPr>
            </a:p>
          </p:txBody>
        </p:sp>
        <p:sp>
          <p:nvSpPr>
            <p:cNvPr id="629" name="Google Shape;629;p62"/>
            <p:cNvSpPr/>
            <p:nvPr/>
          </p:nvSpPr>
          <p:spPr>
            <a:xfrm>
              <a:off x="0" y="2853201"/>
              <a:ext cx="7681800" cy="551700"/>
            </a:xfrm>
            <a:prstGeom prst="roundRect">
              <a:avLst>
                <a:gd name="adj" fmla="val 16667"/>
              </a:avLst>
            </a:prstGeom>
            <a:gradFill>
              <a:gsLst>
                <a:gs pos="0">
                  <a:srgbClr val="ECECEC"/>
                </a:gs>
                <a:gs pos="34000">
                  <a:srgbClr val="EFEFEF"/>
                </a:gs>
                <a:gs pos="70000">
                  <a:srgbClr val="F3F3F3"/>
                </a:gs>
                <a:gs pos="100000">
                  <a:schemeClr val="lt1"/>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30" name="Google Shape;630;p62"/>
            <p:cNvSpPr txBox="1"/>
            <p:nvPr/>
          </p:nvSpPr>
          <p:spPr>
            <a:xfrm>
              <a:off x="26930" y="2880131"/>
              <a:ext cx="7628100" cy="497700"/>
            </a:xfrm>
            <a:prstGeom prst="rect">
              <a:avLst/>
            </a:prstGeom>
            <a:noFill/>
            <a:ln>
              <a:noFill/>
            </a:ln>
          </p:spPr>
          <p:txBody>
            <a:bodyPr spcFirstLastPara="1" wrap="square" lIns="87633" tIns="87633" rIns="87633" bIns="87633" anchor="ctr" anchorCtr="0">
              <a:noAutofit/>
            </a:bodyPr>
            <a:lstStyle/>
            <a:p>
              <a:pPr defTabSz="1219170">
                <a:lnSpc>
                  <a:spcPct val="90000"/>
                </a:lnSpc>
                <a:buClr>
                  <a:srgbClr val="FFFFFF"/>
                </a:buClr>
                <a:buSzPts val="1700"/>
              </a:pPr>
              <a:r>
                <a:rPr lang="es" sz="2267" kern="0">
                  <a:solidFill>
                    <a:srgbClr val="000000"/>
                  </a:solidFill>
                  <a:latin typeface="Calibri"/>
                  <a:ea typeface="Calibri"/>
                  <a:cs typeface="Calibri"/>
                  <a:sym typeface="Calibri"/>
                </a:rPr>
                <a:t>Medidas para salvaguardar la confidencialidad </a:t>
              </a:r>
              <a:endParaRPr sz="2267" kern="0">
                <a:solidFill>
                  <a:srgbClr val="000000"/>
                </a:solidFill>
                <a:latin typeface="Calibri"/>
                <a:ea typeface="Calibri"/>
                <a:cs typeface="Calibri"/>
                <a:sym typeface="Calibri"/>
              </a:endParaRPr>
            </a:p>
          </p:txBody>
        </p:sp>
        <p:sp>
          <p:nvSpPr>
            <p:cNvPr id="631" name="Google Shape;631;p62"/>
            <p:cNvSpPr/>
            <p:nvPr/>
          </p:nvSpPr>
          <p:spPr>
            <a:xfrm>
              <a:off x="0" y="3471096"/>
              <a:ext cx="7681800" cy="551700"/>
            </a:xfrm>
            <a:prstGeom prst="roundRect">
              <a:avLst>
                <a:gd name="adj" fmla="val 16667"/>
              </a:avLst>
            </a:prstGeom>
            <a:gradFill>
              <a:gsLst>
                <a:gs pos="0">
                  <a:srgbClr val="ECECEC"/>
                </a:gs>
                <a:gs pos="34000">
                  <a:srgbClr val="EFEFEF"/>
                </a:gs>
                <a:gs pos="70000">
                  <a:srgbClr val="F3F3F3"/>
                </a:gs>
                <a:gs pos="100000">
                  <a:schemeClr val="lt1"/>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32" name="Google Shape;632;p62"/>
            <p:cNvSpPr txBox="1"/>
            <p:nvPr/>
          </p:nvSpPr>
          <p:spPr>
            <a:xfrm>
              <a:off x="26930" y="3498026"/>
              <a:ext cx="7628100" cy="497700"/>
            </a:xfrm>
            <a:prstGeom prst="rect">
              <a:avLst/>
            </a:prstGeom>
            <a:noFill/>
            <a:ln>
              <a:noFill/>
            </a:ln>
          </p:spPr>
          <p:txBody>
            <a:bodyPr spcFirstLastPara="1" wrap="square" lIns="87633" tIns="87633" rIns="87633" bIns="87633" anchor="ctr" anchorCtr="0">
              <a:noAutofit/>
            </a:bodyPr>
            <a:lstStyle/>
            <a:p>
              <a:pPr defTabSz="1219170">
                <a:lnSpc>
                  <a:spcPct val="90000"/>
                </a:lnSpc>
                <a:buClr>
                  <a:srgbClr val="FFFFFF"/>
                </a:buClr>
                <a:buSzPts val="1700"/>
              </a:pPr>
              <a:r>
                <a:rPr lang="es" sz="2267" kern="0">
                  <a:solidFill>
                    <a:srgbClr val="000000"/>
                  </a:solidFill>
                  <a:latin typeface="Calibri"/>
                  <a:ea typeface="Calibri"/>
                  <a:cs typeface="Calibri"/>
                  <a:sym typeface="Calibri"/>
                </a:rPr>
                <a:t>Indagar sobre sustancias con fines médicos </a:t>
              </a:r>
              <a:endParaRPr sz="2267" kern="0">
                <a:solidFill>
                  <a:srgbClr val="000000"/>
                </a:solidFill>
                <a:latin typeface="Calibri"/>
                <a:ea typeface="Calibri"/>
                <a:cs typeface="Calibri"/>
                <a:sym typeface="Calibri"/>
              </a:endParaRPr>
            </a:p>
          </p:txBody>
        </p:sp>
      </p:grpSp>
      <p:sp>
        <p:nvSpPr>
          <p:cNvPr id="633" name="Google Shape;633;p62"/>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63"/>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ct val="128571"/>
            </a:pPr>
            <a:r>
              <a:rPr lang="es">
                <a:solidFill>
                  <a:schemeClr val="accent2"/>
                </a:solidFill>
              </a:rPr>
              <a:t>Entrevista con Personas Significativas</a:t>
            </a:r>
            <a:endParaRPr>
              <a:solidFill>
                <a:schemeClr val="accent2"/>
              </a:solidFill>
            </a:endParaRPr>
          </a:p>
        </p:txBody>
      </p:sp>
      <p:sp>
        <p:nvSpPr>
          <p:cNvPr id="639" name="Google Shape;639;p63"/>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sp>
        <p:nvSpPr>
          <p:cNvPr id="640" name="Google Shape;640;p63"/>
          <p:cNvSpPr txBox="1">
            <a:spLocks noGrp="1"/>
          </p:cNvSpPr>
          <p:nvPr>
            <p:ph type="ftr" idx="11"/>
          </p:nvPr>
        </p:nvSpPr>
        <p:spPr>
          <a:xfrm>
            <a:off x="1123951" y="6492875"/>
            <a:ext cx="11068400" cy="365200"/>
          </a:xfrm>
          <a:prstGeom prst="rect">
            <a:avLst/>
          </a:prstGeom>
          <a:noFill/>
          <a:ln>
            <a:noFill/>
          </a:ln>
        </p:spPr>
        <p:txBody>
          <a:bodyPr spcFirstLastPara="1" wrap="square" lIns="91433" tIns="45700" rIns="91433" bIns="45700" anchor="ctr" anchorCtr="0">
            <a:noAutofit/>
          </a:bodyPr>
          <a:lstStyle/>
          <a:p>
            <a:pPr defTabSz="1219170">
              <a:buSzPts val="800"/>
            </a:pPr>
            <a:r>
              <a:rPr lang="es" sz="1067" kern="0">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latin typeface="Calibri"/>
              <a:ea typeface="Calibri"/>
              <a:cs typeface="Calibri"/>
              <a:sym typeface="Calibri"/>
            </a:endParaRPr>
          </a:p>
          <a:p>
            <a:pPr defTabSz="1219170">
              <a:buSzPts val="1400"/>
            </a:pPr>
            <a:endParaRPr sz="1867" kern="0">
              <a:latin typeface="Calibri"/>
              <a:ea typeface="Calibri"/>
              <a:cs typeface="Calibri"/>
              <a:sym typeface="Calibri"/>
            </a:endParaRPr>
          </a:p>
        </p:txBody>
      </p:sp>
      <p:grpSp>
        <p:nvGrpSpPr>
          <p:cNvPr id="641" name="Google Shape;641;p63"/>
          <p:cNvGrpSpPr/>
          <p:nvPr/>
        </p:nvGrpSpPr>
        <p:grpSpPr>
          <a:xfrm>
            <a:off x="841281" y="2455789"/>
            <a:ext cx="10509327" cy="3090900"/>
            <a:chOff x="3080" y="630163"/>
            <a:chExt cx="10509327" cy="3090900"/>
          </a:xfrm>
        </p:grpSpPr>
        <p:sp>
          <p:nvSpPr>
            <p:cNvPr id="642" name="Google Shape;642;p63"/>
            <p:cNvSpPr/>
            <p:nvPr/>
          </p:nvSpPr>
          <p:spPr>
            <a:xfrm>
              <a:off x="3080" y="630163"/>
              <a:ext cx="3090900" cy="3090900"/>
            </a:xfrm>
            <a:prstGeom prst="ellipse">
              <a:avLst/>
            </a:prstGeom>
            <a:solidFill>
              <a:srgbClr val="BB582B">
                <a:alpha val="49410"/>
              </a:srgbClr>
            </a:solidFill>
            <a:ln w="119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43" name="Google Shape;643;p63"/>
            <p:cNvSpPr txBox="1"/>
            <p:nvPr/>
          </p:nvSpPr>
          <p:spPr>
            <a:xfrm>
              <a:off x="455748" y="1082831"/>
              <a:ext cx="2185800" cy="2185800"/>
            </a:xfrm>
            <a:prstGeom prst="rect">
              <a:avLst/>
            </a:prstGeom>
            <a:noFill/>
            <a:ln>
              <a:noFill/>
            </a:ln>
          </p:spPr>
          <p:txBody>
            <a:bodyPr spcFirstLastPara="1" wrap="square" lIns="170100" tIns="36833" rIns="170100" bIns="36833" anchor="ctr" anchorCtr="0">
              <a:noAutofit/>
            </a:bodyPr>
            <a:lstStyle/>
            <a:p>
              <a:pPr algn="ctr" defTabSz="1219170">
                <a:lnSpc>
                  <a:spcPct val="90000"/>
                </a:lnSpc>
                <a:buClr>
                  <a:srgbClr val="000000"/>
                </a:buClr>
                <a:buSzPts val="2200"/>
              </a:pPr>
              <a:r>
                <a:rPr lang="es" sz="2933" kern="0">
                  <a:solidFill>
                    <a:srgbClr val="000000"/>
                  </a:solidFill>
                  <a:latin typeface="Calibri"/>
                  <a:ea typeface="Calibri"/>
                  <a:cs typeface="Calibri"/>
                  <a:sym typeface="Calibri"/>
                </a:rPr>
                <a:t>Miembros de la familia</a:t>
              </a:r>
              <a:endParaRPr sz="2933" kern="0">
                <a:solidFill>
                  <a:srgbClr val="000000"/>
                </a:solidFill>
                <a:latin typeface="Calibri"/>
                <a:ea typeface="Calibri"/>
                <a:cs typeface="Calibri"/>
                <a:sym typeface="Calibri"/>
              </a:endParaRPr>
            </a:p>
          </p:txBody>
        </p:sp>
        <p:sp>
          <p:nvSpPr>
            <p:cNvPr id="644" name="Google Shape;644;p63"/>
            <p:cNvSpPr/>
            <p:nvPr/>
          </p:nvSpPr>
          <p:spPr>
            <a:xfrm>
              <a:off x="2475889" y="630163"/>
              <a:ext cx="3090900" cy="3090900"/>
            </a:xfrm>
            <a:prstGeom prst="ellipse">
              <a:avLst/>
            </a:prstGeom>
            <a:solidFill>
              <a:srgbClr val="A85733">
                <a:alpha val="49410"/>
              </a:srgbClr>
            </a:solidFill>
            <a:ln w="119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45" name="Google Shape;645;p63"/>
            <p:cNvSpPr txBox="1"/>
            <p:nvPr/>
          </p:nvSpPr>
          <p:spPr>
            <a:xfrm>
              <a:off x="2928557" y="1082831"/>
              <a:ext cx="2185800" cy="2185800"/>
            </a:xfrm>
            <a:prstGeom prst="rect">
              <a:avLst/>
            </a:prstGeom>
            <a:noFill/>
            <a:ln>
              <a:noFill/>
            </a:ln>
          </p:spPr>
          <p:txBody>
            <a:bodyPr spcFirstLastPara="1" wrap="square" lIns="170100" tIns="36833" rIns="170100" bIns="36833" anchor="ctr" anchorCtr="0">
              <a:noAutofit/>
            </a:bodyPr>
            <a:lstStyle/>
            <a:p>
              <a:pPr algn="ctr" defTabSz="1219170">
                <a:lnSpc>
                  <a:spcPct val="90000"/>
                </a:lnSpc>
                <a:buClr>
                  <a:srgbClr val="000000"/>
                </a:buClr>
                <a:buSzPts val="2200"/>
              </a:pPr>
              <a:r>
                <a:rPr lang="es" sz="2933" kern="0">
                  <a:solidFill>
                    <a:srgbClr val="000000"/>
                  </a:solidFill>
                  <a:latin typeface="Calibri"/>
                  <a:ea typeface="Calibri"/>
                  <a:cs typeface="Calibri"/>
                  <a:sym typeface="Calibri"/>
                </a:rPr>
                <a:t>Personas conocidas</a:t>
              </a:r>
              <a:endParaRPr sz="2933" kern="0">
                <a:solidFill>
                  <a:srgbClr val="000000"/>
                </a:solidFill>
                <a:latin typeface="Calibri"/>
                <a:ea typeface="Calibri"/>
                <a:cs typeface="Calibri"/>
                <a:sym typeface="Calibri"/>
              </a:endParaRPr>
            </a:p>
          </p:txBody>
        </p:sp>
        <p:sp>
          <p:nvSpPr>
            <p:cNvPr id="646" name="Google Shape;646;p63"/>
            <p:cNvSpPr/>
            <p:nvPr/>
          </p:nvSpPr>
          <p:spPr>
            <a:xfrm>
              <a:off x="4948698" y="630163"/>
              <a:ext cx="3090900" cy="3090900"/>
            </a:xfrm>
            <a:prstGeom prst="ellipse">
              <a:avLst/>
            </a:prstGeom>
            <a:solidFill>
              <a:srgbClr val="965639">
                <a:alpha val="49410"/>
              </a:srgbClr>
            </a:solidFill>
            <a:ln w="119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47" name="Google Shape;647;p63"/>
            <p:cNvSpPr txBox="1"/>
            <p:nvPr/>
          </p:nvSpPr>
          <p:spPr>
            <a:xfrm>
              <a:off x="5401366" y="1082831"/>
              <a:ext cx="2185800" cy="2185800"/>
            </a:xfrm>
            <a:prstGeom prst="rect">
              <a:avLst/>
            </a:prstGeom>
            <a:noFill/>
            <a:ln>
              <a:noFill/>
            </a:ln>
          </p:spPr>
          <p:txBody>
            <a:bodyPr spcFirstLastPara="1" wrap="square" lIns="170100" tIns="36833" rIns="170100" bIns="36833" anchor="ctr" anchorCtr="0">
              <a:noAutofit/>
            </a:bodyPr>
            <a:lstStyle/>
            <a:p>
              <a:pPr algn="ctr" defTabSz="1219170">
                <a:lnSpc>
                  <a:spcPct val="90000"/>
                </a:lnSpc>
                <a:buClr>
                  <a:srgbClr val="000000"/>
                </a:buClr>
                <a:buSzPts val="2200"/>
              </a:pPr>
              <a:r>
                <a:rPr lang="es" sz="2933" kern="0">
                  <a:solidFill>
                    <a:srgbClr val="000000"/>
                  </a:solidFill>
                  <a:latin typeface="Calibri"/>
                  <a:ea typeface="Calibri"/>
                  <a:cs typeface="Calibri"/>
                  <a:sym typeface="Calibri"/>
                </a:rPr>
                <a:t>No problemas de consumo</a:t>
              </a:r>
              <a:endParaRPr sz="2933" kern="0">
                <a:solidFill>
                  <a:srgbClr val="000000"/>
                </a:solidFill>
                <a:latin typeface="Calibri"/>
                <a:ea typeface="Calibri"/>
                <a:cs typeface="Calibri"/>
                <a:sym typeface="Calibri"/>
              </a:endParaRPr>
            </a:p>
          </p:txBody>
        </p:sp>
        <p:sp>
          <p:nvSpPr>
            <p:cNvPr id="648" name="Google Shape;648;p63"/>
            <p:cNvSpPr/>
            <p:nvPr/>
          </p:nvSpPr>
          <p:spPr>
            <a:xfrm>
              <a:off x="7421507" y="630163"/>
              <a:ext cx="3090900" cy="3090900"/>
            </a:xfrm>
            <a:prstGeom prst="ellipse">
              <a:avLst/>
            </a:prstGeom>
            <a:solidFill>
              <a:srgbClr val="84543F">
                <a:alpha val="49410"/>
              </a:srgbClr>
            </a:solidFill>
            <a:ln w="119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49" name="Google Shape;649;p63"/>
            <p:cNvSpPr txBox="1"/>
            <p:nvPr/>
          </p:nvSpPr>
          <p:spPr>
            <a:xfrm>
              <a:off x="7874175" y="1082831"/>
              <a:ext cx="2185800" cy="2185800"/>
            </a:xfrm>
            <a:prstGeom prst="rect">
              <a:avLst/>
            </a:prstGeom>
            <a:noFill/>
            <a:ln>
              <a:noFill/>
            </a:ln>
          </p:spPr>
          <p:txBody>
            <a:bodyPr spcFirstLastPara="1" wrap="square" lIns="170100" tIns="36833" rIns="170100" bIns="36833" anchor="ctr" anchorCtr="0">
              <a:noAutofit/>
            </a:bodyPr>
            <a:lstStyle/>
            <a:p>
              <a:pPr algn="ctr" defTabSz="1219170">
                <a:lnSpc>
                  <a:spcPct val="90000"/>
                </a:lnSpc>
                <a:buClr>
                  <a:srgbClr val="000000"/>
                </a:buClr>
                <a:buSzPts val="2200"/>
              </a:pPr>
              <a:r>
                <a:rPr lang="es" sz="2933" kern="0">
                  <a:solidFill>
                    <a:srgbClr val="000000"/>
                  </a:solidFill>
                  <a:latin typeface="Calibri"/>
                  <a:ea typeface="Calibri"/>
                  <a:cs typeface="Calibri"/>
                  <a:sym typeface="Calibri"/>
                </a:rPr>
                <a:t>Varios  informantes</a:t>
              </a:r>
              <a:endParaRPr sz="2933" kern="0">
                <a:solidFill>
                  <a:srgbClr val="000000"/>
                </a:solidFill>
                <a:latin typeface="Calibri"/>
                <a:ea typeface="Calibri"/>
                <a:cs typeface="Calibri"/>
                <a:sym typeface="Calibri"/>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64"/>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ct val="82142"/>
            </a:pPr>
            <a:r>
              <a:rPr lang="es">
                <a:solidFill>
                  <a:schemeClr val="accent2"/>
                </a:solidFill>
              </a:rPr>
              <a:t>Evaluación clínica Abuso de sustancias</a:t>
            </a:r>
            <a:endParaRPr>
              <a:solidFill>
                <a:schemeClr val="accent2"/>
              </a:solidFill>
            </a:endParaRPr>
          </a:p>
        </p:txBody>
      </p:sp>
      <p:sp>
        <p:nvSpPr>
          <p:cNvPr id="655" name="Google Shape;655;p64"/>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grpSp>
        <p:nvGrpSpPr>
          <p:cNvPr id="656" name="Google Shape;656;p64"/>
          <p:cNvGrpSpPr/>
          <p:nvPr/>
        </p:nvGrpSpPr>
        <p:grpSpPr>
          <a:xfrm>
            <a:off x="2014815" y="2280011"/>
            <a:ext cx="8596709" cy="3492421"/>
            <a:chOff x="0" y="475992"/>
            <a:chExt cx="8596709" cy="3492421"/>
          </a:xfrm>
        </p:grpSpPr>
        <p:sp>
          <p:nvSpPr>
            <p:cNvPr id="657" name="Google Shape;657;p64"/>
            <p:cNvSpPr/>
            <p:nvPr/>
          </p:nvSpPr>
          <p:spPr>
            <a:xfrm>
              <a:off x="0" y="475992"/>
              <a:ext cx="2686500" cy="1611900"/>
            </a:xfrm>
            <a:prstGeom prst="rect">
              <a:avLst/>
            </a:prstGeom>
            <a:gradFill>
              <a:gsLst>
                <a:gs pos="0">
                  <a:srgbClr val="C9A391"/>
                </a:gs>
                <a:gs pos="45000">
                  <a:srgbClr val="D1B2A3"/>
                </a:gs>
                <a:gs pos="100000">
                  <a:srgbClr val="DBB9AA"/>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58" name="Google Shape;658;p64"/>
            <p:cNvSpPr txBox="1"/>
            <p:nvPr/>
          </p:nvSpPr>
          <p:spPr>
            <a:xfrm>
              <a:off x="0" y="475992"/>
              <a:ext cx="2686500" cy="1611900"/>
            </a:xfrm>
            <a:prstGeom prst="rect">
              <a:avLst/>
            </a:prstGeom>
            <a:noFill/>
            <a:ln>
              <a:noFill/>
            </a:ln>
          </p:spPr>
          <p:txBody>
            <a:bodyPr spcFirstLastPara="1" wrap="square" lIns="76200" tIns="76200" rIns="76200" bIns="76200" anchor="t"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Diagnóstico preciso de abuso o dependencia de SPA.</a:t>
              </a:r>
              <a:endParaRPr sz="1867" kern="0">
                <a:solidFill>
                  <a:srgbClr val="000000"/>
                </a:solidFill>
                <a:latin typeface="Calibri"/>
                <a:ea typeface="Calibri"/>
                <a:cs typeface="Calibri"/>
                <a:sym typeface="Calibri"/>
              </a:endParaRPr>
            </a:p>
            <a:p>
              <a:pPr marL="169329" lvl="1" indent="-169329" algn="ctr" defTabSz="1219170">
                <a:lnSpc>
                  <a:spcPct val="90000"/>
                </a:lnSpc>
                <a:spcBef>
                  <a:spcPts val="667"/>
                </a:spcBef>
                <a:buClr>
                  <a:srgbClr val="000000"/>
                </a:buClr>
                <a:buSzPts val="1200"/>
                <a:buFont typeface="Calibri"/>
                <a:buChar char="•"/>
              </a:pPr>
              <a:r>
                <a:rPr lang="es" sz="1600" kern="0">
                  <a:solidFill>
                    <a:srgbClr val="000000"/>
                  </a:solidFill>
                  <a:latin typeface="Calibri"/>
                  <a:ea typeface="Calibri"/>
                  <a:cs typeface="Calibri"/>
                  <a:sym typeface="Calibri"/>
                </a:rPr>
                <a:t>Otros trastornos médicos </a:t>
              </a:r>
              <a:endParaRPr sz="1867" kern="0">
                <a:solidFill>
                  <a:srgbClr val="000000"/>
                </a:solidFill>
                <a:latin typeface="Calibri"/>
                <a:ea typeface="Calibri"/>
                <a:cs typeface="Calibri"/>
                <a:sym typeface="Calibri"/>
              </a:endParaRPr>
            </a:p>
          </p:txBody>
        </p:sp>
        <p:sp>
          <p:nvSpPr>
            <p:cNvPr id="659" name="Google Shape;659;p64"/>
            <p:cNvSpPr/>
            <p:nvPr/>
          </p:nvSpPr>
          <p:spPr>
            <a:xfrm>
              <a:off x="2955104" y="475992"/>
              <a:ext cx="2686500" cy="1611900"/>
            </a:xfrm>
            <a:prstGeom prst="rect">
              <a:avLst/>
            </a:prstGeom>
            <a:gradFill>
              <a:gsLst>
                <a:gs pos="0">
                  <a:srgbClr val="F0AD8F"/>
                </a:gs>
                <a:gs pos="45000">
                  <a:srgbClr val="F4BBA3"/>
                </a:gs>
                <a:gs pos="100000">
                  <a:srgbClr val="FDC1A6"/>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60" name="Google Shape;660;p64"/>
            <p:cNvSpPr txBox="1"/>
            <p:nvPr/>
          </p:nvSpPr>
          <p:spPr>
            <a:xfrm>
              <a:off x="2955104" y="475992"/>
              <a:ext cx="2686500" cy="1611900"/>
            </a:xfrm>
            <a:prstGeom prst="rect">
              <a:avLst/>
            </a:prstGeom>
            <a:noFill/>
            <a:ln>
              <a:noFill/>
            </a:ln>
          </p:spPr>
          <p:txBody>
            <a:bodyPr spcFirstLastPara="1" wrap="square" lIns="76200" tIns="76200" rIns="76200" bIns="76200" anchor="t" anchorCtr="0">
              <a:noAutofit/>
            </a:bodyPr>
            <a:lstStyle/>
            <a:p>
              <a:pPr algn="ctr" defTabSz="1219170">
                <a:lnSpc>
                  <a:spcPct val="90000"/>
                </a:lnSpc>
                <a:buClr>
                  <a:srgbClr val="000000"/>
                </a:buClr>
                <a:buSzPts val="1500"/>
              </a:pPr>
              <a:endParaRPr sz="2000" kern="0">
                <a:solidFill>
                  <a:srgbClr val="000000"/>
                </a:solidFill>
                <a:latin typeface="Calibri"/>
                <a:ea typeface="Calibri"/>
                <a:cs typeface="Calibri"/>
                <a:sym typeface="Calibri"/>
              </a:endParaRPr>
            </a:p>
            <a:p>
              <a:pPr algn="ctr" defTabSz="1219170">
                <a:lnSpc>
                  <a:spcPct val="90000"/>
                </a:lnSpc>
                <a:spcBef>
                  <a:spcPts val="667"/>
                </a:spcBef>
                <a:buClr>
                  <a:srgbClr val="000000"/>
                </a:buClr>
                <a:buSzPts val="1500"/>
              </a:pPr>
              <a:r>
                <a:rPr lang="es" sz="2000" kern="0">
                  <a:solidFill>
                    <a:srgbClr val="000000"/>
                  </a:solidFill>
                  <a:latin typeface="Calibri"/>
                  <a:ea typeface="Calibri"/>
                  <a:cs typeface="Calibri"/>
                  <a:sym typeface="Calibri"/>
                </a:rPr>
                <a:t>Plan de acción</a:t>
              </a:r>
              <a:endParaRPr sz="1867" kern="0">
                <a:solidFill>
                  <a:srgbClr val="000000"/>
                </a:solidFill>
                <a:latin typeface="Calibri"/>
                <a:ea typeface="Calibri"/>
                <a:cs typeface="Calibri"/>
                <a:sym typeface="Calibri"/>
              </a:endParaRPr>
            </a:p>
            <a:p>
              <a:pPr marL="169329" lvl="1" indent="-169329" algn="ctr" defTabSz="1219170">
                <a:lnSpc>
                  <a:spcPct val="90000"/>
                </a:lnSpc>
                <a:spcBef>
                  <a:spcPts val="667"/>
                </a:spcBef>
                <a:buClr>
                  <a:srgbClr val="000000"/>
                </a:buClr>
                <a:buSzPts val="1200"/>
                <a:buFont typeface="Calibri"/>
                <a:buChar char="•"/>
              </a:pPr>
              <a:r>
                <a:rPr lang="es" sz="1600" kern="0">
                  <a:solidFill>
                    <a:srgbClr val="000000"/>
                  </a:solidFill>
                  <a:latin typeface="Calibri"/>
                  <a:ea typeface="Calibri"/>
                  <a:cs typeface="Calibri"/>
                  <a:sym typeface="Calibri"/>
                </a:rPr>
                <a:t>Inicio de intervenciones </a:t>
              </a:r>
              <a:endParaRPr sz="1867" kern="0">
                <a:solidFill>
                  <a:srgbClr val="000000"/>
                </a:solidFill>
                <a:latin typeface="Calibri"/>
                <a:ea typeface="Calibri"/>
                <a:cs typeface="Calibri"/>
                <a:sym typeface="Calibri"/>
              </a:endParaRPr>
            </a:p>
          </p:txBody>
        </p:sp>
        <p:sp>
          <p:nvSpPr>
            <p:cNvPr id="661" name="Google Shape;661;p64"/>
            <p:cNvSpPr/>
            <p:nvPr/>
          </p:nvSpPr>
          <p:spPr>
            <a:xfrm>
              <a:off x="5910209" y="475992"/>
              <a:ext cx="2686500" cy="1611900"/>
            </a:xfrm>
            <a:prstGeom prst="rect">
              <a:avLst/>
            </a:prstGeom>
            <a:gradFill>
              <a:gsLst>
                <a:gs pos="0">
                  <a:srgbClr val="EFC3AD"/>
                </a:gs>
                <a:gs pos="45000">
                  <a:srgbClr val="F5CFBC"/>
                </a:gs>
                <a:gs pos="100000">
                  <a:srgbClr val="FCD2BF"/>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62" name="Google Shape;662;p64"/>
            <p:cNvSpPr txBox="1"/>
            <p:nvPr/>
          </p:nvSpPr>
          <p:spPr>
            <a:xfrm>
              <a:off x="5910209" y="475992"/>
              <a:ext cx="2686500" cy="1611900"/>
            </a:xfrm>
            <a:prstGeom prst="rect">
              <a:avLst/>
            </a:prstGeom>
            <a:noFill/>
            <a:ln>
              <a:noFill/>
            </a:ln>
          </p:spPr>
          <p:txBody>
            <a:bodyPr spcFirstLastPara="1" wrap="square" lIns="76200" tIns="76200" rIns="76200" bIns="76200" anchor="ctr"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Toda evaluación psiquiátrica </a:t>
              </a:r>
              <a:endParaRPr sz="1867" kern="0">
                <a:solidFill>
                  <a:srgbClr val="000000"/>
                </a:solidFill>
                <a:latin typeface="Calibri"/>
                <a:ea typeface="Calibri"/>
                <a:cs typeface="Calibri"/>
                <a:sym typeface="Calibri"/>
              </a:endParaRPr>
            </a:p>
          </p:txBody>
        </p:sp>
        <p:sp>
          <p:nvSpPr>
            <p:cNvPr id="663" name="Google Shape;663;p64"/>
            <p:cNvSpPr/>
            <p:nvPr/>
          </p:nvSpPr>
          <p:spPr>
            <a:xfrm>
              <a:off x="1477552" y="2356513"/>
              <a:ext cx="2686500" cy="1611900"/>
            </a:xfrm>
            <a:prstGeom prst="rect">
              <a:avLst/>
            </a:prstGeom>
            <a:gradFill>
              <a:gsLst>
                <a:gs pos="0">
                  <a:srgbClr val="EFC3AD"/>
                </a:gs>
                <a:gs pos="45000">
                  <a:srgbClr val="F5CFBC"/>
                </a:gs>
                <a:gs pos="100000">
                  <a:srgbClr val="FCD2BF"/>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64" name="Google Shape;664;p64"/>
            <p:cNvSpPr txBox="1"/>
            <p:nvPr/>
          </p:nvSpPr>
          <p:spPr>
            <a:xfrm>
              <a:off x="1477552" y="2356513"/>
              <a:ext cx="2686500" cy="1611900"/>
            </a:xfrm>
            <a:prstGeom prst="rect">
              <a:avLst/>
            </a:prstGeom>
            <a:noFill/>
            <a:ln>
              <a:noFill/>
            </a:ln>
          </p:spPr>
          <p:txBody>
            <a:bodyPr spcFirstLastPara="1" wrap="square" lIns="76200" tIns="76200" rIns="76200" bIns="76200" anchor="ctr"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Infravaloración por el paciente </a:t>
              </a:r>
              <a:endParaRPr sz="1867" kern="0">
                <a:solidFill>
                  <a:srgbClr val="000000"/>
                </a:solidFill>
                <a:latin typeface="Calibri"/>
                <a:ea typeface="Calibri"/>
                <a:cs typeface="Calibri"/>
                <a:sym typeface="Calibri"/>
              </a:endParaRPr>
            </a:p>
          </p:txBody>
        </p:sp>
        <p:sp>
          <p:nvSpPr>
            <p:cNvPr id="665" name="Google Shape;665;p64"/>
            <p:cNvSpPr/>
            <p:nvPr/>
          </p:nvSpPr>
          <p:spPr>
            <a:xfrm>
              <a:off x="4432656" y="2356513"/>
              <a:ext cx="2686500" cy="1611900"/>
            </a:xfrm>
            <a:prstGeom prst="rect">
              <a:avLst/>
            </a:prstGeom>
            <a:gradFill>
              <a:gsLst>
                <a:gs pos="0">
                  <a:srgbClr val="F0AD8F"/>
                </a:gs>
                <a:gs pos="45000">
                  <a:srgbClr val="F4BBA3"/>
                </a:gs>
                <a:gs pos="100000">
                  <a:srgbClr val="FDC1A6"/>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66" name="Google Shape;666;p64"/>
            <p:cNvSpPr txBox="1"/>
            <p:nvPr/>
          </p:nvSpPr>
          <p:spPr>
            <a:xfrm>
              <a:off x="4432656" y="2356513"/>
              <a:ext cx="2686500" cy="1611900"/>
            </a:xfrm>
            <a:prstGeom prst="rect">
              <a:avLst/>
            </a:prstGeom>
            <a:noFill/>
            <a:ln>
              <a:noFill/>
            </a:ln>
          </p:spPr>
          <p:txBody>
            <a:bodyPr spcFirstLastPara="1" wrap="square" lIns="76200" tIns="76200" rIns="76200" bIns="76200" anchor="ctr" anchorCtr="0">
              <a:noAutofit/>
            </a:bodyPr>
            <a:lstStyle/>
            <a:p>
              <a:pPr algn="ctr" defTabSz="1219170">
                <a:lnSpc>
                  <a:spcPct val="90000"/>
                </a:lnSpc>
                <a:buClr>
                  <a:srgbClr val="000000"/>
                </a:buClr>
                <a:buSzPts val="1500"/>
              </a:pPr>
              <a:r>
                <a:rPr lang="es" sz="2000" kern="0">
                  <a:solidFill>
                    <a:srgbClr val="000000"/>
                  </a:solidFill>
                  <a:latin typeface="Calibri"/>
                  <a:ea typeface="Calibri"/>
                  <a:cs typeface="Calibri"/>
                  <a:sym typeface="Calibri"/>
                </a:rPr>
                <a:t>Resistencia a reconocer efecto perjudicial de SPA, propio consumo médico</a:t>
              </a:r>
              <a:endParaRPr sz="1867" kern="0">
                <a:solidFill>
                  <a:srgbClr val="000000"/>
                </a:solidFill>
                <a:latin typeface="Calibri"/>
                <a:ea typeface="Calibri"/>
                <a:cs typeface="Calibri"/>
                <a:sym typeface="Calibri"/>
              </a:endParaRPr>
            </a:p>
          </p:txBody>
        </p:sp>
      </p:grpSp>
      <p:sp>
        <p:nvSpPr>
          <p:cNvPr id="667" name="Google Shape;667;p64"/>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65"/>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000"/>
            </a:pPr>
            <a:r>
              <a:rPr lang="es" sz="4000">
                <a:solidFill>
                  <a:schemeClr val="accent2"/>
                </a:solidFill>
              </a:rPr>
              <a:t>Valoración Tóxico-Clínica</a:t>
            </a:r>
            <a:endParaRPr sz="4000">
              <a:solidFill>
                <a:schemeClr val="accent2"/>
              </a:solidFill>
            </a:endParaRPr>
          </a:p>
        </p:txBody>
      </p:sp>
      <p:pic>
        <p:nvPicPr>
          <p:cNvPr id="673" name="Google Shape;673;p65"/>
          <p:cNvPicPr preferRelativeResize="0">
            <a:picLocks noGrp="1"/>
          </p:cNvPicPr>
          <p:nvPr>
            <p:ph type="body" idx="1"/>
          </p:nvPr>
        </p:nvPicPr>
        <p:blipFill rotWithShape="1">
          <a:blip r:embed="rId3">
            <a:alphaModFix/>
          </a:blip>
          <a:srcRect/>
          <a:stretch/>
        </p:blipFill>
        <p:spPr>
          <a:xfrm>
            <a:off x="1971903" y="1825625"/>
            <a:ext cx="9870800" cy="4500800"/>
          </a:xfrm>
          <a:prstGeom prst="rect">
            <a:avLst/>
          </a:prstGeom>
          <a:noFill/>
          <a:ln>
            <a:noFill/>
          </a:ln>
        </p:spPr>
      </p:pic>
      <p:sp>
        <p:nvSpPr>
          <p:cNvPr id="674" name="Google Shape;674;p65"/>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66"/>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ct val="82142"/>
            </a:pPr>
            <a:r>
              <a:rPr lang="es" b="1">
                <a:solidFill>
                  <a:schemeClr val="accent2"/>
                </a:solidFill>
              </a:rPr>
              <a:t>En Relación con el Consumo de Sustancias</a:t>
            </a:r>
            <a:endParaRPr/>
          </a:p>
        </p:txBody>
      </p:sp>
      <p:sp>
        <p:nvSpPr>
          <p:cNvPr id="680" name="Google Shape;680;p66"/>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grpSp>
        <p:nvGrpSpPr>
          <p:cNvPr id="681" name="Google Shape;681;p66"/>
          <p:cNvGrpSpPr/>
          <p:nvPr/>
        </p:nvGrpSpPr>
        <p:grpSpPr>
          <a:xfrm>
            <a:off x="1797667" y="2027459"/>
            <a:ext cx="8596709" cy="3492421"/>
            <a:chOff x="0" y="540386"/>
            <a:chExt cx="8596709" cy="3492421"/>
          </a:xfrm>
        </p:grpSpPr>
        <p:sp>
          <p:nvSpPr>
            <p:cNvPr id="682" name="Google Shape;682;p66"/>
            <p:cNvSpPr/>
            <p:nvPr/>
          </p:nvSpPr>
          <p:spPr>
            <a:xfrm>
              <a:off x="0" y="540386"/>
              <a:ext cx="2686500" cy="1611900"/>
            </a:xfrm>
            <a:prstGeom prst="rect">
              <a:avLst/>
            </a:prstGeom>
            <a:solidFill>
              <a:srgbClr val="A65F0A"/>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83" name="Google Shape;683;p66"/>
            <p:cNvSpPr txBox="1"/>
            <p:nvPr/>
          </p:nvSpPr>
          <p:spPr>
            <a:xfrm>
              <a:off x="0" y="540386"/>
              <a:ext cx="2686500" cy="1611900"/>
            </a:xfrm>
            <a:prstGeom prst="rect">
              <a:avLst/>
            </a:prstGeom>
            <a:noFill/>
            <a:ln>
              <a:noFill/>
            </a:ln>
          </p:spPr>
          <p:txBody>
            <a:bodyPr spcFirstLastPara="1" wrap="square" lIns="87633" tIns="87633" rIns="87633" bIns="87633" anchor="ctr" anchorCtr="0">
              <a:noAutofit/>
            </a:bodyPr>
            <a:lstStyle/>
            <a:p>
              <a:pPr algn="ctr" defTabSz="1219170">
                <a:lnSpc>
                  <a:spcPct val="90000"/>
                </a:lnSpc>
                <a:buClr>
                  <a:srgbClr val="FFFFFF"/>
                </a:buClr>
                <a:buSzPts val="1700"/>
              </a:pPr>
              <a:r>
                <a:rPr lang="es" sz="2267" kern="0">
                  <a:solidFill>
                    <a:srgbClr val="FFFFFF"/>
                  </a:solidFill>
                  <a:latin typeface="Calibri"/>
                  <a:ea typeface="Calibri"/>
                  <a:cs typeface="Calibri"/>
                  <a:sym typeface="Calibri"/>
                </a:rPr>
                <a:t>Identificar el tipo de sustancia que consume </a:t>
              </a:r>
              <a:endParaRPr sz="2267" kern="0">
                <a:solidFill>
                  <a:srgbClr val="FFFFFF"/>
                </a:solidFill>
                <a:latin typeface="Calibri"/>
                <a:ea typeface="Calibri"/>
                <a:cs typeface="Calibri"/>
                <a:sym typeface="Calibri"/>
              </a:endParaRPr>
            </a:p>
          </p:txBody>
        </p:sp>
        <p:sp>
          <p:nvSpPr>
            <p:cNvPr id="684" name="Google Shape;684;p66"/>
            <p:cNvSpPr/>
            <p:nvPr/>
          </p:nvSpPr>
          <p:spPr>
            <a:xfrm>
              <a:off x="2955104" y="540386"/>
              <a:ext cx="2686500" cy="1611900"/>
            </a:xfrm>
            <a:prstGeom prst="rect">
              <a:avLst/>
            </a:prstGeom>
            <a:solidFill>
              <a:srgbClr val="E57A1C"/>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85" name="Google Shape;685;p66"/>
            <p:cNvSpPr txBox="1"/>
            <p:nvPr/>
          </p:nvSpPr>
          <p:spPr>
            <a:xfrm>
              <a:off x="2955104" y="540386"/>
              <a:ext cx="2686500" cy="1611900"/>
            </a:xfrm>
            <a:prstGeom prst="rect">
              <a:avLst/>
            </a:prstGeom>
            <a:noFill/>
            <a:ln>
              <a:noFill/>
            </a:ln>
          </p:spPr>
          <p:txBody>
            <a:bodyPr spcFirstLastPara="1" wrap="square" lIns="87633" tIns="87633" rIns="87633" bIns="87633" anchor="ctr" anchorCtr="0">
              <a:noAutofit/>
            </a:bodyPr>
            <a:lstStyle/>
            <a:p>
              <a:pPr algn="ctr" defTabSz="1219170">
                <a:lnSpc>
                  <a:spcPct val="90000"/>
                </a:lnSpc>
                <a:buClr>
                  <a:srgbClr val="FFFFFF"/>
                </a:buClr>
                <a:buSzPts val="1700"/>
              </a:pPr>
              <a:r>
                <a:rPr lang="es" sz="2267" kern="0">
                  <a:solidFill>
                    <a:srgbClr val="FFFFFF"/>
                  </a:solidFill>
                  <a:latin typeface="Calibri"/>
                  <a:ea typeface="Calibri"/>
                  <a:cs typeface="Calibri"/>
                  <a:sym typeface="Calibri"/>
                </a:rPr>
                <a:t>Edad de inicio del consumo</a:t>
              </a:r>
              <a:endParaRPr sz="2267" kern="0">
                <a:solidFill>
                  <a:srgbClr val="FFFFFF"/>
                </a:solidFill>
                <a:latin typeface="Calibri"/>
                <a:ea typeface="Calibri"/>
                <a:cs typeface="Calibri"/>
                <a:sym typeface="Calibri"/>
              </a:endParaRPr>
            </a:p>
          </p:txBody>
        </p:sp>
        <p:sp>
          <p:nvSpPr>
            <p:cNvPr id="686" name="Google Shape;686;p66"/>
            <p:cNvSpPr/>
            <p:nvPr/>
          </p:nvSpPr>
          <p:spPr>
            <a:xfrm>
              <a:off x="5910209" y="540386"/>
              <a:ext cx="2686500" cy="1611900"/>
            </a:xfrm>
            <a:prstGeom prst="rect">
              <a:avLst/>
            </a:prstGeom>
            <a:solidFill>
              <a:srgbClr val="E79C6B"/>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87" name="Google Shape;687;p66"/>
            <p:cNvSpPr txBox="1"/>
            <p:nvPr/>
          </p:nvSpPr>
          <p:spPr>
            <a:xfrm>
              <a:off x="5910209" y="540386"/>
              <a:ext cx="2686500" cy="1611900"/>
            </a:xfrm>
            <a:prstGeom prst="rect">
              <a:avLst/>
            </a:prstGeom>
            <a:noFill/>
            <a:ln>
              <a:noFill/>
            </a:ln>
          </p:spPr>
          <p:txBody>
            <a:bodyPr spcFirstLastPara="1" wrap="square" lIns="87633" tIns="87633" rIns="87633" bIns="87633" anchor="ctr" anchorCtr="0">
              <a:noAutofit/>
            </a:bodyPr>
            <a:lstStyle/>
            <a:p>
              <a:pPr algn="ctr" defTabSz="1219170">
                <a:lnSpc>
                  <a:spcPct val="90000"/>
                </a:lnSpc>
                <a:buClr>
                  <a:srgbClr val="FFFFFF"/>
                </a:buClr>
                <a:buSzPts val="1700"/>
              </a:pPr>
              <a:r>
                <a:rPr lang="es" sz="2267" kern="0">
                  <a:solidFill>
                    <a:srgbClr val="FFFFFF"/>
                  </a:solidFill>
                  <a:latin typeface="Calibri"/>
                  <a:ea typeface="Calibri"/>
                  <a:cs typeface="Calibri"/>
                  <a:sym typeface="Calibri"/>
                </a:rPr>
                <a:t>Circunstancias del primer consumo</a:t>
              </a:r>
              <a:endParaRPr sz="2267" kern="0">
                <a:solidFill>
                  <a:srgbClr val="FFFFFF"/>
                </a:solidFill>
                <a:latin typeface="Calibri"/>
                <a:ea typeface="Calibri"/>
                <a:cs typeface="Calibri"/>
                <a:sym typeface="Calibri"/>
              </a:endParaRPr>
            </a:p>
          </p:txBody>
        </p:sp>
        <p:sp>
          <p:nvSpPr>
            <p:cNvPr id="688" name="Google Shape;688;p66"/>
            <p:cNvSpPr/>
            <p:nvPr/>
          </p:nvSpPr>
          <p:spPr>
            <a:xfrm>
              <a:off x="0" y="2420907"/>
              <a:ext cx="2686500" cy="1611900"/>
            </a:xfrm>
            <a:prstGeom prst="rect">
              <a:avLst/>
            </a:prstGeom>
            <a:solidFill>
              <a:srgbClr val="EFC7B4"/>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89" name="Google Shape;689;p66"/>
            <p:cNvSpPr txBox="1"/>
            <p:nvPr/>
          </p:nvSpPr>
          <p:spPr>
            <a:xfrm>
              <a:off x="0" y="2420907"/>
              <a:ext cx="2686500" cy="1611900"/>
            </a:xfrm>
            <a:prstGeom prst="rect">
              <a:avLst/>
            </a:prstGeom>
            <a:noFill/>
            <a:ln>
              <a:noFill/>
            </a:ln>
          </p:spPr>
          <p:txBody>
            <a:bodyPr spcFirstLastPara="1" wrap="square" lIns="87633" tIns="87633" rIns="87633" bIns="87633" anchor="t" anchorCtr="0">
              <a:noAutofit/>
            </a:bodyPr>
            <a:lstStyle/>
            <a:p>
              <a:pPr defTabSz="1219170">
                <a:lnSpc>
                  <a:spcPct val="90000"/>
                </a:lnSpc>
                <a:buClr>
                  <a:srgbClr val="FFFFFF"/>
                </a:buClr>
                <a:buSzPts val="1700"/>
              </a:pPr>
              <a:r>
                <a:rPr lang="es" sz="2267" b="1" kern="0">
                  <a:solidFill>
                    <a:srgbClr val="FFFFFF"/>
                  </a:solidFill>
                  <a:latin typeface="Calibri"/>
                  <a:ea typeface="Calibri"/>
                  <a:cs typeface="Calibri"/>
                  <a:sym typeface="Calibri"/>
                </a:rPr>
                <a:t>Reacción ante el primer consumo.</a:t>
              </a:r>
              <a:endParaRPr sz="2267" b="1" kern="0">
                <a:solidFill>
                  <a:srgbClr val="FFFFFF"/>
                </a:solidFill>
                <a:latin typeface="Calibri"/>
                <a:ea typeface="Calibri"/>
                <a:cs typeface="Calibri"/>
                <a:sym typeface="Calibri"/>
              </a:endParaRPr>
            </a:p>
            <a:p>
              <a:pPr marL="169329" lvl="1" indent="-169329" defTabSz="1219170">
                <a:lnSpc>
                  <a:spcPct val="90000"/>
                </a:lnSpc>
                <a:spcBef>
                  <a:spcPts val="800"/>
                </a:spcBef>
                <a:buClr>
                  <a:srgbClr val="FFFFFF"/>
                </a:buClr>
                <a:buSzPts val="1400"/>
                <a:buFont typeface="Calibri"/>
                <a:buChar char="•"/>
              </a:pPr>
              <a:r>
                <a:rPr lang="es" sz="1867" kern="0">
                  <a:solidFill>
                    <a:srgbClr val="FFFFFF"/>
                  </a:solidFill>
                  <a:latin typeface="Calibri"/>
                  <a:ea typeface="Calibri"/>
                  <a:cs typeface="Calibri"/>
                  <a:sym typeface="Calibri"/>
                </a:rPr>
                <a:t>Con quien estaba.</a:t>
              </a:r>
              <a:endParaRPr sz="1867" kern="0">
                <a:solidFill>
                  <a:srgbClr val="FFFFFF"/>
                </a:solidFill>
                <a:latin typeface="Calibri"/>
                <a:ea typeface="Calibri"/>
                <a:cs typeface="Calibri"/>
                <a:sym typeface="Calibri"/>
              </a:endParaRPr>
            </a:p>
            <a:p>
              <a:pPr marL="169329" lvl="1" indent="-169329" defTabSz="1219170">
                <a:lnSpc>
                  <a:spcPct val="90000"/>
                </a:lnSpc>
                <a:spcBef>
                  <a:spcPts val="267"/>
                </a:spcBef>
                <a:buClr>
                  <a:srgbClr val="FFFFFF"/>
                </a:buClr>
                <a:buSzPts val="1400"/>
                <a:buFont typeface="Calibri"/>
                <a:buChar char="•"/>
              </a:pPr>
              <a:r>
                <a:rPr lang="es" sz="1867" kern="0">
                  <a:solidFill>
                    <a:srgbClr val="FFFFFF"/>
                  </a:solidFill>
                  <a:latin typeface="Calibri"/>
                  <a:ea typeface="Calibri"/>
                  <a:cs typeface="Calibri"/>
                  <a:sym typeface="Calibri"/>
                </a:rPr>
                <a:t>Como toleró el consumo. </a:t>
              </a:r>
              <a:endParaRPr sz="1867" kern="0">
                <a:solidFill>
                  <a:srgbClr val="FFFFFF"/>
                </a:solidFill>
                <a:latin typeface="Calibri"/>
                <a:ea typeface="Calibri"/>
                <a:cs typeface="Calibri"/>
                <a:sym typeface="Calibri"/>
              </a:endParaRPr>
            </a:p>
          </p:txBody>
        </p:sp>
        <p:sp>
          <p:nvSpPr>
            <p:cNvPr id="690" name="Google Shape;690;p66"/>
            <p:cNvSpPr/>
            <p:nvPr/>
          </p:nvSpPr>
          <p:spPr>
            <a:xfrm>
              <a:off x="2955104" y="2420907"/>
              <a:ext cx="2686500" cy="1611900"/>
            </a:xfrm>
            <a:prstGeom prst="rect">
              <a:avLst/>
            </a:prstGeom>
            <a:solidFill>
              <a:srgbClr val="E79C6B"/>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91" name="Google Shape;691;p66"/>
            <p:cNvSpPr txBox="1"/>
            <p:nvPr/>
          </p:nvSpPr>
          <p:spPr>
            <a:xfrm>
              <a:off x="2955104" y="2420907"/>
              <a:ext cx="2686500" cy="1611900"/>
            </a:xfrm>
            <a:prstGeom prst="rect">
              <a:avLst/>
            </a:prstGeom>
            <a:noFill/>
            <a:ln>
              <a:noFill/>
            </a:ln>
          </p:spPr>
          <p:txBody>
            <a:bodyPr spcFirstLastPara="1" wrap="square" lIns="87633" tIns="87633" rIns="87633" bIns="87633" anchor="ctr" anchorCtr="0">
              <a:noAutofit/>
            </a:bodyPr>
            <a:lstStyle/>
            <a:p>
              <a:pPr algn="ctr" defTabSz="1219170">
                <a:lnSpc>
                  <a:spcPct val="90000"/>
                </a:lnSpc>
                <a:buClr>
                  <a:srgbClr val="FFFFFF"/>
                </a:buClr>
                <a:buSzPts val="1700"/>
              </a:pPr>
              <a:r>
                <a:rPr lang="es" sz="2267" kern="0">
                  <a:solidFill>
                    <a:srgbClr val="FFFFFF"/>
                  </a:solidFill>
                  <a:latin typeface="Calibri"/>
                  <a:ea typeface="Calibri"/>
                  <a:cs typeface="Calibri"/>
                  <a:sym typeface="Calibri"/>
                </a:rPr>
                <a:t>Que circunstancias ayudaron a reducir o controlarlo</a:t>
              </a:r>
              <a:endParaRPr sz="2267" kern="0">
                <a:solidFill>
                  <a:srgbClr val="FFFFFF"/>
                </a:solidFill>
                <a:latin typeface="Calibri"/>
                <a:ea typeface="Calibri"/>
                <a:cs typeface="Calibri"/>
                <a:sym typeface="Calibri"/>
              </a:endParaRPr>
            </a:p>
          </p:txBody>
        </p:sp>
        <p:sp>
          <p:nvSpPr>
            <p:cNvPr id="692" name="Google Shape;692;p66"/>
            <p:cNvSpPr/>
            <p:nvPr/>
          </p:nvSpPr>
          <p:spPr>
            <a:xfrm>
              <a:off x="5910209" y="2420907"/>
              <a:ext cx="2686500" cy="1611900"/>
            </a:xfrm>
            <a:prstGeom prst="rect">
              <a:avLst/>
            </a:prstGeom>
            <a:solidFill>
              <a:srgbClr val="E57A1C"/>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693" name="Google Shape;693;p66"/>
            <p:cNvSpPr txBox="1"/>
            <p:nvPr/>
          </p:nvSpPr>
          <p:spPr>
            <a:xfrm>
              <a:off x="5910209" y="2420907"/>
              <a:ext cx="2686500" cy="1611900"/>
            </a:xfrm>
            <a:prstGeom prst="rect">
              <a:avLst/>
            </a:prstGeom>
            <a:noFill/>
            <a:ln>
              <a:noFill/>
            </a:ln>
          </p:spPr>
          <p:txBody>
            <a:bodyPr spcFirstLastPara="1" wrap="square" lIns="87633" tIns="87633" rIns="87633" bIns="87633" anchor="ctr" anchorCtr="0">
              <a:noAutofit/>
            </a:bodyPr>
            <a:lstStyle/>
            <a:p>
              <a:pPr algn="ctr" defTabSz="1219170">
                <a:lnSpc>
                  <a:spcPct val="90000"/>
                </a:lnSpc>
                <a:buClr>
                  <a:srgbClr val="FFFFFF"/>
                </a:buClr>
                <a:buSzPts val="1700"/>
              </a:pPr>
              <a:r>
                <a:rPr lang="es" sz="2267" kern="0">
                  <a:solidFill>
                    <a:srgbClr val="FFFFFF"/>
                  </a:solidFill>
                  <a:latin typeface="Calibri"/>
                  <a:ea typeface="Calibri"/>
                  <a:cs typeface="Calibri"/>
                  <a:sym typeface="Calibri"/>
                </a:rPr>
                <a:t>Cuando volvió a consumirla</a:t>
              </a:r>
              <a:endParaRPr sz="2267" kern="0">
                <a:solidFill>
                  <a:srgbClr val="FFFFFF"/>
                </a:solidFill>
                <a:latin typeface="Calibri"/>
                <a:ea typeface="Calibri"/>
                <a:cs typeface="Calibri"/>
                <a:sym typeface="Calibri"/>
              </a:endParaRPr>
            </a:p>
          </p:txBody>
        </p:sp>
      </p:grpSp>
      <p:sp>
        <p:nvSpPr>
          <p:cNvPr id="694" name="Google Shape;694;p66"/>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67"/>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300"/>
            </a:pPr>
            <a:r>
              <a:rPr lang="es" sz="4400" b="1">
                <a:solidFill>
                  <a:schemeClr val="accent2"/>
                </a:solidFill>
              </a:rPr>
              <a:t>Valoración Tóxico Clínica</a:t>
            </a:r>
            <a:endParaRPr sz="4400" b="1">
              <a:solidFill>
                <a:schemeClr val="accent2"/>
              </a:solidFill>
            </a:endParaRPr>
          </a:p>
        </p:txBody>
      </p:sp>
      <p:pic>
        <p:nvPicPr>
          <p:cNvPr id="700" name="Google Shape;700;p67"/>
          <p:cNvPicPr preferRelativeResize="0">
            <a:picLocks noGrp="1"/>
          </p:cNvPicPr>
          <p:nvPr>
            <p:ph type="body" idx="1"/>
          </p:nvPr>
        </p:nvPicPr>
        <p:blipFill rotWithShape="1">
          <a:blip r:embed="rId3">
            <a:alphaModFix/>
          </a:blip>
          <a:srcRect/>
          <a:stretch/>
        </p:blipFill>
        <p:spPr>
          <a:xfrm>
            <a:off x="1954213" y="1829280"/>
            <a:ext cx="9906000" cy="4493600"/>
          </a:xfrm>
          <a:prstGeom prst="rect">
            <a:avLst/>
          </a:prstGeom>
          <a:noFill/>
          <a:ln>
            <a:noFill/>
          </a:ln>
        </p:spPr>
      </p:pic>
      <p:sp>
        <p:nvSpPr>
          <p:cNvPr id="701" name="Google Shape;701;p67"/>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Valoración integral del/la paciente adicto. Unidad de Drogas y Adicciones-CPD . Instituto Provincial de Bienestar Social. Diputación de Córdoba. Coordinador: Luciano Cobos Luna</a:t>
            </a:r>
            <a:endParaRPr sz="1467" kern="0">
              <a:solidFill>
                <a:srgbClr val="000000"/>
              </a:solidFill>
              <a:latin typeface="Arial"/>
              <a:cs typeface="Arial"/>
              <a:sym typeface="Arial"/>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68"/>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2700"/>
            </a:pPr>
            <a:r>
              <a:rPr lang="es" sz="3600" b="1">
                <a:solidFill>
                  <a:schemeClr val="accent2"/>
                </a:solidFill>
              </a:rPr>
              <a:t>Valoración Tóxico Clínica</a:t>
            </a:r>
            <a:endParaRPr sz="3600" b="1">
              <a:solidFill>
                <a:schemeClr val="accent2"/>
              </a:solidFill>
            </a:endParaRPr>
          </a:p>
        </p:txBody>
      </p:sp>
      <p:pic>
        <p:nvPicPr>
          <p:cNvPr id="707" name="Google Shape;707;p68"/>
          <p:cNvPicPr preferRelativeResize="0">
            <a:picLocks noGrp="1"/>
          </p:cNvPicPr>
          <p:nvPr>
            <p:ph type="body" idx="1"/>
          </p:nvPr>
        </p:nvPicPr>
        <p:blipFill rotWithShape="1">
          <a:blip r:embed="rId3">
            <a:alphaModFix/>
          </a:blip>
          <a:srcRect/>
          <a:stretch/>
        </p:blipFill>
        <p:spPr>
          <a:xfrm>
            <a:off x="2938373" y="2646271"/>
            <a:ext cx="7937600" cy="2859200"/>
          </a:xfrm>
          <a:prstGeom prst="rect">
            <a:avLst/>
          </a:prstGeom>
          <a:noFill/>
          <a:ln>
            <a:noFill/>
          </a:ln>
        </p:spPr>
      </p:pic>
      <p:sp>
        <p:nvSpPr>
          <p:cNvPr id="708" name="Google Shape;708;p68"/>
          <p:cNvSpPr/>
          <p:nvPr/>
        </p:nvSpPr>
        <p:spPr>
          <a:xfrm>
            <a:off x="8851924" y="5376980"/>
            <a:ext cx="2738400" cy="863600"/>
          </a:xfrm>
          <a:prstGeom prst="roundRect">
            <a:avLst>
              <a:gd name="adj" fmla="val 16667"/>
            </a:avLst>
          </a:prstGeom>
          <a:solidFill>
            <a:schemeClr val="lt1"/>
          </a:solidFill>
          <a:ln w="11900" cap="flat" cmpd="sng">
            <a:solidFill>
              <a:srgbClr val="5E2C16"/>
            </a:solidFill>
            <a:prstDash val="solid"/>
            <a:round/>
            <a:headEnd type="none" w="sm" len="sm"/>
            <a:tailEnd type="none" w="sm" len="sm"/>
          </a:ln>
        </p:spPr>
        <p:txBody>
          <a:bodyPr spcFirstLastPara="1" wrap="square" lIns="91433" tIns="45700" rIns="91433" bIns="45700" anchor="ctr" anchorCtr="0">
            <a:noAutofit/>
          </a:bodyPr>
          <a:lstStyle/>
          <a:p>
            <a:pPr algn="ctr" defTabSz="1219170">
              <a:buClr>
                <a:srgbClr val="8D4120"/>
              </a:buClr>
              <a:buSzPts val="1400"/>
            </a:pPr>
            <a:r>
              <a:rPr lang="es" sz="1867" kern="0">
                <a:solidFill>
                  <a:srgbClr val="8D4120"/>
                </a:solidFill>
                <a:latin typeface="Calibri"/>
                <a:ea typeface="Calibri"/>
                <a:cs typeface="Calibri"/>
                <a:sym typeface="Calibri"/>
              </a:rPr>
              <a:t>Expectativas respecto a tratamientos futuros</a:t>
            </a:r>
            <a:endParaRPr sz="1867" kern="0">
              <a:solidFill>
                <a:srgbClr val="8D4120"/>
              </a:solidFill>
              <a:latin typeface="Calibri"/>
              <a:ea typeface="Calibri"/>
              <a:cs typeface="Calibri"/>
              <a:sym typeface="Calibri"/>
            </a:endParaRPr>
          </a:p>
        </p:txBody>
      </p:sp>
      <p:sp>
        <p:nvSpPr>
          <p:cNvPr id="709" name="Google Shape;709;p68"/>
          <p:cNvSpPr/>
          <p:nvPr/>
        </p:nvSpPr>
        <p:spPr>
          <a:xfrm>
            <a:off x="10849515" y="4641080"/>
            <a:ext cx="914400" cy="914400"/>
          </a:xfrm>
          <a:prstGeom prst="star5">
            <a:avLst>
              <a:gd name="adj" fmla="val 19098"/>
              <a:gd name="hf" fmla="val 105146"/>
              <a:gd name="vf" fmla="val 110557"/>
            </a:avLst>
          </a:prstGeom>
          <a:solidFill>
            <a:schemeClr val="accent1"/>
          </a:solidFill>
          <a:ln w="11900" cap="flat" cmpd="sng">
            <a:solidFill>
              <a:srgbClr val="A65F0D"/>
            </a:solidFill>
            <a:prstDash val="solid"/>
            <a:round/>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endParaRPr sz="1867" kern="0">
              <a:solidFill>
                <a:srgbClr val="FFFFFF"/>
              </a:solidFill>
              <a:latin typeface="Calibri"/>
              <a:ea typeface="Calibri"/>
              <a:cs typeface="Calibri"/>
              <a:sym typeface="Calibri"/>
            </a:endParaRPr>
          </a:p>
        </p:txBody>
      </p:sp>
      <p:sp>
        <p:nvSpPr>
          <p:cNvPr id="710" name="Google Shape;710;p68"/>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Valoración integral del/la paciente adicto. Unidad de Drogas y Adicciones-CPD . Instituto Provincial de Bienestar Social. Diputación de Córdoba. Coordinador: Luciano Cobos Luna</a:t>
            </a:r>
            <a:endParaRPr sz="1467" kern="0">
              <a:solidFill>
                <a:srgbClr val="000000"/>
              </a:solidFill>
              <a:latin typeface="Arial"/>
              <a:cs typeface="Arial"/>
              <a:sym typeface="Arial"/>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E67E22"/>
            </a:solidFill>
          </p:spPr>
        </p:sp>
      </p:grpSp>
      <p:grpSp>
        <p:nvGrpSpPr>
          <p:cNvPr id="4" name="Group 4"/>
          <p:cNvGrpSpPr/>
          <p:nvPr/>
        </p:nvGrpSpPr>
        <p:grpSpPr>
          <a:xfrm>
            <a:off x="731520" y="304800"/>
            <a:ext cx="6096000" cy="853440"/>
            <a:chOff x="0" y="0"/>
            <a:chExt cx="12192000" cy="1706880"/>
          </a:xfrm>
        </p:grpSpPr>
        <p:sp>
          <p:nvSpPr>
            <p:cNvPr id="5" name="Freeform 5"/>
            <p:cNvSpPr/>
            <p:nvPr/>
          </p:nvSpPr>
          <p:spPr>
            <a:xfrm>
              <a:off x="0" y="0"/>
              <a:ext cx="12192000" cy="1706880"/>
            </a:xfrm>
            <a:custGeom>
              <a:avLst/>
              <a:gdLst/>
              <a:ahLst/>
              <a:cxnLst/>
              <a:rect l="l" t="t" r="r" b="b"/>
              <a:pathLst>
                <a:path w="12192000" h="1706880">
                  <a:moveTo>
                    <a:pt x="0" y="0"/>
                  </a:moveTo>
                  <a:lnTo>
                    <a:pt x="12192000" y="0"/>
                  </a:lnTo>
                  <a:lnTo>
                    <a:pt x="12192000" y="1706880"/>
                  </a:lnTo>
                  <a:lnTo>
                    <a:pt x="0" y="1706880"/>
                  </a:lnTo>
                  <a:close/>
                </a:path>
              </a:pathLst>
            </a:custGeom>
            <a:blipFill>
              <a:blip r:embed="rId3">
                <a:alphaModFix amt="0"/>
              </a:blip>
              <a:stretch>
                <a:fillRect t="-89178" b="-89178"/>
              </a:stretch>
            </a:blipFill>
          </p:spPr>
        </p:sp>
        <p:sp>
          <p:nvSpPr>
            <p:cNvPr id="6" name="TextBox 6"/>
            <p:cNvSpPr txBox="1"/>
            <p:nvPr/>
          </p:nvSpPr>
          <p:spPr>
            <a:xfrm>
              <a:off x="0" y="-180975"/>
              <a:ext cx="12192000" cy="1887855"/>
            </a:xfrm>
            <a:prstGeom prst="rect">
              <a:avLst/>
            </a:prstGeom>
          </p:spPr>
          <p:txBody>
            <a:bodyPr lIns="0" tIns="0" rIns="0" bIns="0" rtlCol="0" anchor="ctr"/>
            <a:lstStyle/>
            <a:p>
              <a:pPr defTabSz="609630">
                <a:lnSpc>
                  <a:spcPts val="4800"/>
                </a:lnSpc>
              </a:pPr>
              <a:r>
                <a:rPr lang="en-US" sz="4000" b="1">
                  <a:solidFill>
                    <a:srgbClr val="FFFFFF"/>
                  </a:solidFill>
                  <a:latin typeface="Agrandir Bold"/>
                  <a:ea typeface="Agrandir Bold"/>
                  <a:cs typeface="Agrandir Bold"/>
                  <a:sym typeface="Agrandir Bold"/>
                </a:rPr>
                <a:t>Y en Medellín...</a:t>
              </a:r>
            </a:p>
          </p:txBody>
        </p:sp>
      </p:grpSp>
      <p:grpSp>
        <p:nvGrpSpPr>
          <p:cNvPr id="7" name="Group 7"/>
          <p:cNvGrpSpPr/>
          <p:nvPr/>
        </p:nvGrpSpPr>
        <p:grpSpPr>
          <a:xfrm>
            <a:off x="731520" y="1097280"/>
            <a:ext cx="10972800" cy="426720"/>
            <a:chOff x="0" y="0"/>
            <a:chExt cx="21945600" cy="853440"/>
          </a:xfrm>
        </p:grpSpPr>
        <p:sp>
          <p:nvSpPr>
            <p:cNvPr id="8" name="Freeform 8"/>
            <p:cNvSpPr/>
            <p:nvPr/>
          </p:nvSpPr>
          <p:spPr>
            <a:xfrm>
              <a:off x="0" y="0"/>
              <a:ext cx="21945600" cy="853440"/>
            </a:xfrm>
            <a:custGeom>
              <a:avLst/>
              <a:gdLst/>
              <a:ahLst/>
              <a:cxnLst/>
              <a:rect l="l" t="t" r="r" b="b"/>
              <a:pathLst>
                <a:path w="21945600" h="853440">
                  <a:moveTo>
                    <a:pt x="0" y="0"/>
                  </a:moveTo>
                  <a:lnTo>
                    <a:pt x="21945600" y="0"/>
                  </a:lnTo>
                  <a:lnTo>
                    <a:pt x="21945600" y="853440"/>
                  </a:lnTo>
                  <a:lnTo>
                    <a:pt x="0" y="853440"/>
                  </a:lnTo>
                  <a:close/>
                </a:path>
              </a:pathLst>
            </a:custGeom>
            <a:blipFill>
              <a:blip r:embed="rId3">
                <a:alphaModFix amt="0"/>
              </a:blip>
              <a:stretch>
                <a:fillRect t="-451043" b="-451043"/>
              </a:stretch>
            </a:blipFill>
          </p:spPr>
        </p:sp>
        <p:sp>
          <p:nvSpPr>
            <p:cNvPr id="9" name="TextBox 9"/>
            <p:cNvSpPr txBox="1"/>
            <p:nvPr/>
          </p:nvSpPr>
          <p:spPr>
            <a:xfrm>
              <a:off x="0" y="-66675"/>
              <a:ext cx="21945600" cy="920115"/>
            </a:xfrm>
            <a:prstGeom prst="rect">
              <a:avLst/>
            </a:prstGeom>
          </p:spPr>
          <p:txBody>
            <a:bodyPr lIns="0" tIns="0" rIns="0" bIns="0" rtlCol="0" anchor="ctr"/>
            <a:lstStyle/>
            <a:p>
              <a:pPr defTabSz="609630">
                <a:lnSpc>
                  <a:spcPts val="1760"/>
                </a:lnSpc>
              </a:pPr>
              <a:r>
                <a:rPr lang="en-US" sz="1467">
                  <a:solidFill>
                    <a:srgbClr val="7F8C8D"/>
                  </a:solidFill>
                  <a:latin typeface="Agrandir"/>
                  <a:ea typeface="Agrandir"/>
                  <a:cs typeface="Agrandir"/>
                  <a:sym typeface="Agrandir"/>
                </a:rPr>
                <a:t>Censo DANE 2019 + Georreferenciación 2023 + Concejo 2024</a:t>
              </a:r>
            </a:p>
          </p:txBody>
        </p:sp>
      </p:grpSp>
      <p:grpSp>
        <p:nvGrpSpPr>
          <p:cNvPr id="10" name="Group 10"/>
          <p:cNvGrpSpPr/>
          <p:nvPr/>
        </p:nvGrpSpPr>
        <p:grpSpPr>
          <a:xfrm>
            <a:off x="609600" y="1828800"/>
            <a:ext cx="10972800" cy="2438400"/>
            <a:chOff x="0" y="0"/>
            <a:chExt cx="21945600" cy="4876800"/>
          </a:xfrm>
        </p:grpSpPr>
        <p:sp>
          <p:nvSpPr>
            <p:cNvPr id="11" name="Freeform 11"/>
            <p:cNvSpPr/>
            <p:nvPr/>
          </p:nvSpPr>
          <p:spPr>
            <a:xfrm>
              <a:off x="0" y="0"/>
              <a:ext cx="21945600" cy="4876800"/>
            </a:xfrm>
            <a:custGeom>
              <a:avLst/>
              <a:gdLst/>
              <a:ahLst/>
              <a:cxnLst/>
              <a:rect l="l" t="t" r="r" b="b"/>
              <a:pathLst>
                <a:path w="21945600" h="4876800">
                  <a:moveTo>
                    <a:pt x="0" y="0"/>
                  </a:moveTo>
                  <a:lnTo>
                    <a:pt x="21945600" y="0"/>
                  </a:lnTo>
                  <a:lnTo>
                    <a:pt x="21945600" y="4876800"/>
                  </a:lnTo>
                  <a:lnTo>
                    <a:pt x="0" y="4876800"/>
                  </a:lnTo>
                  <a:close/>
                </a:path>
              </a:pathLst>
            </a:custGeom>
            <a:solidFill>
              <a:srgbClr val="1E3A5F"/>
            </a:solidFill>
          </p:spPr>
        </p:sp>
      </p:grpSp>
      <p:grpSp>
        <p:nvGrpSpPr>
          <p:cNvPr id="12" name="Group 12"/>
          <p:cNvGrpSpPr/>
          <p:nvPr/>
        </p:nvGrpSpPr>
        <p:grpSpPr>
          <a:xfrm>
            <a:off x="853440" y="1889760"/>
            <a:ext cx="3048000" cy="426720"/>
            <a:chOff x="0" y="0"/>
            <a:chExt cx="6096000" cy="853440"/>
          </a:xfrm>
        </p:grpSpPr>
        <p:sp>
          <p:nvSpPr>
            <p:cNvPr id="13" name="Freeform 13"/>
            <p:cNvSpPr/>
            <p:nvPr/>
          </p:nvSpPr>
          <p:spPr>
            <a:xfrm>
              <a:off x="0" y="0"/>
              <a:ext cx="6096000" cy="853440"/>
            </a:xfrm>
            <a:custGeom>
              <a:avLst/>
              <a:gdLst/>
              <a:ahLst/>
              <a:cxnLst/>
              <a:rect l="l" t="t" r="r" b="b"/>
              <a:pathLst>
                <a:path w="6096000" h="853440">
                  <a:moveTo>
                    <a:pt x="0" y="0"/>
                  </a:moveTo>
                  <a:lnTo>
                    <a:pt x="6096000" y="0"/>
                  </a:lnTo>
                  <a:lnTo>
                    <a:pt x="6096000" y="853440"/>
                  </a:lnTo>
                  <a:lnTo>
                    <a:pt x="0" y="853440"/>
                  </a:lnTo>
                  <a:close/>
                </a:path>
              </a:pathLst>
            </a:custGeom>
            <a:blipFill>
              <a:blip r:embed="rId3">
                <a:alphaModFix amt="0"/>
              </a:blip>
              <a:stretch>
                <a:fillRect t="-89178" b="-89178"/>
              </a:stretch>
            </a:blipFill>
          </p:spPr>
        </p:sp>
        <p:sp>
          <p:nvSpPr>
            <p:cNvPr id="14" name="TextBox 14"/>
            <p:cNvSpPr txBox="1"/>
            <p:nvPr/>
          </p:nvSpPr>
          <p:spPr>
            <a:xfrm>
              <a:off x="0" y="-76200"/>
              <a:ext cx="6096000" cy="929640"/>
            </a:xfrm>
            <a:prstGeom prst="rect">
              <a:avLst/>
            </a:prstGeom>
          </p:spPr>
          <p:txBody>
            <a:bodyPr lIns="0" tIns="0" rIns="0" bIns="0" rtlCol="0" anchor="ctr"/>
            <a:lstStyle/>
            <a:p>
              <a:pPr algn="ctr" defTabSz="609630">
                <a:lnSpc>
                  <a:spcPts val="1919"/>
                </a:lnSpc>
              </a:pPr>
              <a:r>
                <a:rPr lang="en-US" sz="1600">
                  <a:solidFill>
                    <a:srgbClr val="7F8C8D"/>
                  </a:solidFill>
                  <a:latin typeface="Agrandir"/>
                  <a:ea typeface="Agrandir"/>
                  <a:cs typeface="Agrandir"/>
                  <a:sym typeface="Agrandir"/>
                </a:rPr>
                <a:t>2019</a:t>
              </a:r>
            </a:p>
          </p:txBody>
        </p:sp>
      </p:grpSp>
      <p:grpSp>
        <p:nvGrpSpPr>
          <p:cNvPr id="15" name="Group 15"/>
          <p:cNvGrpSpPr/>
          <p:nvPr/>
        </p:nvGrpSpPr>
        <p:grpSpPr>
          <a:xfrm>
            <a:off x="853440" y="2255520"/>
            <a:ext cx="3048000" cy="941781"/>
            <a:chOff x="0" y="0"/>
            <a:chExt cx="6096000" cy="1883562"/>
          </a:xfrm>
        </p:grpSpPr>
        <p:sp>
          <p:nvSpPr>
            <p:cNvPr id="16" name="Freeform 16"/>
            <p:cNvSpPr/>
            <p:nvPr/>
          </p:nvSpPr>
          <p:spPr>
            <a:xfrm>
              <a:off x="0" y="0"/>
              <a:ext cx="6096000" cy="1883562"/>
            </a:xfrm>
            <a:custGeom>
              <a:avLst/>
              <a:gdLst/>
              <a:ahLst/>
              <a:cxnLst/>
              <a:rect l="l" t="t" r="r" b="b"/>
              <a:pathLst>
                <a:path w="6096000" h="1883562">
                  <a:moveTo>
                    <a:pt x="0" y="0"/>
                  </a:moveTo>
                  <a:lnTo>
                    <a:pt x="6096000" y="0"/>
                  </a:lnTo>
                  <a:lnTo>
                    <a:pt x="6096000" y="1883562"/>
                  </a:lnTo>
                  <a:lnTo>
                    <a:pt x="0" y="1883562"/>
                  </a:lnTo>
                  <a:close/>
                </a:path>
              </a:pathLst>
            </a:custGeom>
            <a:blipFill>
              <a:blip r:embed="rId3">
                <a:alphaModFix amt="0"/>
              </a:blip>
              <a:stretch>
                <a:fillRect t="-17751" b="-8371"/>
              </a:stretch>
            </a:blipFill>
          </p:spPr>
        </p:sp>
        <p:sp>
          <p:nvSpPr>
            <p:cNvPr id="17" name="TextBox 17"/>
            <p:cNvSpPr txBox="1"/>
            <p:nvPr/>
          </p:nvSpPr>
          <p:spPr>
            <a:xfrm>
              <a:off x="0" y="-200025"/>
              <a:ext cx="6096000" cy="2083587"/>
            </a:xfrm>
            <a:prstGeom prst="rect">
              <a:avLst/>
            </a:prstGeom>
          </p:spPr>
          <p:txBody>
            <a:bodyPr lIns="0" tIns="0" rIns="0" bIns="0" rtlCol="0" anchor="ctr"/>
            <a:lstStyle/>
            <a:p>
              <a:pPr algn="ctr" defTabSz="609630">
                <a:lnSpc>
                  <a:spcPts val="5760"/>
                </a:lnSpc>
              </a:pPr>
              <a:r>
                <a:rPr lang="en-US" sz="4800" b="1">
                  <a:solidFill>
                    <a:srgbClr val="2E86C1"/>
                  </a:solidFill>
                  <a:latin typeface="Agrandir Bold"/>
                  <a:ea typeface="Agrandir Bold"/>
                  <a:cs typeface="Agrandir Bold"/>
                  <a:sym typeface="Agrandir Bold"/>
                </a:rPr>
                <a:t>3.214</a:t>
              </a:r>
            </a:p>
          </p:txBody>
        </p:sp>
      </p:grpSp>
      <p:grpSp>
        <p:nvGrpSpPr>
          <p:cNvPr id="18" name="Group 18"/>
          <p:cNvGrpSpPr/>
          <p:nvPr/>
        </p:nvGrpSpPr>
        <p:grpSpPr>
          <a:xfrm>
            <a:off x="853440" y="3108960"/>
            <a:ext cx="3048000" cy="365760"/>
            <a:chOff x="0" y="0"/>
            <a:chExt cx="6096000" cy="731520"/>
          </a:xfrm>
        </p:grpSpPr>
        <p:sp>
          <p:nvSpPr>
            <p:cNvPr id="19" name="Freeform 19"/>
            <p:cNvSpPr/>
            <p:nvPr/>
          </p:nvSpPr>
          <p:spPr>
            <a:xfrm>
              <a:off x="0" y="0"/>
              <a:ext cx="6096000" cy="731520"/>
            </a:xfrm>
            <a:custGeom>
              <a:avLst/>
              <a:gdLst/>
              <a:ahLst/>
              <a:cxnLst/>
              <a:rect l="l" t="t" r="r" b="b"/>
              <a:pathLst>
                <a:path w="6096000" h="731520">
                  <a:moveTo>
                    <a:pt x="0" y="0"/>
                  </a:moveTo>
                  <a:lnTo>
                    <a:pt x="6096000" y="0"/>
                  </a:lnTo>
                  <a:lnTo>
                    <a:pt x="6096000" y="731520"/>
                  </a:lnTo>
                  <a:lnTo>
                    <a:pt x="0" y="731520"/>
                  </a:lnTo>
                  <a:close/>
                </a:path>
              </a:pathLst>
            </a:custGeom>
            <a:blipFill>
              <a:blip r:embed="rId3">
                <a:alphaModFix amt="0"/>
              </a:blip>
              <a:stretch>
                <a:fillRect t="-112375" b="-112375"/>
              </a:stretch>
            </a:blipFill>
          </p:spPr>
        </p:sp>
        <p:sp>
          <p:nvSpPr>
            <p:cNvPr id="20" name="TextBox 20"/>
            <p:cNvSpPr txBox="1"/>
            <p:nvPr/>
          </p:nvSpPr>
          <p:spPr>
            <a:xfrm>
              <a:off x="0" y="-66675"/>
              <a:ext cx="6096000" cy="798195"/>
            </a:xfrm>
            <a:prstGeom prst="rect">
              <a:avLst/>
            </a:prstGeom>
          </p:spPr>
          <p:txBody>
            <a:bodyPr lIns="0" tIns="0" rIns="0" bIns="0" rtlCol="0" anchor="ctr"/>
            <a:lstStyle/>
            <a:p>
              <a:pPr algn="ctr" defTabSz="609630">
                <a:lnSpc>
                  <a:spcPts val="1600"/>
                </a:lnSpc>
              </a:pPr>
              <a:r>
                <a:rPr lang="en-US" sz="1333">
                  <a:solidFill>
                    <a:srgbClr val="7F8C8D"/>
                  </a:solidFill>
                  <a:latin typeface="Agrandir"/>
                  <a:ea typeface="Agrandir"/>
                  <a:cs typeface="Agrandir"/>
                  <a:sym typeface="Agrandir"/>
                </a:rPr>
                <a:t>Censo DANE</a:t>
              </a:r>
            </a:p>
          </p:txBody>
        </p:sp>
      </p:grpSp>
      <p:grpSp>
        <p:nvGrpSpPr>
          <p:cNvPr id="21" name="Group 21"/>
          <p:cNvGrpSpPr/>
          <p:nvPr/>
        </p:nvGrpSpPr>
        <p:grpSpPr>
          <a:xfrm>
            <a:off x="3901440" y="2255520"/>
            <a:ext cx="731520" cy="853440"/>
            <a:chOff x="0" y="0"/>
            <a:chExt cx="1463040" cy="1706880"/>
          </a:xfrm>
        </p:grpSpPr>
        <p:sp>
          <p:nvSpPr>
            <p:cNvPr id="22" name="Freeform 22"/>
            <p:cNvSpPr/>
            <p:nvPr/>
          </p:nvSpPr>
          <p:spPr>
            <a:xfrm>
              <a:off x="0" y="0"/>
              <a:ext cx="1463040" cy="1706880"/>
            </a:xfrm>
            <a:custGeom>
              <a:avLst/>
              <a:gdLst/>
              <a:ahLst/>
              <a:cxnLst/>
              <a:rect l="l" t="t" r="r" b="b"/>
              <a:pathLst>
                <a:path w="1463040" h="1706880">
                  <a:moveTo>
                    <a:pt x="0" y="0"/>
                  </a:moveTo>
                  <a:lnTo>
                    <a:pt x="1463040" y="0"/>
                  </a:lnTo>
                  <a:lnTo>
                    <a:pt x="1463040" y="1706880"/>
                  </a:lnTo>
                  <a:lnTo>
                    <a:pt x="0" y="1706880"/>
                  </a:lnTo>
                  <a:close/>
                </a:path>
              </a:pathLst>
            </a:custGeom>
            <a:blipFill>
              <a:blip r:embed="rId3">
                <a:alphaModFix amt="0"/>
              </a:blip>
              <a:stretch>
                <a:fillRect l="-99687" r="-99687"/>
              </a:stretch>
            </a:blipFill>
          </p:spPr>
        </p:sp>
        <p:sp>
          <p:nvSpPr>
            <p:cNvPr id="23" name="TextBox 23"/>
            <p:cNvSpPr txBox="1"/>
            <p:nvPr/>
          </p:nvSpPr>
          <p:spPr>
            <a:xfrm>
              <a:off x="0" y="-28575"/>
              <a:ext cx="1463040" cy="1735455"/>
            </a:xfrm>
            <a:prstGeom prst="rect">
              <a:avLst/>
            </a:prstGeom>
          </p:spPr>
          <p:txBody>
            <a:bodyPr lIns="0" tIns="0" rIns="0" bIns="0" rtlCol="0" anchor="ctr"/>
            <a:lstStyle/>
            <a:p>
              <a:pPr algn="ctr" defTabSz="609630">
                <a:lnSpc>
                  <a:spcPts val="4800"/>
                </a:lnSpc>
              </a:pPr>
              <a:r>
                <a:rPr lang="en-US" sz="4000">
                  <a:solidFill>
                    <a:srgbClr val="E67E22"/>
                  </a:solidFill>
                  <a:latin typeface="Arial"/>
                  <a:ea typeface="Arial"/>
                  <a:cs typeface="Arial"/>
                  <a:sym typeface="Arial"/>
                </a:rPr>
                <a:t>→</a:t>
              </a:r>
            </a:p>
          </p:txBody>
        </p:sp>
      </p:grpSp>
      <p:grpSp>
        <p:nvGrpSpPr>
          <p:cNvPr id="24" name="Group 24"/>
          <p:cNvGrpSpPr/>
          <p:nvPr/>
        </p:nvGrpSpPr>
        <p:grpSpPr>
          <a:xfrm>
            <a:off x="4632960" y="1889760"/>
            <a:ext cx="3048000" cy="426720"/>
            <a:chOff x="0" y="0"/>
            <a:chExt cx="6096000" cy="853440"/>
          </a:xfrm>
        </p:grpSpPr>
        <p:sp>
          <p:nvSpPr>
            <p:cNvPr id="25" name="Freeform 25"/>
            <p:cNvSpPr/>
            <p:nvPr/>
          </p:nvSpPr>
          <p:spPr>
            <a:xfrm>
              <a:off x="0" y="0"/>
              <a:ext cx="6096000" cy="853440"/>
            </a:xfrm>
            <a:custGeom>
              <a:avLst/>
              <a:gdLst/>
              <a:ahLst/>
              <a:cxnLst/>
              <a:rect l="l" t="t" r="r" b="b"/>
              <a:pathLst>
                <a:path w="6096000" h="853440">
                  <a:moveTo>
                    <a:pt x="0" y="0"/>
                  </a:moveTo>
                  <a:lnTo>
                    <a:pt x="6096000" y="0"/>
                  </a:lnTo>
                  <a:lnTo>
                    <a:pt x="6096000" y="853440"/>
                  </a:lnTo>
                  <a:lnTo>
                    <a:pt x="0" y="853440"/>
                  </a:lnTo>
                  <a:close/>
                </a:path>
              </a:pathLst>
            </a:custGeom>
            <a:blipFill>
              <a:blip r:embed="rId3">
                <a:alphaModFix amt="0"/>
              </a:blip>
              <a:stretch>
                <a:fillRect t="-89178" b="-89178"/>
              </a:stretch>
            </a:blipFill>
          </p:spPr>
        </p:sp>
        <p:sp>
          <p:nvSpPr>
            <p:cNvPr id="26" name="TextBox 26"/>
            <p:cNvSpPr txBox="1"/>
            <p:nvPr/>
          </p:nvSpPr>
          <p:spPr>
            <a:xfrm>
              <a:off x="0" y="-76200"/>
              <a:ext cx="6096000" cy="929640"/>
            </a:xfrm>
            <a:prstGeom prst="rect">
              <a:avLst/>
            </a:prstGeom>
          </p:spPr>
          <p:txBody>
            <a:bodyPr lIns="0" tIns="0" rIns="0" bIns="0" rtlCol="0" anchor="ctr"/>
            <a:lstStyle/>
            <a:p>
              <a:pPr algn="ctr" defTabSz="609630">
                <a:lnSpc>
                  <a:spcPts val="1919"/>
                </a:lnSpc>
              </a:pPr>
              <a:r>
                <a:rPr lang="en-US" sz="1600">
                  <a:solidFill>
                    <a:srgbClr val="7F8C8D"/>
                  </a:solidFill>
                  <a:latin typeface="Agrandir"/>
                  <a:ea typeface="Agrandir"/>
                  <a:cs typeface="Agrandir"/>
                  <a:sym typeface="Agrandir"/>
                </a:rPr>
                <a:t>2023</a:t>
              </a:r>
            </a:p>
          </p:txBody>
        </p:sp>
      </p:grpSp>
      <p:grpSp>
        <p:nvGrpSpPr>
          <p:cNvPr id="27" name="Group 27"/>
          <p:cNvGrpSpPr/>
          <p:nvPr/>
        </p:nvGrpSpPr>
        <p:grpSpPr>
          <a:xfrm>
            <a:off x="4632960" y="2255520"/>
            <a:ext cx="3048000" cy="941781"/>
            <a:chOff x="0" y="0"/>
            <a:chExt cx="6096000" cy="1883562"/>
          </a:xfrm>
        </p:grpSpPr>
        <p:sp>
          <p:nvSpPr>
            <p:cNvPr id="28" name="Freeform 28"/>
            <p:cNvSpPr/>
            <p:nvPr/>
          </p:nvSpPr>
          <p:spPr>
            <a:xfrm>
              <a:off x="0" y="0"/>
              <a:ext cx="6096000" cy="1883562"/>
            </a:xfrm>
            <a:custGeom>
              <a:avLst/>
              <a:gdLst/>
              <a:ahLst/>
              <a:cxnLst/>
              <a:rect l="l" t="t" r="r" b="b"/>
              <a:pathLst>
                <a:path w="6096000" h="1883562">
                  <a:moveTo>
                    <a:pt x="0" y="0"/>
                  </a:moveTo>
                  <a:lnTo>
                    <a:pt x="6096000" y="0"/>
                  </a:lnTo>
                  <a:lnTo>
                    <a:pt x="6096000" y="1883562"/>
                  </a:lnTo>
                  <a:lnTo>
                    <a:pt x="0" y="1883562"/>
                  </a:lnTo>
                  <a:close/>
                </a:path>
              </a:pathLst>
            </a:custGeom>
            <a:blipFill>
              <a:blip r:embed="rId3">
                <a:alphaModFix amt="0"/>
              </a:blip>
              <a:stretch>
                <a:fillRect t="-17751" b="-8371"/>
              </a:stretch>
            </a:blipFill>
          </p:spPr>
        </p:sp>
        <p:sp>
          <p:nvSpPr>
            <p:cNvPr id="29" name="TextBox 29"/>
            <p:cNvSpPr txBox="1"/>
            <p:nvPr/>
          </p:nvSpPr>
          <p:spPr>
            <a:xfrm>
              <a:off x="0" y="-200025"/>
              <a:ext cx="6096000" cy="2083587"/>
            </a:xfrm>
            <a:prstGeom prst="rect">
              <a:avLst/>
            </a:prstGeom>
          </p:spPr>
          <p:txBody>
            <a:bodyPr lIns="0" tIns="0" rIns="0" bIns="0" rtlCol="0" anchor="ctr"/>
            <a:lstStyle/>
            <a:p>
              <a:pPr algn="ctr" defTabSz="609630">
                <a:lnSpc>
                  <a:spcPts val="5760"/>
                </a:lnSpc>
              </a:pPr>
              <a:r>
                <a:rPr lang="en-US" sz="4800" b="1">
                  <a:solidFill>
                    <a:srgbClr val="E67E22"/>
                  </a:solidFill>
                  <a:latin typeface="Agrandir Bold"/>
                  <a:ea typeface="Agrandir Bold"/>
                  <a:cs typeface="Agrandir Bold"/>
                  <a:sym typeface="Agrandir Bold"/>
                </a:rPr>
                <a:t>7.075</a:t>
              </a:r>
            </a:p>
          </p:txBody>
        </p:sp>
      </p:grpSp>
      <p:grpSp>
        <p:nvGrpSpPr>
          <p:cNvPr id="30" name="Group 30"/>
          <p:cNvGrpSpPr/>
          <p:nvPr/>
        </p:nvGrpSpPr>
        <p:grpSpPr>
          <a:xfrm>
            <a:off x="4632960" y="3108960"/>
            <a:ext cx="3048000" cy="365760"/>
            <a:chOff x="0" y="0"/>
            <a:chExt cx="6096000" cy="731520"/>
          </a:xfrm>
        </p:grpSpPr>
        <p:sp>
          <p:nvSpPr>
            <p:cNvPr id="31" name="Freeform 31"/>
            <p:cNvSpPr/>
            <p:nvPr/>
          </p:nvSpPr>
          <p:spPr>
            <a:xfrm>
              <a:off x="0" y="0"/>
              <a:ext cx="6096000" cy="731520"/>
            </a:xfrm>
            <a:custGeom>
              <a:avLst/>
              <a:gdLst/>
              <a:ahLst/>
              <a:cxnLst/>
              <a:rect l="l" t="t" r="r" b="b"/>
              <a:pathLst>
                <a:path w="6096000" h="731520">
                  <a:moveTo>
                    <a:pt x="0" y="0"/>
                  </a:moveTo>
                  <a:lnTo>
                    <a:pt x="6096000" y="0"/>
                  </a:lnTo>
                  <a:lnTo>
                    <a:pt x="6096000" y="731520"/>
                  </a:lnTo>
                  <a:lnTo>
                    <a:pt x="0" y="731520"/>
                  </a:lnTo>
                  <a:close/>
                </a:path>
              </a:pathLst>
            </a:custGeom>
            <a:blipFill>
              <a:blip r:embed="rId3">
                <a:alphaModFix amt="0"/>
              </a:blip>
              <a:stretch>
                <a:fillRect t="-112375" b="-112375"/>
              </a:stretch>
            </a:blipFill>
          </p:spPr>
        </p:sp>
        <p:sp>
          <p:nvSpPr>
            <p:cNvPr id="32" name="TextBox 32"/>
            <p:cNvSpPr txBox="1"/>
            <p:nvPr/>
          </p:nvSpPr>
          <p:spPr>
            <a:xfrm>
              <a:off x="0" y="-66675"/>
              <a:ext cx="6096000" cy="798195"/>
            </a:xfrm>
            <a:prstGeom prst="rect">
              <a:avLst/>
            </a:prstGeom>
          </p:spPr>
          <p:txBody>
            <a:bodyPr lIns="0" tIns="0" rIns="0" bIns="0" rtlCol="0" anchor="ctr"/>
            <a:lstStyle/>
            <a:p>
              <a:pPr algn="ctr" defTabSz="609630">
                <a:lnSpc>
                  <a:spcPts val="1600"/>
                </a:lnSpc>
              </a:pPr>
              <a:r>
                <a:rPr lang="en-US" sz="1333">
                  <a:solidFill>
                    <a:srgbClr val="7F8C8D"/>
                  </a:solidFill>
                  <a:latin typeface="Agrandir"/>
                  <a:ea typeface="Agrandir"/>
                  <a:cs typeface="Agrandir"/>
                  <a:sym typeface="Agrandir"/>
                </a:rPr>
                <a:t>Atendidos Alcaldía</a:t>
              </a:r>
            </a:p>
          </p:txBody>
        </p:sp>
      </p:grpSp>
      <p:grpSp>
        <p:nvGrpSpPr>
          <p:cNvPr id="33" name="Group 33"/>
          <p:cNvGrpSpPr/>
          <p:nvPr/>
        </p:nvGrpSpPr>
        <p:grpSpPr>
          <a:xfrm>
            <a:off x="7680960" y="2255520"/>
            <a:ext cx="731520" cy="853440"/>
            <a:chOff x="0" y="0"/>
            <a:chExt cx="1463040" cy="1706880"/>
          </a:xfrm>
        </p:grpSpPr>
        <p:sp>
          <p:nvSpPr>
            <p:cNvPr id="34" name="Freeform 34"/>
            <p:cNvSpPr/>
            <p:nvPr/>
          </p:nvSpPr>
          <p:spPr>
            <a:xfrm>
              <a:off x="0" y="0"/>
              <a:ext cx="1463040" cy="1706880"/>
            </a:xfrm>
            <a:custGeom>
              <a:avLst/>
              <a:gdLst/>
              <a:ahLst/>
              <a:cxnLst/>
              <a:rect l="l" t="t" r="r" b="b"/>
              <a:pathLst>
                <a:path w="1463040" h="1706880">
                  <a:moveTo>
                    <a:pt x="0" y="0"/>
                  </a:moveTo>
                  <a:lnTo>
                    <a:pt x="1463040" y="0"/>
                  </a:lnTo>
                  <a:lnTo>
                    <a:pt x="1463040" y="1706880"/>
                  </a:lnTo>
                  <a:lnTo>
                    <a:pt x="0" y="1706880"/>
                  </a:lnTo>
                  <a:close/>
                </a:path>
              </a:pathLst>
            </a:custGeom>
            <a:blipFill>
              <a:blip r:embed="rId3">
                <a:alphaModFix amt="0"/>
              </a:blip>
              <a:stretch>
                <a:fillRect l="-99687" r="-99687"/>
              </a:stretch>
            </a:blipFill>
          </p:spPr>
        </p:sp>
        <p:sp>
          <p:nvSpPr>
            <p:cNvPr id="35" name="TextBox 35"/>
            <p:cNvSpPr txBox="1"/>
            <p:nvPr/>
          </p:nvSpPr>
          <p:spPr>
            <a:xfrm>
              <a:off x="0" y="-28575"/>
              <a:ext cx="1463040" cy="1735455"/>
            </a:xfrm>
            <a:prstGeom prst="rect">
              <a:avLst/>
            </a:prstGeom>
          </p:spPr>
          <p:txBody>
            <a:bodyPr lIns="0" tIns="0" rIns="0" bIns="0" rtlCol="0" anchor="ctr"/>
            <a:lstStyle/>
            <a:p>
              <a:pPr algn="ctr" defTabSz="609630">
                <a:lnSpc>
                  <a:spcPts val="4800"/>
                </a:lnSpc>
              </a:pPr>
              <a:r>
                <a:rPr lang="en-US" sz="4000">
                  <a:solidFill>
                    <a:srgbClr val="C0392B"/>
                  </a:solidFill>
                  <a:latin typeface="Arial"/>
                  <a:ea typeface="Arial"/>
                  <a:cs typeface="Arial"/>
                  <a:sym typeface="Arial"/>
                </a:rPr>
                <a:t>→</a:t>
              </a:r>
            </a:p>
          </p:txBody>
        </p:sp>
      </p:grpSp>
      <p:grpSp>
        <p:nvGrpSpPr>
          <p:cNvPr id="36" name="Group 36"/>
          <p:cNvGrpSpPr/>
          <p:nvPr/>
        </p:nvGrpSpPr>
        <p:grpSpPr>
          <a:xfrm>
            <a:off x="8412480" y="1889760"/>
            <a:ext cx="3048000" cy="426720"/>
            <a:chOff x="0" y="0"/>
            <a:chExt cx="6096000" cy="853440"/>
          </a:xfrm>
        </p:grpSpPr>
        <p:sp>
          <p:nvSpPr>
            <p:cNvPr id="37" name="Freeform 37"/>
            <p:cNvSpPr/>
            <p:nvPr/>
          </p:nvSpPr>
          <p:spPr>
            <a:xfrm>
              <a:off x="0" y="0"/>
              <a:ext cx="6096000" cy="853440"/>
            </a:xfrm>
            <a:custGeom>
              <a:avLst/>
              <a:gdLst/>
              <a:ahLst/>
              <a:cxnLst/>
              <a:rect l="l" t="t" r="r" b="b"/>
              <a:pathLst>
                <a:path w="6096000" h="853440">
                  <a:moveTo>
                    <a:pt x="0" y="0"/>
                  </a:moveTo>
                  <a:lnTo>
                    <a:pt x="6096000" y="0"/>
                  </a:lnTo>
                  <a:lnTo>
                    <a:pt x="6096000" y="853440"/>
                  </a:lnTo>
                  <a:lnTo>
                    <a:pt x="0" y="853440"/>
                  </a:lnTo>
                  <a:close/>
                </a:path>
              </a:pathLst>
            </a:custGeom>
            <a:blipFill>
              <a:blip r:embed="rId3">
                <a:alphaModFix amt="0"/>
              </a:blip>
              <a:stretch>
                <a:fillRect t="-89178" b="-89178"/>
              </a:stretch>
            </a:blipFill>
          </p:spPr>
        </p:sp>
        <p:sp>
          <p:nvSpPr>
            <p:cNvPr id="38" name="TextBox 38"/>
            <p:cNvSpPr txBox="1"/>
            <p:nvPr/>
          </p:nvSpPr>
          <p:spPr>
            <a:xfrm>
              <a:off x="0" y="-76200"/>
              <a:ext cx="6096000" cy="929640"/>
            </a:xfrm>
            <a:prstGeom prst="rect">
              <a:avLst/>
            </a:prstGeom>
          </p:spPr>
          <p:txBody>
            <a:bodyPr lIns="0" tIns="0" rIns="0" bIns="0" rtlCol="0" anchor="ctr"/>
            <a:lstStyle/>
            <a:p>
              <a:pPr algn="ctr" defTabSz="609630">
                <a:lnSpc>
                  <a:spcPts val="1919"/>
                </a:lnSpc>
              </a:pPr>
              <a:r>
                <a:rPr lang="en-US" sz="1600">
                  <a:solidFill>
                    <a:srgbClr val="7F8C8D"/>
                  </a:solidFill>
                  <a:latin typeface="Agrandir"/>
                  <a:ea typeface="Agrandir"/>
                  <a:cs typeface="Agrandir"/>
                  <a:sym typeface="Agrandir"/>
                </a:rPr>
                <a:t>2024</a:t>
              </a:r>
            </a:p>
          </p:txBody>
        </p:sp>
      </p:grpSp>
      <p:grpSp>
        <p:nvGrpSpPr>
          <p:cNvPr id="39" name="Group 39"/>
          <p:cNvGrpSpPr/>
          <p:nvPr/>
        </p:nvGrpSpPr>
        <p:grpSpPr>
          <a:xfrm>
            <a:off x="8412480" y="2255520"/>
            <a:ext cx="3048000" cy="941781"/>
            <a:chOff x="0" y="0"/>
            <a:chExt cx="6096000" cy="1883562"/>
          </a:xfrm>
        </p:grpSpPr>
        <p:sp>
          <p:nvSpPr>
            <p:cNvPr id="40" name="Freeform 40"/>
            <p:cNvSpPr/>
            <p:nvPr/>
          </p:nvSpPr>
          <p:spPr>
            <a:xfrm>
              <a:off x="0" y="0"/>
              <a:ext cx="6096000" cy="1883562"/>
            </a:xfrm>
            <a:custGeom>
              <a:avLst/>
              <a:gdLst/>
              <a:ahLst/>
              <a:cxnLst/>
              <a:rect l="l" t="t" r="r" b="b"/>
              <a:pathLst>
                <a:path w="6096000" h="1883562">
                  <a:moveTo>
                    <a:pt x="0" y="0"/>
                  </a:moveTo>
                  <a:lnTo>
                    <a:pt x="6096000" y="0"/>
                  </a:lnTo>
                  <a:lnTo>
                    <a:pt x="6096000" y="1883562"/>
                  </a:lnTo>
                  <a:lnTo>
                    <a:pt x="0" y="1883562"/>
                  </a:lnTo>
                  <a:close/>
                </a:path>
              </a:pathLst>
            </a:custGeom>
            <a:blipFill>
              <a:blip r:embed="rId3">
                <a:alphaModFix amt="0"/>
              </a:blip>
              <a:stretch>
                <a:fillRect t="-17751" b="-8371"/>
              </a:stretch>
            </a:blipFill>
          </p:spPr>
        </p:sp>
        <p:sp>
          <p:nvSpPr>
            <p:cNvPr id="41" name="TextBox 41"/>
            <p:cNvSpPr txBox="1"/>
            <p:nvPr/>
          </p:nvSpPr>
          <p:spPr>
            <a:xfrm>
              <a:off x="0" y="-200025"/>
              <a:ext cx="6096000" cy="2083587"/>
            </a:xfrm>
            <a:prstGeom prst="rect">
              <a:avLst/>
            </a:prstGeom>
          </p:spPr>
          <p:txBody>
            <a:bodyPr lIns="0" tIns="0" rIns="0" bIns="0" rtlCol="0" anchor="ctr"/>
            <a:lstStyle/>
            <a:p>
              <a:pPr algn="ctr" defTabSz="609630">
                <a:lnSpc>
                  <a:spcPts val="5760"/>
                </a:lnSpc>
              </a:pPr>
              <a:r>
                <a:rPr lang="en-US" sz="4800" b="1">
                  <a:solidFill>
                    <a:srgbClr val="C0392B"/>
                  </a:solidFill>
                  <a:latin typeface="Agrandir Bold"/>
                  <a:ea typeface="Agrandir Bold"/>
                  <a:cs typeface="Agrandir Bold"/>
                  <a:sym typeface="Agrandir Bold"/>
                </a:rPr>
                <a:t>8.000+</a:t>
              </a:r>
            </a:p>
          </p:txBody>
        </p:sp>
      </p:grpSp>
      <p:grpSp>
        <p:nvGrpSpPr>
          <p:cNvPr id="42" name="Group 42"/>
          <p:cNvGrpSpPr/>
          <p:nvPr/>
        </p:nvGrpSpPr>
        <p:grpSpPr>
          <a:xfrm>
            <a:off x="8412480" y="3108960"/>
            <a:ext cx="3048000" cy="365760"/>
            <a:chOff x="0" y="0"/>
            <a:chExt cx="6096000" cy="731520"/>
          </a:xfrm>
        </p:grpSpPr>
        <p:sp>
          <p:nvSpPr>
            <p:cNvPr id="43" name="Freeform 43"/>
            <p:cNvSpPr/>
            <p:nvPr/>
          </p:nvSpPr>
          <p:spPr>
            <a:xfrm>
              <a:off x="0" y="0"/>
              <a:ext cx="6096000" cy="731520"/>
            </a:xfrm>
            <a:custGeom>
              <a:avLst/>
              <a:gdLst/>
              <a:ahLst/>
              <a:cxnLst/>
              <a:rect l="l" t="t" r="r" b="b"/>
              <a:pathLst>
                <a:path w="6096000" h="731520">
                  <a:moveTo>
                    <a:pt x="0" y="0"/>
                  </a:moveTo>
                  <a:lnTo>
                    <a:pt x="6096000" y="0"/>
                  </a:lnTo>
                  <a:lnTo>
                    <a:pt x="6096000" y="731520"/>
                  </a:lnTo>
                  <a:lnTo>
                    <a:pt x="0" y="731520"/>
                  </a:lnTo>
                  <a:close/>
                </a:path>
              </a:pathLst>
            </a:custGeom>
            <a:blipFill>
              <a:blip r:embed="rId3">
                <a:alphaModFix amt="0"/>
              </a:blip>
              <a:stretch>
                <a:fillRect t="-112375" b="-112375"/>
              </a:stretch>
            </a:blipFill>
          </p:spPr>
        </p:sp>
        <p:sp>
          <p:nvSpPr>
            <p:cNvPr id="44" name="TextBox 44"/>
            <p:cNvSpPr txBox="1"/>
            <p:nvPr/>
          </p:nvSpPr>
          <p:spPr>
            <a:xfrm>
              <a:off x="0" y="-66675"/>
              <a:ext cx="6096000" cy="798195"/>
            </a:xfrm>
            <a:prstGeom prst="rect">
              <a:avLst/>
            </a:prstGeom>
          </p:spPr>
          <p:txBody>
            <a:bodyPr lIns="0" tIns="0" rIns="0" bIns="0" rtlCol="0" anchor="ctr"/>
            <a:lstStyle/>
            <a:p>
              <a:pPr algn="ctr" defTabSz="609630">
                <a:lnSpc>
                  <a:spcPts val="1600"/>
                </a:lnSpc>
              </a:pPr>
              <a:r>
                <a:rPr lang="en-US" sz="1333">
                  <a:solidFill>
                    <a:srgbClr val="7F8C8D"/>
                  </a:solidFill>
                  <a:latin typeface="Agrandir"/>
                  <a:ea typeface="Agrandir"/>
                  <a:cs typeface="Agrandir"/>
                  <a:sym typeface="Agrandir"/>
                </a:rPr>
                <a:t>Estimado Corpocentro</a:t>
              </a:r>
            </a:p>
          </p:txBody>
        </p:sp>
      </p:grpSp>
      <p:grpSp>
        <p:nvGrpSpPr>
          <p:cNvPr id="45" name="Group 45"/>
          <p:cNvGrpSpPr/>
          <p:nvPr/>
        </p:nvGrpSpPr>
        <p:grpSpPr>
          <a:xfrm>
            <a:off x="1219200" y="3657600"/>
            <a:ext cx="9753600" cy="426720"/>
            <a:chOff x="0" y="0"/>
            <a:chExt cx="19507200" cy="853440"/>
          </a:xfrm>
        </p:grpSpPr>
        <p:sp>
          <p:nvSpPr>
            <p:cNvPr id="46" name="Freeform 46"/>
            <p:cNvSpPr/>
            <p:nvPr/>
          </p:nvSpPr>
          <p:spPr>
            <a:xfrm>
              <a:off x="0" y="0"/>
              <a:ext cx="19507200" cy="853440"/>
            </a:xfrm>
            <a:custGeom>
              <a:avLst/>
              <a:gdLst/>
              <a:ahLst/>
              <a:cxnLst/>
              <a:rect l="l" t="t" r="r" b="b"/>
              <a:pathLst>
                <a:path w="19507200" h="853440">
                  <a:moveTo>
                    <a:pt x="0" y="0"/>
                  </a:moveTo>
                  <a:lnTo>
                    <a:pt x="19507200" y="0"/>
                  </a:lnTo>
                  <a:lnTo>
                    <a:pt x="19507200" y="853440"/>
                  </a:lnTo>
                  <a:lnTo>
                    <a:pt x="0" y="853440"/>
                  </a:lnTo>
                  <a:close/>
                </a:path>
              </a:pathLst>
            </a:custGeom>
            <a:blipFill>
              <a:blip r:embed="rId3">
                <a:alphaModFix amt="0"/>
              </a:blip>
              <a:stretch>
                <a:fillRect t="-395372" b="-395372"/>
              </a:stretch>
            </a:blipFill>
          </p:spPr>
        </p:sp>
        <p:sp>
          <p:nvSpPr>
            <p:cNvPr id="47" name="TextBox 47"/>
            <p:cNvSpPr txBox="1"/>
            <p:nvPr/>
          </p:nvSpPr>
          <p:spPr>
            <a:xfrm>
              <a:off x="0" y="-76200"/>
              <a:ext cx="19507200" cy="929640"/>
            </a:xfrm>
            <a:prstGeom prst="rect">
              <a:avLst/>
            </a:prstGeom>
          </p:spPr>
          <p:txBody>
            <a:bodyPr lIns="0" tIns="0" rIns="0" bIns="0" rtlCol="0" anchor="ctr"/>
            <a:lstStyle/>
            <a:p>
              <a:pPr algn="ctr" defTabSz="609630">
                <a:lnSpc>
                  <a:spcPts val="2080"/>
                </a:lnSpc>
              </a:pPr>
              <a:r>
                <a:rPr lang="en-US" sz="1733" b="1">
                  <a:solidFill>
                    <a:srgbClr val="C0392B"/>
                  </a:solidFill>
                  <a:latin typeface="Agrandir Bold"/>
                  <a:ea typeface="Agrandir Bold"/>
                  <a:cs typeface="Agrandir Bold"/>
                  <a:sym typeface="Agrandir Bold"/>
                </a:rPr>
                <a:t>Aumento del 150% desde el censo oficial</a:t>
              </a:r>
            </a:p>
          </p:txBody>
        </p:sp>
      </p:grpSp>
      <p:grpSp>
        <p:nvGrpSpPr>
          <p:cNvPr id="48" name="Group 48"/>
          <p:cNvGrpSpPr/>
          <p:nvPr/>
        </p:nvGrpSpPr>
        <p:grpSpPr>
          <a:xfrm>
            <a:off x="609600" y="4389120"/>
            <a:ext cx="5242560" cy="2072640"/>
            <a:chOff x="0" y="0"/>
            <a:chExt cx="10485120" cy="4145280"/>
          </a:xfrm>
        </p:grpSpPr>
        <p:sp>
          <p:nvSpPr>
            <p:cNvPr id="49" name="Freeform 49"/>
            <p:cNvSpPr/>
            <p:nvPr/>
          </p:nvSpPr>
          <p:spPr>
            <a:xfrm>
              <a:off x="0" y="0"/>
              <a:ext cx="10485120" cy="4145280"/>
            </a:xfrm>
            <a:custGeom>
              <a:avLst/>
              <a:gdLst/>
              <a:ahLst/>
              <a:cxnLst/>
              <a:rect l="l" t="t" r="r" b="b"/>
              <a:pathLst>
                <a:path w="10485120" h="4145280">
                  <a:moveTo>
                    <a:pt x="0" y="0"/>
                  </a:moveTo>
                  <a:lnTo>
                    <a:pt x="10485120" y="0"/>
                  </a:lnTo>
                  <a:lnTo>
                    <a:pt x="10485120" y="4145280"/>
                  </a:lnTo>
                  <a:lnTo>
                    <a:pt x="0" y="4145280"/>
                  </a:lnTo>
                  <a:close/>
                </a:path>
              </a:pathLst>
            </a:custGeom>
            <a:solidFill>
              <a:srgbClr val="1E3A5F"/>
            </a:solidFill>
          </p:spPr>
        </p:sp>
      </p:grpSp>
      <p:grpSp>
        <p:nvGrpSpPr>
          <p:cNvPr id="50" name="Group 50"/>
          <p:cNvGrpSpPr/>
          <p:nvPr/>
        </p:nvGrpSpPr>
        <p:grpSpPr>
          <a:xfrm>
            <a:off x="609600" y="4389120"/>
            <a:ext cx="97536" cy="2072640"/>
            <a:chOff x="0" y="0"/>
            <a:chExt cx="195072" cy="4145280"/>
          </a:xfrm>
        </p:grpSpPr>
        <p:sp>
          <p:nvSpPr>
            <p:cNvPr id="51" name="Freeform 51"/>
            <p:cNvSpPr/>
            <p:nvPr/>
          </p:nvSpPr>
          <p:spPr>
            <a:xfrm>
              <a:off x="0" y="0"/>
              <a:ext cx="195072" cy="4145280"/>
            </a:xfrm>
            <a:custGeom>
              <a:avLst/>
              <a:gdLst/>
              <a:ahLst/>
              <a:cxnLst/>
              <a:rect l="l" t="t" r="r" b="b"/>
              <a:pathLst>
                <a:path w="195072" h="4145280">
                  <a:moveTo>
                    <a:pt x="0" y="0"/>
                  </a:moveTo>
                  <a:lnTo>
                    <a:pt x="195072" y="0"/>
                  </a:lnTo>
                  <a:lnTo>
                    <a:pt x="195072" y="4145280"/>
                  </a:lnTo>
                  <a:lnTo>
                    <a:pt x="0" y="4145280"/>
                  </a:lnTo>
                  <a:close/>
                </a:path>
              </a:pathLst>
            </a:custGeom>
            <a:solidFill>
              <a:srgbClr val="C0392B"/>
            </a:solidFill>
          </p:spPr>
        </p:sp>
      </p:grpSp>
      <p:grpSp>
        <p:nvGrpSpPr>
          <p:cNvPr id="52" name="Group 52"/>
          <p:cNvGrpSpPr/>
          <p:nvPr/>
        </p:nvGrpSpPr>
        <p:grpSpPr>
          <a:xfrm>
            <a:off x="975360" y="4450080"/>
            <a:ext cx="4632960" cy="426720"/>
            <a:chOff x="0" y="0"/>
            <a:chExt cx="9265920" cy="853440"/>
          </a:xfrm>
        </p:grpSpPr>
        <p:sp>
          <p:nvSpPr>
            <p:cNvPr id="53" name="Freeform 53"/>
            <p:cNvSpPr/>
            <p:nvPr/>
          </p:nvSpPr>
          <p:spPr>
            <a:xfrm>
              <a:off x="0" y="0"/>
              <a:ext cx="9265920" cy="853440"/>
            </a:xfrm>
            <a:custGeom>
              <a:avLst/>
              <a:gdLst/>
              <a:ahLst/>
              <a:cxnLst/>
              <a:rect l="l" t="t" r="r" b="b"/>
              <a:pathLst>
                <a:path w="9265920" h="853440">
                  <a:moveTo>
                    <a:pt x="0" y="0"/>
                  </a:moveTo>
                  <a:lnTo>
                    <a:pt x="9265920" y="0"/>
                  </a:lnTo>
                  <a:lnTo>
                    <a:pt x="9265920" y="853440"/>
                  </a:lnTo>
                  <a:lnTo>
                    <a:pt x="0" y="853440"/>
                  </a:lnTo>
                  <a:close/>
                </a:path>
              </a:pathLst>
            </a:custGeom>
            <a:blipFill>
              <a:blip r:embed="rId3">
                <a:alphaModFix amt="0"/>
              </a:blip>
              <a:stretch>
                <a:fillRect t="-161551" b="-161551"/>
              </a:stretch>
            </a:blipFill>
          </p:spPr>
        </p:sp>
        <p:sp>
          <p:nvSpPr>
            <p:cNvPr id="54" name="TextBox 54"/>
            <p:cNvSpPr txBox="1"/>
            <p:nvPr/>
          </p:nvSpPr>
          <p:spPr>
            <a:xfrm>
              <a:off x="0" y="-76200"/>
              <a:ext cx="9265920" cy="929640"/>
            </a:xfrm>
            <a:prstGeom prst="rect">
              <a:avLst/>
            </a:prstGeom>
          </p:spPr>
          <p:txBody>
            <a:bodyPr lIns="0" tIns="0" rIns="0" bIns="0" rtlCol="0" anchor="ctr"/>
            <a:lstStyle/>
            <a:p>
              <a:pPr defTabSz="609630">
                <a:lnSpc>
                  <a:spcPts val="2080"/>
                </a:lnSpc>
              </a:pPr>
              <a:r>
                <a:rPr lang="en-US" sz="1733" b="1">
                  <a:solidFill>
                    <a:srgbClr val="E67E22"/>
                  </a:solidFill>
                  <a:latin typeface="Agrandir Bold"/>
                  <a:ea typeface="Agrandir Bold"/>
                  <a:cs typeface="Agrandir Bold"/>
                  <a:sym typeface="Agrandir Bold"/>
                </a:rPr>
                <a:t>Consumo en Medellín</a:t>
              </a:r>
            </a:p>
          </p:txBody>
        </p:sp>
      </p:grpSp>
      <p:grpSp>
        <p:nvGrpSpPr>
          <p:cNvPr id="55" name="Group 55"/>
          <p:cNvGrpSpPr/>
          <p:nvPr/>
        </p:nvGrpSpPr>
        <p:grpSpPr>
          <a:xfrm>
            <a:off x="975360" y="4876800"/>
            <a:ext cx="4632960" cy="1463040"/>
            <a:chOff x="0" y="0"/>
            <a:chExt cx="9265920" cy="2926080"/>
          </a:xfrm>
        </p:grpSpPr>
        <p:sp>
          <p:nvSpPr>
            <p:cNvPr id="56" name="Freeform 56"/>
            <p:cNvSpPr/>
            <p:nvPr/>
          </p:nvSpPr>
          <p:spPr>
            <a:xfrm>
              <a:off x="0" y="0"/>
              <a:ext cx="9265920" cy="2926080"/>
            </a:xfrm>
            <a:custGeom>
              <a:avLst/>
              <a:gdLst/>
              <a:ahLst/>
              <a:cxnLst/>
              <a:rect l="l" t="t" r="r" b="b"/>
              <a:pathLst>
                <a:path w="9265920" h="2926080">
                  <a:moveTo>
                    <a:pt x="0" y="0"/>
                  </a:moveTo>
                  <a:lnTo>
                    <a:pt x="9265920" y="0"/>
                  </a:lnTo>
                  <a:lnTo>
                    <a:pt x="9265920" y="2926080"/>
                  </a:lnTo>
                  <a:lnTo>
                    <a:pt x="0" y="2926080"/>
                  </a:lnTo>
                  <a:close/>
                </a:path>
              </a:pathLst>
            </a:custGeom>
            <a:blipFill>
              <a:blip r:embed="rId3">
                <a:alphaModFix amt="0"/>
              </a:blip>
              <a:stretch>
                <a:fillRect t="-11702" b="-11702"/>
              </a:stretch>
            </a:blipFill>
          </p:spPr>
        </p:sp>
        <p:sp>
          <p:nvSpPr>
            <p:cNvPr id="57" name="TextBox 57"/>
            <p:cNvSpPr txBox="1"/>
            <p:nvPr/>
          </p:nvSpPr>
          <p:spPr>
            <a:xfrm>
              <a:off x="0" y="-161925"/>
              <a:ext cx="9265920" cy="3088005"/>
            </a:xfrm>
            <a:prstGeom prst="rect">
              <a:avLst/>
            </a:prstGeom>
          </p:spPr>
          <p:txBody>
            <a:bodyPr lIns="0" tIns="0" rIns="0" bIns="0" rtlCol="0" anchor="ctr"/>
            <a:lstStyle/>
            <a:p>
              <a:pPr defTabSz="609630">
                <a:lnSpc>
                  <a:spcPts val="2911"/>
                </a:lnSpc>
              </a:pPr>
              <a:r>
                <a:rPr lang="en-US" sz="1866" b="1">
                  <a:solidFill>
                    <a:srgbClr val="FFFFFF"/>
                  </a:solidFill>
                  <a:latin typeface="Agrandir Bold"/>
                  <a:ea typeface="Agrandir Bold"/>
                  <a:cs typeface="Agrandir Bold"/>
                  <a:sym typeface="Agrandir Bold"/>
                </a:rPr>
                <a:t>Bazuco en pipa: </a:t>
              </a:r>
              <a:r>
                <a:rPr lang="en-US" sz="1866" b="1">
                  <a:solidFill>
                    <a:srgbClr val="C0392B"/>
                  </a:solidFill>
                  <a:latin typeface="Agrandir Bold"/>
                  <a:ea typeface="Agrandir Bold"/>
                  <a:cs typeface="Agrandir Bold"/>
                  <a:sym typeface="Agrandir Bold"/>
                </a:rPr>
                <a:t>71%</a:t>
              </a:r>
            </a:p>
            <a:p>
              <a:pPr defTabSz="609630">
                <a:lnSpc>
                  <a:spcPts val="2496"/>
                </a:lnSpc>
              </a:pPr>
              <a:r>
                <a:rPr lang="en-US" sz="1600">
                  <a:solidFill>
                    <a:srgbClr val="ECEFF1"/>
                  </a:solidFill>
                  <a:latin typeface="Agrandir"/>
                  <a:ea typeface="Agrandir"/>
                  <a:cs typeface="Agrandir"/>
                  <a:sym typeface="Agrandir"/>
                </a:rPr>
                <a:t>Cigarrillo: 74.8%  |  Marihuana: 53%</a:t>
              </a:r>
            </a:p>
            <a:p>
              <a:pPr defTabSz="609630">
                <a:lnSpc>
                  <a:spcPts val="2496"/>
                </a:lnSpc>
              </a:pPr>
              <a:r>
                <a:rPr lang="en-US" sz="1600">
                  <a:solidFill>
                    <a:srgbClr val="ECEFF1"/>
                  </a:solidFill>
                  <a:latin typeface="Agrandir"/>
                  <a:ea typeface="Agrandir"/>
                  <a:cs typeface="Agrandir"/>
                  <a:sym typeface="Agrandir"/>
                </a:rPr>
                <a:t>Alcohol: 37.8%  |  Cocaína: 24.7%</a:t>
              </a:r>
            </a:p>
          </p:txBody>
        </p:sp>
      </p:grpSp>
      <p:grpSp>
        <p:nvGrpSpPr>
          <p:cNvPr id="58" name="Group 58"/>
          <p:cNvGrpSpPr/>
          <p:nvPr/>
        </p:nvGrpSpPr>
        <p:grpSpPr>
          <a:xfrm>
            <a:off x="6339840" y="4389120"/>
            <a:ext cx="5242560" cy="2072640"/>
            <a:chOff x="0" y="0"/>
            <a:chExt cx="10485120" cy="4145280"/>
          </a:xfrm>
        </p:grpSpPr>
        <p:sp>
          <p:nvSpPr>
            <p:cNvPr id="59" name="Freeform 59"/>
            <p:cNvSpPr/>
            <p:nvPr/>
          </p:nvSpPr>
          <p:spPr>
            <a:xfrm>
              <a:off x="0" y="0"/>
              <a:ext cx="10485120" cy="4145280"/>
            </a:xfrm>
            <a:custGeom>
              <a:avLst/>
              <a:gdLst/>
              <a:ahLst/>
              <a:cxnLst/>
              <a:rect l="l" t="t" r="r" b="b"/>
              <a:pathLst>
                <a:path w="10485120" h="4145280">
                  <a:moveTo>
                    <a:pt x="0" y="0"/>
                  </a:moveTo>
                  <a:lnTo>
                    <a:pt x="10485120" y="0"/>
                  </a:lnTo>
                  <a:lnTo>
                    <a:pt x="10485120" y="4145280"/>
                  </a:lnTo>
                  <a:lnTo>
                    <a:pt x="0" y="4145280"/>
                  </a:lnTo>
                  <a:close/>
                </a:path>
              </a:pathLst>
            </a:custGeom>
            <a:solidFill>
              <a:srgbClr val="1E3A5F"/>
            </a:solidFill>
          </p:spPr>
        </p:sp>
      </p:grpSp>
      <p:grpSp>
        <p:nvGrpSpPr>
          <p:cNvPr id="60" name="Group 60"/>
          <p:cNvGrpSpPr/>
          <p:nvPr/>
        </p:nvGrpSpPr>
        <p:grpSpPr>
          <a:xfrm>
            <a:off x="6339840" y="4389120"/>
            <a:ext cx="97536" cy="2072640"/>
            <a:chOff x="0" y="0"/>
            <a:chExt cx="195072" cy="4145280"/>
          </a:xfrm>
        </p:grpSpPr>
        <p:sp>
          <p:nvSpPr>
            <p:cNvPr id="61" name="Freeform 61"/>
            <p:cNvSpPr/>
            <p:nvPr/>
          </p:nvSpPr>
          <p:spPr>
            <a:xfrm>
              <a:off x="0" y="0"/>
              <a:ext cx="195072" cy="4145280"/>
            </a:xfrm>
            <a:custGeom>
              <a:avLst/>
              <a:gdLst/>
              <a:ahLst/>
              <a:cxnLst/>
              <a:rect l="l" t="t" r="r" b="b"/>
              <a:pathLst>
                <a:path w="195072" h="4145280">
                  <a:moveTo>
                    <a:pt x="0" y="0"/>
                  </a:moveTo>
                  <a:lnTo>
                    <a:pt x="195072" y="0"/>
                  </a:lnTo>
                  <a:lnTo>
                    <a:pt x="195072" y="4145280"/>
                  </a:lnTo>
                  <a:lnTo>
                    <a:pt x="0" y="4145280"/>
                  </a:lnTo>
                  <a:close/>
                </a:path>
              </a:pathLst>
            </a:custGeom>
            <a:solidFill>
              <a:srgbClr val="2E86C1"/>
            </a:solidFill>
          </p:spPr>
        </p:sp>
      </p:grpSp>
      <p:grpSp>
        <p:nvGrpSpPr>
          <p:cNvPr id="62" name="Group 62"/>
          <p:cNvGrpSpPr/>
          <p:nvPr/>
        </p:nvGrpSpPr>
        <p:grpSpPr>
          <a:xfrm>
            <a:off x="6705600" y="4450080"/>
            <a:ext cx="4632960" cy="426720"/>
            <a:chOff x="0" y="0"/>
            <a:chExt cx="9265920" cy="853440"/>
          </a:xfrm>
        </p:grpSpPr>
        <p:sp>
          <p:nvSpPr>
            <p:cNvPr id="63" name="Freeform 63"/>
            <p:cNvSpPr/>
            <p:nvPr/>
          </p:nvSpPr>
          <p:spPr>
            <a:xfrm>
              <a:off x="0" y="0"/>
              <a:ext cx="9265920" cy="853440"/>
            </a:xfrm>
            <a:custGeom>
              <a:avLst/>
              <a:gdLst/>
              <a:ahLst/>
              <a:cxnLst/>
              <a:rect l="l" t="t" r="r" b="b"/>
              <a:pathLst>
                <a:path w="9265920" h="853440">
                  <a:moveTo>
                    <a:pt x="0" y="0"/>
                  </a:moveTo>
                  <a:lnTo>
                    <a:pt x="9265920" y="0"/>
                  </a:lnTo>
                  <a:lnTo>
                    <a:pt x="9265920" y="853440"/>
                  </a:lnTo>
                  <a:lnTo>
                    <a:pt x="0" y="853440"/>
                  </a:lnTo>
                  <a:close/>
                </a:path>
              </a:pathLst>
            </a:custGeom>
            <a:blipFill>
              <a:blip r:embed="rId3">
                <a:alphaModFix amt="0"/>
              </a:blip>
              <a:stretch>
                <a:fillRect t="-161551" b="-161551"/>
              </a:stretch>
            </a:blipFill>
          </p:spPr>
        </p:sp>
        <p:sp>
          <p:nvSpPr>
            <p:cNvPr id="64" name="TextBox 64"/>
            <p:cNvSpPr txBox="1"/>
            <p:nvPr/>
          </p:nvSpPr>
          <p:spPr>
            <a:xfrm>
              <a:off x="0" y="-76200"/>
              <a:ext cx="9265920" cy="929640"/>
            </a:xfrm>
            <a:prstGeom prst="rect">
              <a:avLst/>
            </a:prstGeom>
          </p:spPr>
          <p:txBody>
            <a:bodyPr lIns="0" tIns="0" rIns="0" bIns="0" rtlCol="0" anchor="ctr"/>
            <a:lstStyle/>
            <a:p>
              <a:pPr defTabSz="609630">
                <a:lnSpc>
                  <a:spcPts val="2080"/>
                </a:lnSpc>
              </a:pPr>
              <a:r>
                <a:rPr lang="en-US" sz="1733" b="1">
                  <a:solidFill>
                    <a:srgbClr val="2E86C1"/>
                  </a:solidFill>
                  <a:latin typeface="Agrandir Bold"/>
                  <a:ea typeface="Agrandir Bold"/>
                  <a:cs typeface="Agrandir Bold"/>
                  <a:sym typeface="Agrandir Bold"/>
                </a:rPr>
                <a:t>Perfil de la población</a:t>
              </a:r>
            </a:p>
          </p:txBody>
        </p:sp>
      </p:grpSp>
      <p:grpSp>
        <p:nvGrpSpPr>
          <p:cNvPr id="65" name="Group 65"/>
          <p:cNvGrpSpPr/>
          <p:nvPr/>
        </p:nvGrpSpPr>
        <p:grpSpPr>
          <a:xfrm>
            <a:off x="6705600" y="4876800"/>
            <a:ext cx="4632960" cy="1584749"/>
            <a:chOff x="0" y="0"/>
            <a:chExt cx="9265920" cy="3169497"/>
          </a:xfrm>
        </p:grpSpPr>
        <p:sp>
          <p:nvSpPr>
            <p:cNvPr id="66" name="Freeform 66"/>
            <p:cNvSpPr/>
            <p:nvPr/>
          </p:nvSpPr>
          <p:spPr>
            <a:xfrm>
              <a:off x="0" y="0"/>
              <a:ext cx="9265920" cy="3169497"/>
            </a:xfrm>
            <a:custGeom>
              <a:avLst/>
              <a:gdLst/>
              <a:ahLst/>
              <a:cxnLst/>
              <a:rect l="l" t="t" r="r" b="b"/>
              <a:pathLst>
                <a:path w="9265920" h="3169497">
                  <a:moveTo>
                    <a:pt x="0" y="0"/>
                  </a:moveTo>
                  <a:lnTo>
                    <a:pt x="9265920" y="0"/>
                  </a:lnTo>
                  <a:lnTo>
                    <a:pt x="9265920" y="3169497"/>
                  </a:lnTo>
                  <a:lnTo>
                    <a:pt x="0" y="3169497"/>
                  </a:lnTo>
                  <a:close/>
                </a:path>
              </a:pathLst>
            </a:custGeom>
            <a:blipFill>
              <a:blip r:embed="rId3">
                <a:alphaModFix amt="0"/>
              </a:blip>
              <a:stretch>
                <a:fillRect t="-10803" b="-3123"/>
              </a:stretch>
            </a:blipFill>
          </p:spPr>
        </p:sp>
        <p:sp>
          <p:nvSpPr>
            <p:cNvPr id="67" name="TextBox 67"/>
            <p:cNvSpPr txBox="1"/>
            <p:nvPr/>
          </p:nvSpPr>
          <p:spPr>
            <a:xfrm>
              <a:off x="0" y="-161925"/>
              <a:ext cx="9265920" cy="3331422"/>
            </a:xfrm>
            <a:prstGeom prst="rect">
              <a:avLst/>
            </a:prstGeom>
          </p:spPr>
          <p:txBody>
            <a:bodyPr lIns="0" tIns="0" rIns="0" bIns="0" rtlCol="0" anchor="ctr"/>
            <a:lstStyle/>
            <a:p>
              <a:pPr defTabSz="609630">
                <a:lnSpc>
                  <a:spcPts val="2704"/>
                </a:lnSpc>
              </a:pPr>
              <a:r>
                <a:rPr lang="en-US" sz="1733">
                  <a:solidFill>
                    <a:srgbClr val="FFFFFF"/>
                  </a:solidFill>
                  <a:latin typeface="Agrandir"/>
                  <a:ea typeface="Agrandir"/>
                  <a:cs typeface="Agrandir"/>
                  <a:sym typeface="Agrandir"/>
                </a:rPr>
                <a:t>86% hombres  |  14% mujeres</a:t>
              </a:r>
            </a:p>
            <a:p>
              <a:pPr defTabSz="609630">
                <a:lnSpc>
                  <a:spcPts val="2496"/>
                </a:lnSpc>
              </a:pPr>
              <a:r>
                <a:rPr lang="en-US" sz="1600">
                  <a:solidFill>
                    <a:srgbClr val="ECEFF1"/>
                  </a:solidFill>
                  <a:latin typeface="Agrandir"/>
                  <a:ea typeface="Agrandir"/>
                  <a:cs typeface="Agrandir"/>
                  <a:sym typeface="Agrandir"/>
                </a:rPr>
                <a:t>7.4% extranjeros (mayoría venezolanos)</a:t>
              </a:r>
            </a:p>
            <a:p>
              <a:pPr defTabSz="609630">
                <a:lnSpc>
                  <a:spcPts val="2496"/>
                </a:lnSpc>
              </a:pPr>
              <a:r>
                <a:rPr lang="en-US" sz="1600">
                  <a:solidFill>
                    <a:srgbClr val="ECEFF1"/>
                  </a:solidFill>
                  <a:latin typeface="Agrandir"/>
                  <a:ea typeface="Agrandir"/>
                  <a:cs typeface="Agrandir"/>
                  <a:sym typeface="Agrandir"/>
                </a:rPr>
                <a:t>Comuna 10 (La Candelaria): mayor concentración</a:t>
              </a:r>
            </a:p>
            <a:p>
              <a:pPr defTabSz="609630">
                <a:lnSpc>
                  <a:spcPts val="2496"/>
                </a:lnSpc>
              </a:pPr>
              <a:r>
                <a:rPr lang="en-US" sz="1600" b="1">
                  <a:solidFill>
                    <a:srgbClr val="E67E22"/>
                  </a:solidFill>
                  <a:latin typeface="Agrandir Bold"/>
                  <a:ea typeface="Agrandir Bold"/>
                  <a:cs typeface="Agrandir Bold"/>
                  <a:sym typeface="Agrandir Bold"/>
                </a:rPr>
                <a:t>Primer consumo desde los 14 años</a:t>
              </a:r>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69"/>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2400"/>
            </a:pPr>
            <a:r>
              <a:rPr lang="es" sz="3200" b="1">
                <a:solidFill>
                  <a:schemeClr val="accent2"/>
                </a:solidFill>
              </a:rPr>
              <a:t>Evaluación Psicopatológica</a:t>
            </a:r>
            <a:endParaRPr sz="3200" b="1">
              <a:solidFill>
                <a:schemeClr val="accent2"/>
              </a:solidFill>
            </a:endParaRPr>
          </a:p>
        </p:txBody>
      </p:sp>
      <p:pic>
        <p:nvPicPr>
          <p:cNvPr id="716" name="Google Shape;716;p69"/>
          <p:cNvPicPr preferRelativeResize="0">
            <a:picLocks noGrp="1"/>
          </p:cNvPicPr>
          <p:nvPr>
            <p:ph type="body" idx="1"/>
          </p:nvPr>
        </p:nvPicPr>
        <p:blipFill rotWithShape="1">
          <a:blip r:embed="rId3">
            <a:alphaModFix/>
          </a:blip>
          <a:srcRect/>
          <a:stretch/>
        </p:blipFill>
        <p:spPr>
          <a:xfrm>
            <a:off x="2540644" y="1510665"/>
            <a:ext cx="8387600" cy="4500800"/>
          </a:xfrm>
          <a:prstGeom prst="rect">
            <a:avLst/>
          </a:prstGeom>
          <a:noFill/>
          <a:ln>
            <a:noFill/>
          </a:ln>
        </p:spPr>
      </p:pic>
      <p:sp>
        <p:nvSpPr>
          <p:cNvPr id="717" name="Google Shape;717;p69"/>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Valoración integral del/la paciente adicto. Unidad de Drogas y Adicciones-CPD . Instituto Provincial de Bienestar Social. Diputación de Córdoba. Coordinador: Luciano Cobos Luna</a:t>
            </a:r>
            <a:endParaRPr sz="1467" kern="0">
              <a:solidFill>
                <a:srgbClr val="000000"/>
              </a:solidFill>
              <a:latin typeface="Arial"/>
              <a:cs typeface="Arial"/>
              <a:sym typeface="Arial"/>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70"/>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000"/>
            </a:pPr>
            <a:r>
              <a:rPr lang="es" sz="4000" b="1">
                <a:solidFill>
                  <a:schemeClr val="accent2"/>
                </a:solidFill>
              </a:rPr>
              <a:t>Valoración Funcional</a:t>
            </a:r>
            <a:endParaRPr sz="4000" b="1">
              <a:solidFill>
                <a:schemeClr val="accent2"/>
              </a:solidFill>
            </a:endParaRPr>
          </a:p>
        </p:txBody>
      </p:sp>
      <p:sp>
        <p:nvSpPr>
          <p:cNvPr id="723" name="Google Shape;723;p70"/>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grpSp>
        <p:nvGrpSpPr>
          <p:cNvPr id="724" name="Google Shape;724;p70"/>
          <p:cNvGrpSpPr/>
          <p:nvPr/>
        </p:nvGrpSpPr>
        <p:grpSpPr>
          <a:xfrm>
            <a:off x="1514903" y="1937770"/>
            <a:ext cx="9307895" cy="3781175"/>
            <a:chOff x="0" y="81672"/>
            <a:chExt cx="9307894" cy="3781175"/>
          </a:xfrm>
        </p:grpSpPr>
        <p:sp>
          <p:nvSpPr>
            <p:cNvPr id="725" name="Google Shape;725;p70"/>
            <p:cNvSpPr/>
            <p:nvPr/>
          </p:nvSpPr>
          <p:spPr>
            <a:xfrm>
              <a:off x="0" y="81672"/>
              <a:ext cx="2908800" cy="1745100"/>
            </a:xfrm>
            <a:prstGeom prst="rect">
              <a:avLst/>
            </a:prstGeom>
            <a:gradFill>
              <a:gsLst>
                <a:gs pos="0">
                  <a:srgbClr val="D59F93"/>
                </a:gs>
                <a:gs pos="45000">
                  <a:srgbClr val="DCAFA4"/>
                </a:gs>
                <a:gs pos="100000">
                  <a:srgbClr val="E5B5AA"/>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26" name="Google Shape;726;p70"/>
            <p:cNvSpPr txBox="1"/>
            <p:nvPr/>
          </p:nvSpPr>
          <p:spPr>
            <a:xfrm>
              <a:off x="0" y="81672"/>
              <a:ext cx="2908800" cy="17451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Alteración de la  función ejecutiva</a:t>
              </a:r>
              <a:endParaRPr sz="1867" kern="0">
                <a:solidFill>
                  <a:srgbClr val="000000"/>
                </a:solidFill>
                <a:latin typeface="Calibri"/>
                <a:ea typeface="Calibri"/>
                <a:cs typeface="Calibri"/>
                <a:sym typeface="Calibri"/>
              </a:endParaRPr>
            </a:p>
          </p:txBody>
        </p:sp>
        <p:sp>
          <p:nvSpPr>
            <p:cNvPr id="727" name="Google Shape;727;p70"/>
            <p:cNvSpPr/>
            <p:nvPr/>
          </p:nvSpPr>
          <p:spPr>
            <a:xfrm>
              <a:off x="3199547" y="81672"/>
              <a:ext cx="2908800" cy="1745100"/>
            </a:xfrm>
            <a:prstGeom prst="rect">
              <a:avLst/>
            </a:prstGeom>
            <a:gradFill>
              <a:gsLst>
                <a:gs pos="0">
                  <a:srgbClr val="CD9E94"/>
                </a:gs>
                <a:gs pos="45000">
                  <a:srgbClr val="D6AFA6"/>
                </a:gs>
                <a:gs pos="100000">
                  <a:srgbClr val="DDB5AD"/>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28" name="Google Shape;728;p70"/>
            <p:cNvSpPr txBox="1"/>
            <p:nvPr/>
          </p:nvSpPr>
          <p:spPr>
            <a:xfrm>
              <a:off x="3199547" y="81672"/>
              <a:ext cx="2908800" cy="17451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Afecta su vida cotidiana </a:t>
              </a:r>
              <a:endParaRPr sz="1867" kern="0">
                <a:solidFill>
                  <a:srgbClr val="000000"/>
                </a:solidFill>
                <a:latin typeface="Calibri"/>
                <a:ea typeface="Calibri"/>
                <a:cs typeface="Calibri"/>
                <a:sym typeface="Calibri"/>
              </a:endParaRPr>
            </a:p>
          </p:txBody>
        </p:sp>
        <p:sp>
          <p:nvSpPr>
            <p:cNvPr id="729" name="Google Shape;729;p70"/>
            <p:cNvSpPr/>
            <p:nvPr/>
          </p:nvSpPr>
          <p:spPr>
            <a:xfrm>
              <a:off x="6399094" y="81672"/>
              <a:ext cx="2908800" cy="1745100"/>
            </a:xfrm>
            <a:prstGeom prst="rect">
              <a:avLst/>
            </a:prstGeom>
            <a:gradFill>
              <a:gsLst>
                <a:gs pos="0">
                  <a:srgbClr val="C79F95"/>
                </a:gs>
                <a:gs pos="45000">
                  <a:srgbClr val="D0AEA7"/>
                </a:gs>
                <a:gs pos="100000">
                  <a:srgbClr val="D9B6AD"/>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30" name="Google Shape;730;p70"/>
            <p:cNvSpPr txBox="1"/>
            <p:nvPr/>
          </p:nvSpPr>
          <p:spPr>
            <a:xfrm>
              <a:off x="6399094" y="81672"/>
              <a:ext cx="2908800" cy="17451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Obstáculo en la recuperación del paciente</a:t>
              </a:r>
              <a:endParaRPr sz="1867" kern="0">
                <a:solidFill>
                  <a:srgbClr val="000000"/>
                </a:solidFill>
                <a:latin typeface="Calibri"/>
                <a:ea typeface="Calibri"/>
                <a:cs typeface="Calibri"/>
                <a:sym typeface="Calibri"/>
              </a:endParaRPr>
            </a:p>
          </p:txBody>
        </p:sp>
        <p:sp>
          <p:nvSpPr>
            <p:cNvPr id="731" name="Google Shape;731;p70"/>
            <p:cNvSpPr/>
            <p:nvPr/>
          </p:nvSpPr>
          <p:spPr>
            <a:xfrm>
              <a:off x="0" y="2117747"/>
              <a:ext cx="2908800" cy="1745100"/>
            </a:xfrm>
            <a:prstGeom prst="rect">
              <a:avLst/>
            </a:prstGeom>
            <a:gradFill>
              <a:gsLst>
                <a:gs pos="0">
                  <a:srgbClr val="C0A097"/>
                </a:gs>
                <a:gs pos="45000">
                  <a:srgbClr val="CAAFA8"/>
                </a:gs>
                <a:gs pos="100000">
                  <a:srgbClr val="D4B6AF"/>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32" name="Google Shape;732;p70"/>
            <p:cNvSpPr txBox="1"/>
            <p:nvPr/>
          </p:nvSpPr>
          <p:spPr>
            <a:xfrm>
              <a:off x="0" y="2117747"/>
              <a:ext cx="2908800" cy="17451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Recoger información sobre la capacidad del paciente para la realización de sus actividades habituales</a:t>
              </a:r>
              <a:endParaRPr sz="1867" kern="0">
                <a:solidFill>
                  <a:srgbClr val="000000"/>
                </a:solidFill>
                <a:latin typeface="Calibri"/>
                <a:ea typeface="Calibri"/>
                <a:cs typeface="Calibri"/>
                <a:sym typeface="Calibri"/>
              </a:endParaRPr>
            </a:p>
          </p:txBody>
        </p:sp>
        <p:sp>
          <p:nvSpPr>
            <p:cNvPr id="733" name="Google Shape;733;p70"/>
            <p:cNvSpPr/>
            <p:nvPr/>
          </p:nvSpPr>
          <p:spPr>
            <a:xfrm>
              <a:off x="3199547" y="2117747"/>
              <a:ext cx="2908800" cy="1745100"/>
            </a:xfrm>
            <a:prstGeom prst="rect">
              <a:avLst/>
            </a:prstGeom>
            <a:gradFill>
              <a:gsLst>
                <a:gs pos="0">
                  <a:srgbClr val="BBA197"/>
                </a:gs>
                <a:gs pos="45000">
                  <a:srgbClr val="C6AFA9"/>
                </a:gs>
                <a:gs pos="100000">
                  <a:srgbClr val="CFB7B0"/>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34" name="Google Shape;734;p70"/>
            <p:cNvSpPr txBox="1"/>
            <p:nvPr/>
          </p:nvSpPr>
          <p:spPr>
            <a:xfrm>
              <a:off x="3199547" y="2117747"/>
              <a:ext cx="2908800" cy="17451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Síndrome disejecutivo: alteración memoria de trabajo, déficit programación motora, dificultad resolución de problemas y en la toma de decisiones</a:t>
              </a:r>
              <a:endParaRPr sz="1867" kern="0">
                <a:solidFill>
                  <a:srgbClr val="000000"/>
                </a:solidFill>
                <a:latin typeface="Calibri"/>
                <a:ea typeface="Calibri"/>
                <a:cs typeface="Calibri"/>
                <a:sym typeface="Calibri"/>
              </a:endParaRPr>
            </a:p>
          </p:txBody>
        </p:sp>
        <p:sp>
          <p:nvSpPr>
            <p:cNvPr id="735" name="Google Shape;735;p70"/>
            <p:cNvSpPr/>
            <p:nvPr/>
          </p:nvSpPr>
          <p:spPr>
            <a:xfrm>
              <a:off x="6399094" y="2117747"/>
              <a:ext cx="2908800" cy="1745100"/>
            </a:xfrm>
            <a:prstGeom prst="rect">
              <a:avLst/>
            </a:prstGeom>
            <a:gradFill>
              <a:gsLst>
                <a:gs pos="0">
                  <a:srgbClr val="B7A099"/>
                </a:gs>
                <a:gs pos="45000">
                  <a:srgbClr val="C2B0AA"/>
                </a:gs>
                <a:gs pos="100000">
                  <a:srgbClr val="CAB8B2"/>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36" name="Google Shape;736;p70"/>
            <p:cNvSpPr txBox="1"/>
            <p:nvPr/>
          </p:nvSpPr>
          <p:spPr>
            <a:xfrm>
              <a:off x="6399094" y="2117747"/>
              <a:ext cx="2908800" cy="17451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Valoración cognitiva</a:t>
              </a:r>
              <a:endParaRPr sz="1867" kern="0">
                <a:solidFill>
                  <a:srgbClr val="000000"/>
                </a:solidFill>
                <a:latin typeface="Calibri"/>
                <a:ea typeface="Calibri"/>
                <a:cs typeface="Calibri"/>
                <a:sym typeface="Calibri"/>
              </a:endParaRPr>
            </a:p>
          </p:txBody>
        </p:sp>
      </p:grpSp>
      <p:sp>
        <p:nvSpPr>
          <p:cNvPr id="737" name="Google Shape;737;p70"/>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71"/>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1"/>
              </a:buClr>
              <a:buSzPts val="3000"/>
            </a:pPr>
            <a:r>
              <a:rPr lang="es" sz="4000" b="1">
                <a:solidFill>
                  <a:schemeClr val="accent1"/>
                </a:solidFill>
              </a:rPr>
              <a:t>Valoración Social</a:t>
            </a:r>
            <a:endParaRPr sz="4000" b="1">
              <a:solidFill>
                <a:schemeClr val="accent1"/>
              </a:solidFill>
            </a:endParaRPr>
          </a:p>
        </p:txBody>
      </p:sp>
      <p:sp>
        <p:nvSpPr>
          <p:cNvPr id="743" name="Google Shape;743;p71"/>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grpSp>
        <p:nvGrpSpPr>
          <p:cNvPr id="744" name="Google Shape;744;p71"/>
          <p:cNvGrpSpPr/>
          <p:nvPr/>
        </p:nvGrpSpPr>
        <p:grpSpPr>
          <a:xfrm>
            <a:off x="847443" y="3172575"/>
            <a:ext cx="10497116" cy="1657500"/>
            <a:chOff x="9242" y="1346949"/>
            <a:chExt cx="10497116" cy="1657500"/>
          </a:xfrm>
        </p:grpSpPr>
        <p:sp>
          <p:nvSpPr>
            <p:cNvPr id="745" name="Google Shape;745;p71"/>
            <p:cNvSpPr/>
            <p:nvPr/>
          </p:nvSpPr>
          <p:spPr>
            <a:xfrm>
              <a:off x="9242" y="1346949"/>
              <a:ext cx="2762400" cy="1657500"/>
            </a:xfrm>
            <a:prstGeom prst="roundRect">
              <a:avLst>
                <a:gd name="adj" fmla="val 10000"/>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46" name="Google Shape;746;p71"/>
            <p:cNvSpPr txBox="1"/>
            <p:nvPr/>
          </p:nvSpPr>
          <p:spPr>
            <a:xfrm>
              <a:off x="57787" y="1395494"/>
              <a:ext cx="2665200" cy="15603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Permite conocer la relación del paciente con el entorno</a:t>
              </a:r>
              <a:endParaRPr sz="1867" kern="0">
                <a:solidFill>
                  <a:srgbClr val="000000"/>
                </a:solidFill>
                <a:latin typeface="Calibri"/>
                <a:ea typeface="Calibri"/>
                <a:cs typeface="Calibri"/>
                <a:sym typeface="Calibri"/>
              </a:endParaRPr>
            </a:p>
          </p:txBody>
        </p:sp>
        <p:sp>
          <p:nvSpPr>
            <p:cNvPr id="747" name="Google Shape;747;p71"/>
            <p:cNvSpPr/>
            <p:nvPr/>
          </p:nvSpPr>
          <p:spPr>
            <a:xfrm>
              <a:off x="3047880" y="1833131"/>
              <a:ext cx="585600" cy="685200"/>
            </a:xfrm>
            <a:prstGeom prst="rightArrow">
              <a:avLst>
                <a:gd name="adj1" fmla="val 60000"/>
                <a:gd name="adj2" fmla="val 50000"/>
              </a:avLst>
            </a:prstGeom>
            <a:solidFill>
              <a:srgbClr val="8D4120"/>
            </a:soli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48" name="Google Shape;748;p71"/>
            <p:cNvSpPr txBox="1"/>
            <p:nvPr/>
          </p:nvSpPr>
          <p:spPr>
            <a:xfrm>
              <a:off x="3047880" y="1970146"/>
              <a:ext cx="409800" cy="411000"/>
            </a:xfrm>
            <a:prstGeom prst="rect">
              <a:avLst/>
            </a:prstGeom>
            <a:noFill/>
            <a:ln>
              <a:noFill/>
            </a:ln>
          </p:spPr>
          <p:txBody>
            <a:bodyPr spcFirstLastPara="1" wrap="square" lIns="0" tIns="0" rIns="0" bIns="0" anchor="ctr" anchorCtr="0">
              <a:noAutofit/>
            </a:bodyPr>
            <a:lstStyle/>
            <a:p>
              <a:pPr algn="ctr" defTabSz="1219170">
                <a:lnSpc>
                  <a:spcPct val="90000"/>
                </a:lnSpc>
                <a:buClr>
                  <a:srgbClr val="000000"/>
                </a:buClr>
                <a:buSzPts val="1100"/>
              </a:pPr>
              <a:endParaRPr sz="1467" kern="0">
                <a:solidFill>
                  <a:srgbClr val="000000"/>
                </a:solidFill>
                <a:latin typeface="Calibri"/>
                <a:ea typeface="Calibri"/>
                <a:cs typeface="Calibri"/>
                <a:sym typeface="Calibri"/>
              </a:endParaRPr>
            </a:p>
          </p:txBody>
        </p:sp>
        <p:sp>
          <p:nvSpPr>
            <p:cNvPr id="749" name="Google Shape;749;p71"/>
            <p:cNvSpPr/>
            <p:nvPr/>
          </p:nvSpPr>
          <p:spPr>
            <a:xfrm>
              <a:off x="3876600" y="1346949"/>
              <a:ext cx="2762400" cy="1657500"/>
            </a:xfrm>
            <a:prstGeom prst="roundRect">
              <a:avLst>
                <a:gd name="adj" fmla="val 10000"/>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50" name="Google Shape;750;p71"/>
            <p:cNvSpPr txBox="1"/>
            <p:nvPr/>
          </p:nvSpPr>
          <p:spPr>
            <a:xfrm>
              <a:off x="3925145" y="1395494"/>
              <a:ext cx="2665200" cy="15603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Vivienda, apoyo familiar y social, necesidades económicas, formativas, de empleo, judiciales o de ocupación del tiempo libre</a:t>
              </a:r>
              <a:endParaRPr sz="1867" kern="0">
                <a:solidFill>
                  <a:srgbClr val="000000"/>
                </a:solidFill>
                <a:latin typeface="Calibri"/>
                <a:ea typeface="Calibri"/>
                <a:cs typeface="Calibri"/>
                <a:sym typeface="Calibri"/>
              </a:endParaRPr>
            </a:p>
          </p:txBody>
        </p:sp>
        <p:sp>
          <p:nvSpPr>
            <p:cNvPr id="751" name="Google Shape;751;p71"/>
            <p:cNvSpPr/>
            <p:nvPr/>
          </p:nvSpPr>
          <p:spPr>
            <a:xfrm>
              <a:off x="6915239" y="1833131"/>
              <a:ext cx="585600" cy="685200"/>
            </a:xfrm>
            <a:prstGeom prst="rightArrow">
              <a:avLst>
                <a:gd name="adj1" fmla="val 60000"/>
                <a:gd name="adj2" fmla="val 50000"/>
              </a:avLst>
            </a:prstGeom>
            <a:solidFill>
              <a:srgbClr val="EAB9A3"/>
            </a:soli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52" name="Google Shape;752;p71"/>
            <p:cNvSpPr txBox="1"/>
            <p:nvPr/>
          </p:nvSpPr>
          <p:spPr>
            <a:xfrm>
              <a:off x="6915239" y="1970146"/>
              <a:ext cx="409800" cy="411000"/>
            </a:xfrm>
            <a:prstGeom prst="rect">
              <a:avLst/>
            </a:prstGeom>
            <a:noFill/>
            <a:ln>
              <a:noFill/>
            </a:ln>
          </p:spPr>
          <p:txBody>
            <a:bodyPr spcFirstLastPara="1" wrap="square" lIns="0" tIns="0" rIns="0" bIns="0" anchor="ctr" anchorCtr="0">
              <a:noAutofit/>
            </a:bodyPr>
            <a:lstStyle/>
            <a:p>
              <a:pPr algn="ctr" defTabSz="1219170">
                <a:lnSpc>
                  <a:spcPct val="90000"/>
                </a:lnSpc>
                <a:buClr>
                  <a:srgbClr val="000000"/>
                </a:buClr>
                <a:buSzPts val="1100"/>
              </a:pPr>
              <a:endParaRPr sz="1467" kern="0">
                <a:solidFill>
                  <a:srgbClr val="000000"/>
                </a:solidFill>
                <a:latin typeface="Calibri"/>
                <a:ea typeface="Calibri"/>
                <a:cs typeface="Calibri"/>
                <a:sym typeface="Calibri"/>
              </a:endParaRPr>
            </a:p>
          </p:txBody>
        </p:sp>
        <p:sp>
          <p:nvSpPr>
            <p:cNvPr id="753" name="Google Shape;753;p71"/>
            <p:cNvSpPr/>
            <p:nvPr/>
          </p:nvSpPr>
          <p:spPr>
            <a:xfrm>
              <a:off x="7743958" y="1346949"/>
              <a:ext cx="2762400" cy="1657500"/>
            </a:xfrm>
            <a:prstGeom prst="roundRect">
              <a:avLst>
                <a:gd name="adj" fmla="val 10000"/>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54" name="Google Shape;754;p71"/>
            <p:cNvSpPr txBox="1"/>
            <p:nvPr/>
          </p:nvSpPr>
          <p:spPr>
            <a:xfrm>
              <a:off x="7792503" y="1395494"/>
              <a:ext cx="2665200" cy="15603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Escalas de diagnostico social: Lawton, apoyo social, función familiar </a:t>
              </a:r>
              <a:endParaRPr sz="1867" kern="0">
                <a:solidFill>
                  <a:srgbClr val="000000"/>
                </a:solidFill>
                <a:latin typeface="Calibri"/>
                <a:ea typeface="Calibri"/>
                <a:cs typeface="Calibri"/>
                <a:sym typeface="Calibri"/>
              </a:endParaRPr>
            </a:p>
          </p:txBody>
        </p:sp>
      </p:grpSp>
      <p:sp>
        <p:nvSpPr>
          <p:cNvPr id="755" name="Google Shape;755;p71"/>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72"/>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fontScale="90000"/>
          </a:bodyPr>
          <a:lstStyle/>
          <a:p>
            <a:pPr algn="ctr">
              <a:lnSpc>
                <a:spcPct val="85000"/>
              </a:lnSpc>
              <a:buClr>
                <a:srgbClr val="8D4120"/>
              </a:buClr>
              <a:buSzPct val="112121"/>
            </a:pPr>
            <a:r>
              <a:rPr lang="es" sz="4400" b="1">
                <a:solidFill>
                  <a:srgbClr val="8D4120"/>
                </a:solidFill>
              </a:rPr>
              <a:t>Valoración de la Familia</a:t>
            </a:r>
            <a:br>
              <a:rPr lang="es" sz="4400"/>
            </a:br>
            <a:endParaRPr sz="4400"/>
          </a:p>
        </p:txBody>
      </p:sp>
      <p:pic>
        <p:nvPicPr>
          <p:cNvPr id="761" name="Google Shape;761;p72"/>
          <p:cNvPicPr preferRelativeResize="0">
            <a:picLocks noGrp="1"/>
          </p:cNvPicPr>
          <p:nvPr>
            <p:ph type="body" idx="1"/>
          </p:nvPr>
        </p:nvPicPr>
        <p:blipFill rotWithShape="1">
          <a:blip r:embed="rId3">
            <a:alphaModFix/>
          </a:blip>
          <a:srcRect/>
          <a:stretch/>
        </p:blipFill>
        <p:spPr>
          <a:xfrm>
            <a:off x="0" y="2102667"/>
            <a:ext cx="5669600" cy="3627200"/>
          </a:xfrm>
          <a:prstGeom prst="rect">
            <a:avLst/>
          </a:prstGeom>
          <a:noFill/>
          <a:ln>
            <a:noFill/>
          </a:ln>
        </p:spPr>
      </p:pic>
      <p:sp>
        <p:nvSpPr>
          <p:cNvPr id="762" name="Google Shape;762;p72"/>
          <p:cNvSpPr txBox="1">
            <a:spLocks noGrp="1"/>
          </p:cNvSpPr>
          <p:nvPr>
            <p:ph type="dt" idx="10"/>
          </p:nvPr>
        </p:nvSpPr>
        <p:spPr>
          <a:xfrm>
            <a:off x="0" y="6388100"/>
            <a:ext cx="10420400" cy="365200"/>
          </a:xfrm>
          <a:prstGeom prst="rect">
            <a:avLst/>
          </a:prstGeom>
          <a:noFill/>
          <a:ln>
            <a:noFill/>
          </a:ln>
        </p:spPr>
        <p:txBody>
          <a:bodyPr spcFirstLastPara="1" wrap="square" lIns="91433" tIns="45700" rIns="91433" bIns="45700" anchor="ctr" anchorCtr="0">
            <a:noAutofit/>
          </a:bodyPr>
          <a:lstStyle/>
          <a:p>
            <a:pPr algn="ctr" defTabSz="1219170">
              <a:buSzPts val="800"/>
            </a:pPr>
            <a:r>
              <a:rPr lang="es" sz="1067" kern="0">
                <a:latin typeface="Calibri"/>
                <a:ea typeface="Calibri"/>
                <a:cs typeface="Calibri"/>
                <a:sym typeface="Calibri"/>
              </a:rPr>
              <a:t>Valoración integral del/la paciente adicto. Unidad de Drogas y Adicciones-CPD . Instituto Provincial de Bienestar Social. Diputación de Córdoba. Coordinador: Luciano Cobos Luna</a:t>
            </a:r>
            <a:endParaRPr sz="1067" kern="0">
              <a:latin typeface="Calibri"/>
              <a:ea typeface="Calibri"/>
              <a:cs typeface="Calibri"/>
              <a:sym typeface="Calibri"/>
            </a:endParaRPr>
          </a:p>
        </p:txBody>
      </p:sp>
      <p:pic>
        <p:nvPicPr>
          <p:cNvPr id="763" name="Google Shape;763;p72"/>
          <p:cNvPicPr preferRelativeResize="0"/>
          <p:nvPr/>
        </p:nvPicPr>
        <p:blipFill rotWithShape="1">
          <a:blip r:embed="rId4">
            <a:alphaModFix/>
          </a:blip>
          <a:srcRect/>
          <a:stretch/>
        </p:blipFill>
        <p:spPr>
          <a:xfrm>
            <a:off x="5669771" y="2036775"/>
            <a:ext cx="5467348" cy="3886428"/>
          </a:xfrm>
          <a:prstGeom prst="rect">
            <a:avLst/>
          </a:prstGeom>
          <a:noFill/>
          <a:ln>
            <a:noFill/>
          </a:ln>
        </p:spPr>
      </p:pic>
      <p:sp>
        <p:nvSpPr>
          <p:cNvPr id="764" name="Google Shape;764;p72"/>
          <p:cNvSpPr/>
          <p:nvPr/>
        </p:nvSpPr>
        <p:spPr>
          <a:xfrm>
            <a:off x="6096000" y="1305179"/>
            <a:ext cx="4757600" cy="266800"/>
          </a:xfrm>
          <a:prstGeom prst="roundRect">
            <a:avLst>
              <a:gd name="adj" fmla="val 16667"/>
            </a:avLst>
          </a:prstGeom>
          <a:solidFill>
            <a:srgbClr val="EAB9A3"/>
          </a:solidFill>
          <a:ln w="11900" cap="flat" cmpd="sng">
            <a:solidFill>
              <a:srgbClr val="8D4120"/>
            </a:solidFill>
            <a:prstDash val="solid"/>
            <a:round/>
            <a:headEnd type="none" w="sm" len="sm"/>
            <a:tailEnd type="none" w="sm" len="sm"/>
          </a:ln>
        </p:spPr>
        <p:txBody>
          <a:bodyPr spcFirstLastPara="1" wrap="square" lIns="91433" tIns="45700" rIns="91433" bIns="45700" anchor="ctr" anchorCtr="0">
            <a:noAutofit/>
          </a:bodyPr>
          <a:lstStyle/>
          <a:p>
            <a:pPr algn="ctr" defTabSz="1219170">
              <a:buClr>
                <a:srgbClr val="8D4120"/>
              </a:buClr>
              <a:buSzPts val="900"/>
            </a:pPr>
            <a:r>
              <a:rPr lang="es" sz="1200" kern="0">
                <a:solidFill>
                  <a:srgbClr val="8D4120"/>
                </a:solidFill>
                <a:latin typeface="Calibri"/>
                <a:ea typeface="Calibri"/>
                <a:cs typeface="Calibri"/>
                <a:sym typeface="Calibri"/>
              </a:rPr>
              <a:t>APGAR FAMILIAR –FUNCIONMIENTO FAMILIAR</a:t>
            </a:r>
            <a:endParaRPr sz="1867" kern="0">
              <a:solidFill>
                <a:srgbClr val="000000"/>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73"/>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600"/>
            </a:pPr>
            <a:r>
              <a:rPr lang="es">
                <a:solidFill>
                  <a:schemeClr val="accent2"/>
                </a:solidFill>
              </a:rPr>
              <a:t>APGAR Familiar</a:t>
            </a:r>
            <a:endParaRPr>
              <a:solidFill>
                <a:schemeClr val="accent2"/>
              </a:solidFill>
            </a:endParaRPr>
          </a:p>
        </p:txBody>
      </p:sp>
      <p:sp>
        <p:nvSpPr>
          <p:cNvPr id="770" name="Google Shape;770;p73"/>
          <p:cNvSpPr txBox="1">
            <a:spLocks noGrp="1"/>
          </p:cNvSpPr>
          <p:nvPr>
            <p:ph type="body" idx="1"/>
          </p:nvPr>
        </p:nvSpPr>
        <p:spPr>
          <a:xfrm>
            <a:off x="857024" y="1744345"/>
            <a:ext cx="9906000" cy="4501200"/>
          </a:xfrm>
          <a:prstGeom prst="rect">
            <a:avLst/>
          </a:prstGeom>
          <a:noFill/>
          <a:ln>
            <a:noFill/>
          </a:ln>
        </p:spPr>
        <p:txBody>
          <a:bodyPr spcFirstLastPara="1" wrap="square" lIns="0" tIns="45700" rIns="0" bIns="45700" anchor="t" anchorCtr="0">
            <a:normAutofit/>
          </a:bodyPr>
          <a:lstStyle/>
          <a:p>
            <a:pPr marL="84665" indent="-84665">
              <a:spcBef>
                <a:spcPts val="0"/>
              </a:spcBef>
              <a:buSzPts val="1800"/>
              <a:buChar char=" "/>
            </a:pPr>
            <a:r>
              <a:rPr lang="es" sz="2400" b="1" i="1">
                <a:solidFill>
                  <a:srgbClr val="002060"/>
                </a:solidFill>
              </a:rPr>
              <a:t>Adaptabilidad</a:t>
            </a:r>
            <a:endParaRPr/>
          </a:p>
          <a:p>
            <a:pPr marL="84665" indent="-84665">
              <a:spcBef>
                <a:spcPts val="1467"/>
              </a:spcBef>
              <a:buSzPts val="1800"/>
              <a:buChar char=" "/>
            </a:pPr>
            <a:r>
              <a:rPr lang="es" sz="2400" b="1" i="1">
                <a:solidFill>
                  <a:srgbClr val="002060"/>
                </a:solidFill>
              </a:rPr>
              <a:t>Participación</a:t>
            </a:r>
            <a:endParaRPr/>
          </a:p>
          <a:p>
            <a:pPr marL="84665" indent="-84665">
              <a:spcBef>
                <a:spcPts val="1467"/>
              </a:spcBef>
              <a:buSzPts val="1800"/>
              <a:buChar char=" "/>
            </a:pPr>
            <a:r>
              <a:rPr lang="es" sz="2400" b="1" i="1">
                <a:solidFill>
                  <a:srgbClr val="002060"/>
                </a:solidFill>
              </a:rPr>
              <a:t>Gradiente de  recursos</a:t>
            </a:r>
            <a:endParaRPr/>
          </a:p>
          <a:p>
            <a:pPr marL="84665" indent="-84665">
              <a:spcBef>
                <a:spcPts val="1467"/>
              </a:spcBef>
              <a:buSzPts val="1800"/>
              <a:buChar char=" "/>
            </a:pPr>
            <a:r>
              <a:rPr lang="es" sz="2400" b="1" i="1">
                <a:solidFill>
                  <a:srgbClr val="002060"/>
                </a:solidFill>
              </a:rPr>
              <a:t>Afectividad</a:t>
            </a:r>
            <a:endParaRPr/>
          </a:p>
          <a:p>
            <a:pPr marL="84665" indent="-84665">
              <a:spcBef>
                <a:spcPts val="1467"/>
              </a:spcBef>
              <a:buSzPts val="1800"/>
              <a:buChar char=" "/>
            </a:pPr>
            <a:r>
              <a:rPr lang="es" sz="2400" b="1" i="1">
                <a:solidFill>
                  <a:srgbClr val="002060"/>
                </a:solidFill>
              </a:rPr>
              <a:t>Recursos  o capacidad  resolutiva</a:t>
            </a:r>
            <a:endParaRPr/>
          </a:p>
          <a:p>
            <a:pPr marL="84665" indent="-84665">
              <a:spcBef>
                <a:spcPts val="1467"/>
              </a:spcBef>
              <a:buSzPts val="1800"/>
              <a:buChar char=" "/>
            </a:pPr>
            <a:r>
              <a:rPr lang="es" sz="2400"/>
              <a:t>Cada una de las respuesta tiene un puntaje que va entre los 0 y 4 puntos, de acuerdo a la siguiente calificación: </a:t>
            </a:r>
            <a:endParaRPr/>
          </a:p>
          <a:p>
            <a:pPr marL="84665" indent="-84665">
              <a:spcBef>
                <a:spcPts val="1467"/>
              </a:spcBef>
              <a:buSzPts val="1800"/>
              <a:buChar char=" "/>
            </a:pPr>
            <a:r>
              <a:rPr lang="es" sz="2400"/>
              <a:t>0: Nunca, 1: Casi nunca, 2: Algunas veces, 3:Casi siempre, 4: Siempre.</a:t>
            </a:r>
            <a:endParaRPr sz="2400"/>
          </a:p>
        </p:txBody>
      </p:sp>
      <p:sp>
        <p:nvSpPr>
          <p:cNvPr id="771" name="Google Shape;771;p73"/>
          <p:cNvSpPr txBox="1">
            <a:spLocks noGrp="1"/>
          </p:cNvSpPr>
          <p:nvPr>
            <p:ph type="ftr" idx="11"/>
          </p:nvPr>
        </p:nvSpPr>
        <p:spPr>
          <a:xfrm>
            <a:off x="0" y="6356351"/>
            <a:ext cx="10228400" cy="365200"/>
          </a:xfrm>
          <a:prstGeom prst="rect">
            <a:avLst/>
          </a:prstGeom>
          <a:noFill/>
          <a:ln>
            <a:noFill/>
          </a:ln>
        </p:spPr>
        <p:txBody>
          <a:bodyPr spcFirstLastPara="1" wrap="square" lIns="91433" tIns="45700" rIns="91433" bIns="45700" anchor="ctr" anchorCtr="0">
            <a:noAutofit/>
          </a:bodyPr>
          <a:lstStyle/>
          <a:p>
            <a:pPr defTabSz="1219170">
              <a:lnSpc>
                <a:spcPct val="90000"/>
              </a:lnSpc>
            </a:pPr>
            <a:r>
              <a:rPr lang="es" kern="0">
                <a:latin typeface="Calibri"/>
                <a:ea typeface="Calibri"/>
                <a:cs typeface="Calibri"/>
                <a:sym typeface="Calibri"/>
              </a:rPr>
              <a:t>SUAREZ CUBA, M. A., &amp; ALCALÁ ESPINOZA, M. (2014). APGAR FAMILIAR: UNA HERRAMIENTA PARA DETECTAR DISFUNCIÓN FAMILIAR. REVISTA MÉDICA LA PAZ, 20(1), 53-57.</a:t>
            </a:r>
            <a:endParaRPr kern="0">
              <a:latin typeface="Calibri"/>
              <a:ea typeface="Calibri"/>
              <a:cs typeface="Calibri"/>
              <a:sym typeface="Calibri"/>
            </a:endParaRPr>
          </a:p>
        </p:txBody>
      </p:sp>
      <p:pic>
        <p:nvPicPr>
          <p:cNvPr id="772" name="Google Shape;772;p73"/>
          <p:cNvPicPr preferRelativeResize="0"/>
          <p:nvPr/>
        </p:nvPicPr>
        <p:blipFill rotWithShape="1">
          <a:blip r:embed="rId3">
            <a:alphaModFix/>
          </a:blip>
          <a:srcRect l="60819" t="48333" r="13399" b="32907"/>
          <a:stretch/>
        </p:blipFill>
        <p:spPr>
          <a:xfrm>
            <a:off x="6709144" y="1744345"/>
            <a:ext cx="4777381" cy="1956515"/>
          </a:xfrm>
          <a:custGeom>
            <a:avLst/>
            <a:gdLst/>
            <a:ahLst/>
            <a:cxnLst/>
            <a:rect l="l" t="t" r="r" b="b"/>
            <a:pathLst>
              <a:path w="4777381" h="5643794" extrusionOk="0">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solidFill>
            <a:srgbClr val="CCFFFF"/>
          </a:solid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74"/>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rgbClr val="8D4120"/>
              </a:buClr>
              <a:buSzPts val="3600"/>
            </a:pPr>
            <a:r>
              <a:rPr lang="es">
                <a:solidFill>
                  <a:srgbClr val="8D4120"/>
                </a:solidFill>
              </a:rPr>
              <a:t>Valoración Educativa</a:t>
            </a:r>
            <a:endParaRPr>
              <a:solidFill>
                <a:srgbClr val="8D4120"/>
              </a:solidFill>
            </a:endParaRPr>
          </a:p>
        </p:txBody>
      </p:sp>
      <p:sp>
        <p:nvSpPr>
          <p:cNvPr id="778" name="Google Shape;778;p74"/>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grpSp>
        <p:nvGrpSpPr>
          <p:cNvPr id="779" name="Google Shape;779;p74"/>
          <p:cNvGrpSpPr/>
          <p:nvPr/>
        </p:nvGrpSpPr>
        <p:grpSpPr>
          <a:xfrm>
            <a:off x="847443" y="3172575"/>
            <a:ext cx="10497116" cy="1657500"/>
            <a:chOff x="9242" y="1346949"/>
            <a:chExt cx="10497116" cy="1657500"/>
          </a:xfrm>
        </p:grpSpPr>
        <p:sp>
          <p:nvSpPr>
            <p:cNvPr id="780" name="Google Shape;780;p74"/>
            <p:cNvSpPr/>
            <p:nvPr/>
          </p:nvSpPr>
          <p:spPr>
            <a:xfrm>
              <a:off x="9242" y="1346949"/>
              <a:ext cx="2762400" cy="1657500"/>
            </a:xfrm>
            <a:prstGeom prst="roundRect">
              <a:avLst>
                <a:gd name="adj" fmla="val 10000"/>
              </a:avLst>
            </a:prstGeom>
            <a:gradFill>
              <a:gsLst>
                <a:gs pos="0">
                  <a:srgbClr val="D59F93"/>
                </a:gs>
                <a:gs pos="45000">
                  <a:srgbClr val="DCAFA4"/>
                </a:gs>
                <a:gs pos="100000">
                  <a:srgbClr val="E5B5AA"/>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81" name="Google Shape;781;p74"/>
            <p:cNvSpPr txBox="1"/>
            <p:nvPr/>
          </p:nvSpPr>
          <p:spPr>
            <a:xfrm>
              <a:off x="57787" y="1395494"/>
              <a:ext cx="2665200" cy="15603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Conocer el grado de formación del paciente,  competencias y  destrezas que le permitan desarrollar su labor.</a:t>
              </a:r>
              <a:endParaRPr sz="1867" kern="0">
                <a:solidFill>
                  <a:srgbClr val="000000"/>
                </a:solidFill>
                <a:latin typeface="Calibri"/>
                <a:ea typeface="Calibri"/>
                <a:cs typeface="Calibri"/>
                <a:sym typeface="Calibri"/>
              </a:endParaRPr>
            </a:p>
          </p:txBody>
        </p:sp>
        <p:sp>
          <p:nvSpPr>
            <p:cNvPr id="782" name="Google Shape;782;p74"/>
            <p:cNvSpPr/>
            <p:nvPr/>
          </p:nvSpPr>
          <p:spPr>
            <a:xfrm>
              <a:off x="3047880" y="1833131"/>
              <a:ext cx="585600" cy="685200"/>
            </a:xfrm>
            <a:prstGeom prst="rightArrow">
              <a:avLst>
                <a:gd name="adj1" fmla="val 60000"/>
                <a:gd name="adj2" fmla="val 50000"/>
              </a:avLst>
            </a:prstGeom>
            <a:gradFill>
              <a:gsLst>
                <a:gs pos="0">
                  <a:srgbClr val="D59F93"/>
                </a:gs>
                <a:gs pos="45000">
                  <a:srgbClr val="DCAFA4"/>
                </a:gs>
                <a:gs pos="100000">
                  <a:srgbClr val="E5B5AA"/>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83" name="Google Shape;783;p74"/>
            <p:cNvSpPr txBox="1"/>
            <p:nvPr/>
          </p:nvSpPr>
          <p:spPr>
            <a:xfrm>
              <a:off x="3047880" y="1970146"/>
              <a:ext cx="409800" cy="411000"/>
            </a:xfrm>
            <a:prstGeom prst="rect">
              <a:avLst/>
            </a:prstGeom>
            <a:noFill/>
            <a:ln>
              <a:noFill/>
            </a:ln>
          </p:spPr>
          <p:txBody>
            <a:bodyPr spcFirstLastPara="1" wrap="square" lIns="0" tIns="0" rIns="0" bIns="0" anchor="ctr" anchorCtr="0">
              <a:noAutofit/>
            </a:bodyPr>
            <a:lstStyle/>
            <a:p>
              <a:pPr algn="ctr" defTabSz="1219170">
                <a:lnSpc>
                  <a:spcPct val="90000"/>
                </a:lnSpc>
                <a:buClr>
                  <a:srgbClr val="000000"/>
                </a:buClr>
                <a:buSzPts val="1100"/>
              </a:pPr>
              <a:endParaRPr sz="1467" kern="0">
                <a:solidFill>
                  <a:srgbClr val="000000"/>
                </a:solidFill>
                <a:latin typeface="Calibri"/>
                <a:ea typeface="Calibri"/>
                <a:cs typeface="Calibri"/>
                <a:sym typeface="Calibri"/>
              </a:endParaRPr>
            </a:p>
          </p:txBody>
        </p:sp>
        <p:sp>
          <p:nvSpPr>
            <p:cNvPr id="784" name="Google Shape;784;p74"/>
            <p:cNvSpPr/>
            <p:nvPr/>
          </p:nvSpPr>
          <p:spPr>
            <a:xfrm>
              <a:off x="3876600" y="1346949"/>
              <a:ext cx="2762400" cy="1657500"/>
            </a:xfrm>
            <a:prstGeom prst="roundRect">
              <a:avLst>
                <a:gd name="adj" fmla="val 10000"/>
              </a:avLst>
            </a:prstGeom>
            <a:gradFill>
              <a:gsLst>
                <a:gs pos="0">
                  <a:srgbClr val="C49F96"/>
                </a:gs>
                <a:gs pos="45000">
                  <a:srgbClr val="CEAFA7"/>
                </a:gs>
                <a:gs pos="100000">
                  <a:srgbClr val="D5B6AF"/>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85" name="Google Shape;785;p74"/>
            <p:cNvSpPr txBox="1"/>
            <p:nvPr/>
          </p:nvSpPr>
          <p:spPr>
            <a:xfrm>
              <a:off x="3925145" y="1395494"/>
              <a:ext cx="2665200" cy="15603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Importante que comprenda el significado de las tareas propuestas según los objetivos planteados</a:t>
              </a:r>
              <a:endParaRPr sz="1867" kern="0">
                <a:solidFill>
                  <a:srgbClr val="000000"/>
                </a:solidFill>
                <a:latin typeface="Calibri"/>
                <a:ea typeface="Calibri"/>
                <a:cs typeface="Calibri"/>
                <a:sym typeface="Calibri"/>
              </a:endParaRPr>
            </a:p>
          </p:txBody>
        </p:sp>
        <p:sp>
          <p:nvSpPr>
            <p:cNvPr id="786" name="Google Shape;786;p74"/>
            <p:cNvSpPr/>
            <p:nvPr/>
          </p:nvSpPr>
          <p:spPr>
            <a:xfrm>
              <a:off x="6915239" y="1833131"/>
              <a:ext cx="585600" cy="685200"/>
            </a:xfrm>
            <a:prstGeom prst="rightArrow">
              <a:avLst>
                <a:gd name="adj1" fmla="val 60000"/>
                <a:gd name="adj2" fmla="val 50000"/>
              </a:avLst>
            </a:prstGeom>
            <a:gradFill>
              <a:gsLst>
                <a:gs pos="0">
                  <a:srgbClr val="B7A099"/>
                </a:gs>
                <a:gs pos="45000">
                  <a:srgbClr val="C2B0AA"/>
                </a:gs>
                <a:gs pos="100000">
                  <a:srgbClr val="CAB8B2"/>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87" name="Google Shape;787;p74"/>
            <p:cNvSpPr txBox="1"/>
            <p:nvPr/>
          </p:nvSpPr>
          <p:spPr>
            <a:xfrm>
              <a:off x="6915239" y="1970146"/>
              <a:ext cx="409800" cy="411000"/>
            </a:xfrm>
            <a:prstGeom prst="rect">
              <a:avLst/>
            </a:prstGeom>
            <a:noFill/>
            <a:ln>
              <a:noFill/>
            </a:ln>
          </p:spPr>
          <p:txBody>
            <a:bodyPr spcFirstLastPara="1" wrap="square" lIns="0" tIns="0" rIns="0" bIns="0" anchor="ctr" anchorCtr="0">
              <a:noAutofit/>
            </a:bodyPr>
            <a:lstStyle/>
            <a:p>
              <a:pPr algn="ctr" defTabSz="1219170">
                <a:lnSpc>
                  <a:spcPct val="90000"/>
                </a:lnSpc>
                <a:buClr>
                  <a:srgbClr val="000000"/>
                </a:buClr>
                <a:buSzPts val="1100"/>
              </a:pPr>
              <a:endParaRPr sz="1467" kern="0">
                <a:solidFill>
                  <a:srgbClr val="000000"/>
                </a:solidFill>
                <a:latin typeface="Calibri"/>
                <a:ea typeface="Calibri"/>
                <a:cs typeface="Calibri"/>
                <a:sym typeface="Calibri"/>
              </a:endParaRPr>
            </a:p>
          </p:txBody>
        </p:sp>
        <p:sp>
          <p:nvSpPr>
            <p:cNvPr id="788" name="Google Shape;788;p74"/>
            <p:cNvSpPr/>
            <p:nvPr/>
          </p:nvSpPr>
          <p:spPr>
            <a:xfrm>
              <a:off x="7743958" y="1346949"/>
              <a:ext cx="2762400" cy="1657500"/>
            </a:xfrm>
            <a:prstGeom prst="roundRect">
              <a:avLst>
                <a:gd name="adj" fmla="val 10000"/>
              </a:avLst>
            </a:prstGeom>
            <a:gradFill>
              <a:gsLst>
                <a:gs pos="0">
                  <a:srgbClr val="B7A099"/>
                </a:gs>
                <a:gs pos="45000">
                  <a:srgbClr val="C2B0AA"/>
                </a:gs>
                <a:gs pos="100000">
                  <a:srgbClr val="CAB8B2"/>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789" name="Google Shape;789;p74"/>
            <p:cNvSpPr txBox="1"/>
            <p:nvPr/>
          </p:nvSpPr>
          <p:spPr>
            <a:xfrm>
              <a:off x="7792503" y="1395494"/>
              <a:ext cx="2665200" cy="1560300"/>
            </a:xfrm>
            <a:prstGeom prst="rect">
              <a:avLst/>
            </a:prstGeom>
            <a:noFill/>
            <a:ln>
              <a:noFill/>
            </a:ln>
          </p:spPr>
          <p:txBody>
            <a:bodyPr spcFirstLastPara="1" wrap="square" lIns="68567" tIns="68567" rIns="68567" bIns="68567" anchor="ctr" anchorCtr="0">
              <a:noAutofit/>
            </a:bodyPr>
            <a:lstStyle/>
            <a:p>
              <a:pPr algn="ctr" defTabSz="1219170">
                <a:lnSpc>
                  <a:spcPct val="90000"/>
                </a:lnSpc>
                <a:buClr>
                  <a:srgbClr val="000000"/>
                </a:buClr>
                <a:buSzPts val="1400"/>
              </a:pPr>
              <a:r>
                <a:rPr lang="es" sz="1867" kern="0">
                  <a:solidFill>
                    <a:srgbClr val="000000"/>
                  </a:solidFill>
                  <a:latin typeface="Calibri"/>
                  <a:ea typeface="Calibri"/>
                  <a:cs typeface="Calibri"/>
                  <a:sym typeface="Calibri"/>
                </a:rPr>
                <a:t>Ofrecer pautas e información que facilita la generación de  aprendizajes</a:t>
              </a:r>
              <a:endParaRPr sz="1867" kern="0">
                <a:solidFill>
                  <a:srgbClr val="000000"/>
                </a:solidFill>
                <a:latin typeface="Calibri"/>
                <a:ea typeface="Calibri"/>
                <a:cs typeface="Calibri"/>
                <a:sym typeface="Calibri"/>
              </a:endParaRPr>
            </a:p>
          </p:txBody>
        </p:sp>
      </p:grpSp>
      <p:sp>
        <p:nvSpPr>
          <p:cNvPr id="790" name="Google Shape;790;p74"/>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75"/>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600"/>
            </a:pPr>
            <a:r>
              <a:rPr lang="es">
                <a:solidFill>
                  <a:schemeClr val="accent2"/>
                </a:solidFill>
              </a:rPr>
              <a:t>Valoración Ocupacional</a:t>
            </a:r>
            <a:endParaRPr>
              <a:solidFill>
                <a:schemeClr val="accent2"/>
              </a:solidFill>
            </a:endParaRPr>
          </a:p>
        </p:txBody>
      </p:sp>
      <p:pic>
        <p:nvPicPr>
          <p:cNvPr id="796" name="Google Shape;796;p75"/>
          <p:cNvPicPr preferRelativeResize="0">
            <a:picLocks noGrp="1"/>
          </p:cNvPicPr>
          <p:nvPr>
            <p:ph type="body" idx="1"/>
          </p:nvPr>
        </p:nvPicPr>
        <p:blipFill rotWithShape="1">
          <a:blip r:embed="rId3">
            <a:alphaModFix/>
          </a:blip>
          <a:srcRect/>
          <a:stretch/>
        </p:blipFill>
        <p:spPr>
          <a:xfrm>
            <a:off x="4044893" y="2076245"/>
            <a:ext cx="5724800" cy="3999200"/>
          </a:xfrm>
          <a:prstGeom prst="rect">
            <a:avLst/>
          </a:prstGeom>
          <a:solidFill>
            <a:srgbClr val="EADBD3"/>
          </a:solidFill>
          <a:ln w="7150" cap="flat" cmpd="sng">
            <a:solidFill>
              <a:srgbClr val="0070C0"/>
            </a:solidFill>
            <a:prstDash val="solid"/>
            <a:round/>
            <a:headEnd type="none" w="sm" len="sm"/>
            <a:tailEnd type="none" w="sm" len="sm"/>
          </a:ln>
        </p:spPr>
      </p:pic>
      <p:sp>
        <p:nvSpPr>
          <p:cNvPr id="797" name="Google Shape;797;p75"/>
          <p:cNvSpPr/>
          <p:nvPr/>
        </p:nvSpPr>
        <p:spPr>
          <a:xfrm>
            <a:off x="487201" y="2361248"/>
            <a:ext cx="3228800" cy="1325600"/>
          </a:xfrm>
          <a:prstGeom prst="roundRect">
            <a:avLst>
              <a:gd name="adj" fmla="val 16667"/>
            </a:avLst>
          </a:prstGeom>
          <a:solidFill>
            <a:srgbClr val="CCFFFF"/>
          </a:solidFill>
          <a:ln w="11900" cap="flat" cmpd="sng">
            <a:solidFill>
              <a:srgbClr val="8D4120"/>
            </a:solidFill>
            <a:prstDash val="solid"/>
            <a:round/>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r>
              <a:rPr lang="es" sz="1867" kern="0">
                <a:solidFill>
                  <a:srgbClr val="000000"/>
                </a:solidFill>
                <a:latin typeface="Calibri"/>
                <a:ea typeface="Calibri"/>
                <a:cs typeface="Calibri"/>
                <a:sym typeface="Calibri"/>
              </a:rPr>
              <a:t>Componentes físicos, sensoriales, cognitivos, perceptivos, afectivos y sociales, y en qué grado están afectados</a:t>
            </a:r>
            <a:endParaRPr sz="1867" kern="0">
              <a:solidFill>
                <a:srgbClr val="000000"/>
              </a:solidFill>
              <a:latin typeface="Calibri"/>
              <a:ea typeface="Calibri"/>
              <a:cs typeface="Calibri"/>
              <a:sym typeface="Calibri"/>
            </a:endParaRPr>
          </a:p>
        </p:txBody>
      </p:sp>
      <p:sp>
        <p:nvSpPr>
          <p:cNvPr id="798" name="Google Shape;798;p75"/>
          <p:cNvSpPr/>
          <p:nvPr/>
        </p:nvSpPr>
        <p:spPr>
          <a:xfrm>
            <a:off x="8703993" y="4148137"/>
            <a:ext cx="3228800" cy="1325600"/>
          </a:xfrm>
          <a:prstGeom prst="roundRect">
            <a:avLst>
              <a:gd name="adj" fmla="val 16667"/>
            </a:avLst>
          </a:prstGeom>
          <a:solidFill>
            <a:srgbClr val="FBE6CC"/>
          </a:solidFill>
          <a:ln w="11900" cap="flat" cmpd="sng">
            <a:solidFill>
              <a:schemeClr val="accent2"/>
            </a:solidFill>
            <a:prstDash val="solid"/>
            <a:round/>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r>
              <a:rPr lang="es" sz="1867" kern="0">
                <a:solidFill>
                  <a:srgbClr val="000000"/>
                </a:solidFill>
                <a:latin typeface="Calibri"/>
                <a:ea typeface="Calibri"/>
                <a:cs typeface="Calibri"/>
                <a:sym typeface="Calibri"/>
              </a:rPr>
              <a:t>Favorecer la autonomía en todas las áreas de desempeño por medio de la adaptación o la restauración</a:t>
            </a:r>
            <a:endParaRPr sz="1867" kern="0">
              <a:solidFill>
                <a:srgbClr val="000000"/>
              </a:solidFill>
              <a:latin typeface="Calibri"/>
              <a:ea typeface="Calibri"/>
              <a:cs typeface="Calibri"/>
              <a:sym typeface="Calibri"/>
            </a:endParaRPr>
          </a:p>
        </p:txBody>
      </p:sp>
      <p:sp>
        <p:nvSpPr>
          <p:cNvPr id="799" name="Google Shape;799;p75"/>
          <p:cNvSpPr txBox="1"/>
          <p:nvPr/>
        </p:nvSpPr>
        <p:spPr>
          <a:xfrm>
            <a:off x="0" y="6492875"/>
            <a:ext cx="11160000" cy="365200"/>
          </a:xfrm>
          <a:prstGeom prst="rect">
            <a:avLst/>
          </a:prstGeom>
          <a:noFill/>
          <a:ln>
            <a:noFill/>
          </a:ln>
        </p:spPr>
        <p:txBody>
          <a:bodyPr spcFirstLastPara="1" wrap="square" lIns="91433" tIns="45700" rIns="91433" bIns="45700" anchor="ctr" anchorCtr="0">
            <a:noAutofit/>
          </a:bodyPr>
          <a:lstStyle/>
          <a:p>
            <a:pPr algn="ctr" defTabSz="1219170">
              <a:buClr>
                <a:srgbClr val="000000"/>
              </a:buClr>
            </a:pPr>
            <a:r>
              <a:rPr lang="es" sz="1067" kern="0">
                <a:solidFill>
                  <a:srgbClr val="000000"/>
                </a:solidFill>
                <a:latin typeface="Calibri"/>
                <a:ea typeface="Calibri"/>
                <a:cs typeface="Calibri"/>
                <a:sym typeface="Calibri"/>
              </a:rPr>
              <a:t>Alcaldía de Medellín, secretaría de salud. (2015) abordaje integral para la intervención de conductas adictivas:  Manual práctico para la detección, diagnóstico, remisión y tratamiento en el marco de la atención primaria en salud</a:t>
            </a:r>
            <a:endParaRPr sz="1867" kern="0">
              <a:solidFill>
                <a:srgbClr val="000000"/>
              </a:solidFill>
              <a:latin typeface="Calibri"/>
              <a:ea typeface="Calibri"/>
              <a:cs typeface="Calibri"/>
              <a:sym typeface="Calibri"/>
            </a:endParaRPr>
          </a:p>
          <a:p>
            <a:pPr algn="ctr" defTabSz="1219170">
              <a:buClr>
                <a:srgbClr val="000000"/>
              </a:buClr>
            </a:pPr>
            <a:endParaRPr sz="1867" kern="0">
              <a:solidFill>
                <a:srgbClr val="000000"/>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76"/>
          <p:cNvSpPr/>
          <p:nvPr/>
        </p:nvSpPr>
        <p:spPr>
          <a:xfrm>
            <a:off x="-14513" y="3027"/>
            <a:ext cx="8952400" cy="901200"/>
          </a:xfrm>
          <a:prstGeom prst="rect">
            <a:avLst/>
          </a:prstGeom>
          <a:solidFill>
            <a:srgbClr val="000B22"/>
          </a:solidFill>
          <a:ln w="12700" cap="flat" cmpd="sng">
            <a:solidFill>
              <a:srgbClr val="000B2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endParaRPr sz="1867" kern="0">
              <a:solidFill>
                <a:srgbClr val="000000"/>
              </a:solidFill>
              <a:latin typeface="Calibri"/>
              <a:ea typeface="Calibri"/>
              <a:cs typeface="Calibri"/>
              <a:sym typeface="Calibri"/>
            </a:endParaRPr>
          </a:p>
        </p:txBody>
      </p:sp>
      <p:cxnSp>
        <p:nvCxnSpPr>
          <p:cNvPr id="806" name="Google Shape;806;p76"/>
          <p:cNvCxnSpPr/>
          <p:nvPr/>
        </p:nvCxnSpPr>
        <p:spPr>
          <a:xfrm>
            <a:off x="8946600" y="0"/>
            <a:ext cx="0" cy="901200"/>
          </a:xfrm>
          <a:prstGeom prst="straightConnector1">
            <a:avLst/>
          </a:prstGeom>
          <a:noFill/>
          <a:ln w="19050" cap="flat" cmpd="sng">
            <a:solidFill>
              <a:schemeClr val="dk1"/>
            </a:solidFill>
            <a:prstDash val="solid"/>
            <a:miter lim="800000"/>
            <a:headEnd type="none" w="sm" len="sm"/>
            <a:tailEnd type="none" w="sm" len="sm"/>
          </a:ln>
        </p:spPr>
      </p:cxnSp>
      <p:sp>
        <p:nvSpPr>
          <p:cNvPr id="807" name="Google Shape;807;p76"/>
          <p:cNvSpPr txBox="1"/>
          <p:nvPr/>
        </p:nvSpPr>
        <p:spPr>
          <a:xfrm>
            <a:off x="14515" y="0"/>
            <a:ext cx="8664800" cy="882000"/>
          </a:xfrm>
          <a:prstGeom prst="rect">
            <a:avLst/>
          </a:prstGeom>
          <a:noFill/>
          <a:ln>
            <a:noFill/>
          </a:ln>
        </p:spPr>
        <p:txBody>
          <a:bodyPr spcFirstLastPara="1" wrap="square" lIns="91433" tIns="45700" rIns="91433" bIns="45700" anchor="ctr" anchorCtr="0">
            <a:noAutofit/>
          </a:bodyPr>
          <a:lstStyle/>
          <a:p>
            <a:pPr defTabSz="1219170">
              <a:lnSpc>
                <a:spcPct val="90000"/>
              </a:lnSpc>
              <a:buClr>
                <a:srgbClr val="FFFFFF"/>
              </a:buClr>
              <a:buSzPts val="3300"/>
            </a:pPr>
            <a:r>
              <a:rPr lang="es" sz="3733" b="1" kern="0">
                <a:solidFill>
                  <a:srgbClr val="FFFFFF"/>
                </a:solidFill>
                <a:latin typeface="Calibri"/>
                <a:ea typeface="Calibri"/>
                <a:cs typeface="Calibri"/>
                <a:sym typeface="Calibri"/>
              </a:rPr>
              <a:t>Evaluación psicométrica</a:t>
            </a:r>
            <a:endParaRPr sz="3733" b="1" kern="0">
              <a:solidFill>
                <a:srgbClr val="FFFFFF"/>
              </a:solidFill>
              <a:latin typeface="Calibri"/>
              <a:ea typeface="Calibri"/>
              <a:cs typeface="Calibri"/>
              <a:sym typeface="Calibri"/>
            </a:endParaRPr>
          </a:p>
        </p:txBody>
      </p:sp>
      <p:sp>
        <p:nvSpPr>
          <p:cNvPr id="808" name="Google Shape;808;p76"/>
          <p:cNvSpPr txBox="1"/>
          <p:nvPr/>
        </p:nvSpPr>
        <p:spPr>
          <a:xfrm>
            <a:off x="-14500" y="6488800"/>
            <a:ext cx="12192000" cy="369291"/>
          </a:xfrm>
          <a:prstGeom prst="rect">
            <a:avLst/>
          </a:prstGeom>
          <a:noFill/>
          <a:ln>
            <a:noFill/>
          </a:ln>
        </p:spPr>
        <p:txBody>
          <a:bodyPr spcFirstLastPara="1" wrap="square" lIns="121900" tIns="121900" rIns="121900" bIns="121900" anchor="t" anchorCtr="0">
            <a:spAutoFit/>
          </a:bodyPr>
          <a:lstStyle/>
          <a:p>
            <a:pPr defTabSz="1219170">
              <a:buClr>
                <a:srgbClr val="000000"/>
              </a:buClr>
              <a:buSzPts val="600"/>
            </a:pPr>
            <a:r>
              <a:rPr lang="es" sz="800" i="1" kern="0">
                <a:solidFill>
                  <a:srgbClr val="212121"/>
                </a:solidFill>
                <a:highlight>
                  <a:srgbClr val="FFFFFF"/>
                </a:highlight>
                <a:latin typeface="Arial"/>
                <a:ea typeface="Arial"/>
                <a:cs typeface="Arial"/>
                <a:sym typeface="Arial"/>
              </a:rPr>
              <a:t>The Alcohol, Smoking and Substance Involvement Screening Test (ASSIST): manual for use in primary care, World Health Organization, 2010</a:t>
            </a:r>
            <a:endParaRPr sz="800" i="1" kern="0">
              <a:solidFill>
                <a:srgbClr val="000000"/>
              </a:solidFill>
              <a:latin typeface="Arial"/>
              <a:ea typeface="Arial"/>
              <a:cs typeface="Arial"/>
              <a:sym typeface="Arial"/>
            </a:endParaRPr>
          </a:p>
        </p:txBody>
      </p:sp>
      <p:sp>
        <p:nvSpPr>
          <p:cNvPr id="809" name="Google Shape;809;p76"/>
          <p:cNvSpPr txBox="1"/>
          <p:nvPr/>
        </p:nvSpPr>
        <p:spPr>
          <a:xfrm>
            <a:off x="1921467" y="2202000"/>
            <a:ext cx="2719200" cy="11896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Detectar el consumo de sustancias, identificar el nivel de riesgo y tipo de intervención adecuada</a:t>
            </a:r>
            <a:endParaRPr sz="1333" b="1" kern="0">
              <a:solidFill>
                <a:srgbClr val="000000"/>
              </a:solidFill>
              <a:latin typeface="Arial"/>
              <a:ea typeface="Arial"/>
              <a:cs typeface="Arial"/>
              <a:sym typeface="Arial"/>
            </a:endParaRPr>
          </a:p>
        </p:txBody>
      </p:sp>
      <p:sp>
        <p:nvSpPr>
          <p:cNvPr id="810" name="Google Shape;810;p76"/>
          <p:cNvSpPr txBox="1"/>
          <p:nvPr/>
        </p:nvSpPr>
        <p:spPr>
          <a:xfrm>
            <a:off x="1921467" y="3649000"/>
            <a:ext cx="2719200" cy="11896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8 preguntas: consumo, frecuencia en últimos 3 meses, deseo de consumo y problemas relacionados</a:t>
            </a:r>
            <a:endParaRPr sz="1333" b="1" kern="0">
              <a:solidFill>
                <a:srgbClr val="000000"/>
              </a:solidFill>
              <a:latin typeface="Arial"/>
              <a:ea typeface="Arial"/>
              <a:cs typeface="Arial"/>
              <a:sym typeface="Arial"/>
            </a:endParaRPr>
          </a:p>
        </p:txBody>
      </p:sp>
      <p:sp>
        <p:nvSpPr>
          <p:cNvPr id="811" name="Google Shape;811;p76"/>
          <p:cNvSpPr txBox="1"/>
          <p:nvPr/>
        </p:nvSpPr>
        <p:spPr>
          <a:xfrm>
            <a:off x="1921467" y="5096000"/>
            <a:ext cx="2719200" cy="11896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Duración aproximada 5 - 10 minutos</a:t>
            </a:r>
            <a:endParaRPr sz="1333" b="1" kern="0">
              <a:solidFill>
                <a:srgbClr val="000000"/>
              </a:solidFill>
              <a:latin typeface="Arial"/>
              <a:ea typeface="Arial"/>
              <a:cs typeface="Arial"/>
              <a:sym typeface="Arial"/>
            </a:endParaRPr>
          </a:p>
        </p:txBody>
      </p:sp>
      <p:pic>
        <p:nvPicPr>
          <p:cNvPr id="812" name="Google Shape;812;p76"/>
          <p:cNvPicPr preferRelativeResize="0"/>
          <p:nvPr/>
        </p:nvPicPr>
        <p:blipFill rotWithShape="1">
          <a:blip r:embed="rId3">
            <a:alphaModFix/>
          </a:blip>
          <a:srcRect/>
          <a:stretch/>
        </p:blipFill>
        <p:spPr>
          <a:xfrm>
            <a:off x="5474784" y="979393"/>
            <a:ext cx="4766389" cy="2412208"/>
          </a:xfrm>
          <a:prstGeom prst="rect">
            <a:avLst/>
          </a:prstGeom>
          <a:noFill/>
          <a:ln>
            <a:noFill/>
          </a:ln>
        </p:spPr>
      </p:pic>
      <p:pic>
        <p:nvPicPr>
          <p:cNvPr id="813" name="Google Shape;813;p76"/>
          <p:cNvPicPr preferRelativeResize="0"/>
          <p:nvPr/>
        </p:nvPicPr>
        <p:blipFill rotWithShape="1">
          <a:blip r:embed="rId4">
            <a:alphaModFix/>
          </a:blip>
          <a:srcRect/>
          <a:stretch/>
        </p:blipFill>
        <p:spPr>
          <a:xfrm>
            <a:off x="5054367" y="3530667"/>
            <a:ext cx="5263316" cy="2562767"/>
          </a:xfrm>
          <a:prstGeom prst="rect">
            <a:avLst/>
          </a:prstGeom>
          <a:noFill/>
          <a:ln>
            <a:noFill/>
          </a:ln>
        </p:spPr>
      </p:pic>
      <p:sp>
        <p:nvSpPr>
          <p:cNvPr id="814" name="Google Shape;814;p76"/>
          <p:cNvSpPr/>
          <p:nvPr/>
        </p:nvSpPr>
        <p:spPr>
          <a:xfrm>
            <a:off x="431467" y="1105867"/>
            <a:ext cx="1712800" cy="15844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b="1" kern="0">
                <a:solidFill>
                  <a:srgbClr val="000000"/>
                </a:solidFill>
                <a:latin typeface="Arial"/>
                <a:ea typeface="Arial"/>
                <a:cs typeface="Arial"/>
                <a:sym typeface="Arial"/>
              </a:rPr>
              <a:t>ASSIST</a:t>
            </a:r>
            <a:endParaRPr sz="1333" b="1" kern="0">
              <a:solidFill>
                <a:srgbClr val="000000"/>
              </a:solidFill>
              <a:latin typeface="Arial"/>
              <a:ea typeface="Arial"/>
              <a:cs typeface="Arial"/>
              <a:sym typeface="Arial"/>
            </a:endParaRPr>
          </a:p>
        </p:txBody>
      </p:sp>
      <p:sp>
        <p:nvSpPr>
          <p:cNvPr id="815" name="Google Shape;815;p76"/>
          <p:cNvSpPr txBox="1"/>
          <p:nvPr/>
        </p:nvSpPr>
        <p:spPr>
          <a:xfrm>
            <a:off x="7982700" y="5668400"/>
            <a:ext cx="4360800" cy="1189600"/>
          </a:xfrm>
          <a:prstGeom prst="rect">
            <a:avLst/>
          </a:prstGeom>
          <a:no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b="1" kern="0">
                <a:solidFill>
                  <a:srgbClr val="000000"/>
                </a:solidFill>
                <a:latin typeface="Arial"/>
                <a:ea typeface="Arial"/>
                <a:cs typeface="Arial"/>
                <a:sym typeface="Arial"/>
              </a:rPr>
              <a:t>Riesgo bajo</a:t>
            </a:r>
            <a:r>
              <a:rPr lang="es" sz="1333" kern="0">
                <a:solidFill>
                  <a:srgbClr val="000000"/>
                </a:solidFill>
                <a:latin typeface="Arial"/>
                <a:ea typeface="Arial"/>
                <a:cs typeface="Arial"/>
                <a:sym typeface="Arial"/>
              </a:rPr>
              <a:t> 0-10 (Alcohol); 0-3 (Demás)</a:t>
            </a:r>
            <a:endParaRPr sz="1333" kern="0">
              <a:solidFill>
                <a:srgbClr val="000000"/>
              </a:solidFill>
              <a:latin typeface="Arial"/>
              <a:ea typeface="Arial"/>
              <a:cs typeface="Arial"/>
              <a:sym typeface="Arial"/>
            </a:endParaRPr>
          </a:p>
          <a:p>
            <a:pPr algn="ctr" defTabSz="1219170">
              <a:buClr>
                <a:srgbClr val="000000"/>
              </a:buClr>
              <a:buSzPts val="1000"/>
            </a:pPr>
            <a:r>
              <a:rPr lang="es" sz="1333" b="1" kern="0">
                <a:solidFill>
                  <a:srgbClr val="000000"/>
                </a:solidFill>
                <a:latin typeface="Arial"/>
                <a:ea typeface="Arial"/>
                <a:cs typeface="Arial"/>
                <a:sym typeface="Arial"/>
              </a:rPr>
              <a:t>Riesgo moderado</a:t>
            </a:r>
            <a:r>
              <a:rPr lang="es" sz="1333" kern="0">
                <a:solidFill>
                  <a:srgbClr val="000000"/>
                </a:solidFill>
                <a:latin typeface="Arial"/>
                <a:ea typeface="Arial"/>
                <a:cs typeface="Arial"/>
                <a:sym typeface="Arial"/>
              </a:rPr>
              <a:t> 11-26; 4-26</a:t>
            </a:r>
            <a:endParaRPr sz="1333" kern="0">
              <a:solidFill>
                <a:srgbClr val="000000"/>
              </a:solidFill>
              <a:latin typeface="Arial"/>
              <a:ea typeface="Arial"/>
              <a:cs typeface="Arial"/>
              <a:sym typeface="Arial"/>
            </a:endParaRPr>
          </a:p>
          <a:p>
            <a:pPr algn="ctr" defTabSz="1219170">
              <a:buClr>
                <a:srgbClr val="000000"/>
              </a:buClr>
              <a:buSzPts val="1000"/>
            </a:pPr>
            <a:r>
              <a:rPr lang="es" sz="1333" b="1" kern="0">
                <a:solidFill>
                  <a:srgbClr val="000000"/>
                </a:solidFill>
                <a:latin typeface="Arial"/>
                <a:ea typeface="Arial"/>
                <a:cs typeface="Arial"/>
                <a:sym typeface="Arial"/>
              </a:rPr>
              <a:t>Riesgo alto</a:t>
            </a:r>
            <a:r>
              <a:rPr lang="es" sz="1333" kern="0">
                <a:solidFill>
                  <a:srgbClr val="000000"/>
                </a:solidFill>
                <a:latin typeface="Arial"/>
                <a:ea typeface="Arial"/>
                <a:cs typeface="Arial"/>
                <a:sym typeface="Arial"/>
              </a:rPr>
              <a:t> 27+; 27+</a:t>
            </a:r>
            <a:endParaRPr sz="1333" kern="0">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77"/>
          <p:cNvSpPr/>
          <p:nvPr/>
        </p:nvSpPr>
        <p:spPr>
          <a:xfrm>
            <a:off x="-14513" y="3027"/>
            <a:ext cx="8952400" cy="901200"/>
          </a:xfrm>
          <a:prstGeom prst="rect">
            <a:avLst/>
          </a:prstGeom>
          <a:solidFill>
            <a:srgbClr val="000B22"/>
          </a:solidFill>
          <a:ln w="12700" cap="flat" cmpd="sng">
            <a:solidFill>
              <a:srgbClr val="000B2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endParaRPr sz="1867" kern="0">
              <a:solidFill>
                <a:srgbClr val="000000"/>
              </a:solidFill>
              <a:latin typeface="Calibri"/>
              <a:ea typeface="Calibri"/>
              <a:cs typeface="Calibri"/>
              <a:sym typeface="Calibri"/>
            </a:endParaRPr>
          </a:p>
        </p:txBody>
      </p:sp>
      <p:cxnSp>
        <p:nvCxnSpPr>
          <p:cNvPr id="822" name="Google Shape;822;p77"/>
          <p:cNvCxnSpPr/>
          <p:nvPr/>
        </p:nvCxnSpPr>
        <p:spPr>
          <a:xfrm>
            <a:off x="8946600" y="0"/>
            <a:ext cx="0" cy="901200"/>
          </a:xfrm>
          <a:prstGeom prst="straightConnector1">
            <a:avLst/>
          </a:prstGeom>
          <a:noFill/>
          <a:ln w="19050" cap="flat" cmpd="sng">
            <a:solidFill>
              <a:schemeClr val="dk1"/>
            </a:solidFill>
            <a:prstDash val="solid"/>
            <a:miter lim="800000"/>
            <a:headEnd type="none" w="sm" len="sm"/>
            <a:tailEnd type="none" w="sm" len="sm"/>
          </a:ln>
        </p:spPr>
      </p:cxnSp>
      <p:sp>
        <p:nvSpPr>
          <p:cNvPr id="823" name="Google Shape;823;p77"/>
          <p:cNvSpPr txBox="1"/>
          <p:nvPr/>
        </p:nvSpPr>
        <p:spPr>
          <a:xfrm>
            <a:off x="14515" y="0"/>
            <a:ext cx="8664800" cy="882000"/>
          </a:xfrm>
          <a:prstGeom prst="rect">
            <a:avLst/>
          </a:prstGeom>
          <a:noFill/>
          <a:ln>
            <a:noFill/>
          </a:ln>
        </p:spPr>
        <p:txBody>
          <a:bodyPr spcFirstLastPara="1" wrap="square" lIns="91433" tIns="45700" rIns="91433" bIns="45700" anchor="ctr" anchorCtr="0">
            <a:noAutofit/>
          </a:bodyPr>
          <a:lstStyle/>
          <a:p>
            <a:pPr defTabSz="1219170">
              <a:lnSpc>
                <a:spcPct val="90000"/>
              </a:lnSpc>
              <a:buClr>
                <a:srgbClr val="FFFFFF"/>
              </a:buClr>
              <a:buSzPts val="3300"/>
            </a:pPr>
            <a:r>
              <a:rPr lang="es" sz="3733" b="1" kern="0">
                <a:solidFill>
                  <a:srgbClr val="FFFFFF"/>
                </a:solidFill>
                <a:latin typeface="Calibri"/>
                <a:ea typeface="Calibri"/>
                <a:cs typeface="Calibri"/>
                <a:sym typeface="Calibri"/>
              </a:rPr>
              <a:t>Evaluación psicométrica</a:t>
            </a:r>
            <a:endParaRPr sz="3733" b="1" kern="0">
              <a:solidFill>
                <a:srgbClr val="FFFFFF"/>
              </a:solidFill>
              <a:latin typeface="Calibri"/>
              <a:ea typeface="Calibri"/>
              <a:cs typeface="Calibri"/>
              <a:sym typeface="Calibri"/>
            </a:endParaRPr>
          </a:p>
        </p:txBody>
      </p:sp>
      <p:pic>
        <p:nvPicPr>
          <p:cNvPr id="824" name="Google Shape;824;p77"/>
          <p:cNvPicPr preferRelativeResize="0"/>
          <p:nvPr/>
        </p:nvPicPr>
        <p:blipFill rotWithShape="1">
          <a:blip r:embed="rId3">
            <a:alphaModFix/>
          </a:blip>
          <a:srcRect/>
          <a:stretch/>
        </p:blipFill>
        <p:spPr>
          <a:xfrm>
            <a:off x="3194334" y="1371067"/>
            <a:ext cx="6265967" cy="5047300"/>
          </a:xfrm>
          <a:prstGeom prst="rect">
            <a:avLst/>
          </a:prstGeom>
          <a:noFill/>
          <a:ln w="9525" cap="flat" cmpd="sng">
            <a:solidFill>
              <a:schemeClr val="dk1"/>
            </a:solidFill>
            <a:prstDash val="solid"/>
            <a:round/>
            <a:headEnd type="none" w="sm" len="sm"/>
            <a:tailEnd type="none" w="sm" len="sm"/>
          </a:ln>
        </p:spPr>
      </p:pic>
      <p:sp>
        <p:nvSpPr>
          <p:cNvPr id="825" name="Google Shape;825;p77"/>
          <p:cNvSpPr/>
          <p:nvPr/>
        </p:nvSpPr>
        <p:spPr>
          <a:xfrm>
            <a:off x="1119500" y="1047567"/>
            <a:ext cx="1813200" cy="1740800"/>
          </a:xfrm>
          <a:prstGeom prst="ellipse">
            <a:avLst/>
          </a:prstGeom>
          <a:solidFill>
            <a:srgbClr val="D9EAD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b="1" kern="0">
                <a:solidFill>
                  <a:srgbClr val="000000"/>
                </a:solidFill>
                <a:latin typeface="Arial"/>
                <a:ea typeface="Arial"/>
                <a:cs typeface="Arial"/>
                <a:sym typeface="Arial"/>
              </a:rPr>
              <a:t>AUDIT-C</a:t>
            </a:r>
            <a:endParaRPr sz="1333" b="1" kern="0">
              <a:solidFill>
                <a:srgbClr val="000000"/>
              </a:solidFill>
              <a:latin typeface="Arial"/>
              <a:ea typeface="Arial"/>
              <a:cs typeface="Arial"/>
              <a:sym typeface="Arial"/>
            </a:endParaRPr>
          </a:p>
        </p:txBody>
      </p:sp>
      <p:sp>
        <p:nvSpPr>
          <p:cNvPr id="826" name="Google Shape;826;p77"/>
          <p:cNvSpPr txBox="1"/>
          <p:nvPr/>
        </p:nvSpPr>
        <p:spPr>
          <a:xfrm>
            <a:off x="-14500" y="6488800"/>
            <a:ext cx="12192000" cy="369291"/>
          </a:xfrm>
          <a:prstGeom prst="rect">
            <a:avLst/>
          </a:prstGeom>
          <a:noFill/>
          <a:ln>
            <a:noFill/>
          </a:ln>
        </p:spPr>
        <p:txBody>
          <a:bodyPr spcFirstLastPara="1" wrap="square" lIns="121900" tIns="121900" rIns="121900" bIns="121900" anchor="t" anchorCtr="0">
            <a:spAutoFit/>
          </a:bodyPr>
          <a:lstStyle/>
          <a:p>
            <a:pPr defTabSz="1219170">
              <a:buClr>
                <a:srgbClr val="000000"/>
              </a:buClr>
              <a:buSzPts val="600"/>
            </a:pPr>
            <a:r>
              <a:rPr lang="es" sz="800" i="1" kern="0">
                <a:solidFill>
                  <a:srgbClr val="212121"/>
                </a:solidFill>
                <a:highlight>
                  <a:srgbClr val="FFFFFF"/>
                </a:highlight>
                <a:latin typeface="Arial"/>
                <a:ea typeface="Arial"/>
                <a:cs typeface="Arial"/>
                <a:sym typeface="Arial"/>
              </a:rPr>
              <a:t>Organización Mundial de la Salud 2001</a:t>
            </a:r>
            <a:endParaRPr sz="800" i="1" kern="0">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pic>
        <p:nvPicPr>
          <p:cNvPr id="831" name="Google Shape;831;p78" descr="Patrón de fondo&#10;&#10;Descripción generada automáticamente"/>
          <p:cNvPicPr preferRelativeResize="0"/>
          <p:nvPr/>
        </p:nvPicPr>
        <p:blipFill rotWithShape="1">
          <a:blip r:embed="rId3">
            <a:alphaModFix/>
          </a:blip>
          <a:srcRect t="9091" r="11512"/>
          <a:stretch/>
        </p:blipFill>
        <p:spPr>
          <a:xfrm>
            <a:off x="21" y="11"/>
            <a:ext cx="12191983" cy="6857989"/>
          </a:xfrm>
          <a:prstGeom prst="rect">
            <a:avLst/>
          </a:prstGeom>
          <a:noFill/>
          <a:ln>
            <a:noFill/>
          </a:ln>
        </p:spPr>
      </p:pic>
      <p:sp>
        <p:nvSpPr>
          <p:cNvPr id="832" name="Google Shape;832;p78"/>
          <p:cNvSpPr txBox="1">
            <a:spLocks noGrp="1"/>
          </p:cNvSpPr>
          <p:nvPr>
            <p:ph type="title"/>
          </p:nvPr>
        </p:nvSpPr>
        <p:spPr>
          <a:xfrm>
            <a:off x="628651" y="273844"/>
            <a:ext cx="7886800" cy="9944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1"/>
              </a:buClr>
              <a:buSzPts val="3600"/>
            </a:pPr>
            <a:r>
              <a:rPr lang="es" b="1">
                <a:solidFill>
                  <a:schemeClr val="accent1"/>
                </a:solidFill>
              </a:rPr>
              <a:t>Trastorno por Uso de Sustancias</a:t>
            </a:r>
            <a:endParaRPr b="1">
              <a:solidFill>
                <a:schemeClr val="accent1"/>
              </a:solidFill>
            </a:endParaRPr>
          </a:p>
        </p:txBody>
      </p:sp>
      <p:sp>
        <p:nvSpPr>
          <p:cNvPr id="833" name="Google Shape;833;p78"/>
          <p:cNvSpPr txBox="1">
            <a:spLocks noGrp="1"/>
          </p:cNvSpPr>
          <p:nvPr>
            <p:ph type="body" idx="1"/>
          </p:nvPr>
        </p:nvSpPr>
        <p:spPr>
          <a:xfrm>
            <a:off x="628651" y="1369219"/>
            <a:ext cx="7886800" cy="3263600"/>
          </a:xfrm>
          <a:prstGeom prst="rect">
            <a:avLst/>
          </a:prstGeom>
          <a:noFill/>
          <a:ln>
            <a:noFill/>
          </a:ln>
        </p:spPr>
        <p:txBody>
          <a:bodyPr spcFirstLastPara="1" wrap="square" lIns="91433" tIns="45700" rIns="91433" bIns="45700" anchor="ctr" anchorCtr="0">
            <a:normAutofit/>
          </a:bodyPr>
          <a:lstStyle/>
          <a:p>
            <a:pPr marL="237061" indent="-101597">
              <a:spcBef>
                <a:spcPts val="0"/>
              </a:spcBef>
              <a:buClr>
                <a:srgbClr val="C00000"/>
              </a:buClr>
              <a:buSzPts val="1700"/>
              <a:buNone/>
            </a:pPr>
            <a:endParaRPr/>
          </a:p>
        </p:txBody>
      </p:sp>
      <p:grpSp>
        <p:nvGrpSpPr>
          <p:cNvPr id="834" name="Google Shape;834;p78"/>
          <p:cNvGrpSpPr/>
          <p:nvPr/>
        </p:nvGrpSpPr>
        <p:grpSpPr>
          <a:xfrm>
            <a:off x="1420845" y="1826803"/>
            <a:ext cx="9350219" cy="4348987"/>
            <a:chOff x="582645" y="1178"/>
            <a:chExt cx="9350219" cy="4348987"/>
          </a:xfrm>
        </p:grpSpPr>
        <p:sp>
          <p:nvSpPr>
            <p:cNvPr id="835" name="Google Shape;835;p78"/>
            <p:cNvSpPr/>
            <p:nvPr/>
          </p:nvSpPr>
          <p:spPr>
            <a:xfrm>
              <a:off x="582645" y="1178"/>
              <a:ext cx="2174400" cy="1304700"/>
            </a:xfrm>
            <a:prstGeom prst="rect">
              <a:avLst/>
            </a:prstGeom>
            <a:gradFill>
              <a:gsLst>
                <a:gs pos="0">
                  <a:srgbClr val="C14912"/>
                </a:gs>
                <a:gs pos="34000">
                  <a:srgbClr val="BF4B17"/>
                </a:gs>
                <a:gs pos="70000">
                  <a:srgbClr val="C64B13"/>
                </a:gs>
                <a:gs pos="100000">
                  <a:srgbClr val="C25523"/>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36" name="Google Shape;836;p78"/>
            <p:cNvSpPr txBox="1"/>
            <p:nvPr/>
          </p:nvSpPr>
          <p:spPr>
            <a:xfrm>
              <a:off x="582645" y="1178"/>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Se  consume en cantidades mayores o durante un período más largo de lo previsto</a:t>
              </a:r>
              <a:endParaRPr sz="1333" kern="0">
                <a:solidFill>
                  <a:srgbClr val="FFFFFF"/>
                </a:solidFill>
                <a:latin typeface="Calibri"/>
                <a:ea typeface="Calibri"/>
                <a:cs typeface="Calibri"/>
                <a:sym typeface="Calibri"/>
              </a:endParaRPr>
            </a:p>
          </p:txBody>
        </p:sp>
        <p:sp>
          <p:nvSpPr>
            <p:cNvPr id="837" name="Google Shape;837;p78"/>
            <p:cNvSpPr/>
            <p:nvPr/>
          </p:nvSpPr>
          <p:spPr>
            <a:xfrm>
              <a:off x="2974584" y="1178"/>
              <a:ext cx="2174400" cy="1304700"/>
            </a:xfrm>
            <a:prstGeom prst="rect">
              <a:avLst/>
            </a:prstGeom>
            <a:gradFill>
              <a:gsLst>
                <a:gs pos="0">
                  <a:srgbClr val="BA4817"/>
                </a:gs>
                <a:gs pos="34000">
                  <a:srgbClr val="B84A1B"/>
                </a:gs>
                <a:gs pos="70000">
                  <a:srgbClr val="BF4A17"/>
                </a:gs>
                <a:gs pos="100000">
                  <a:srgbClr val="BB5427"/>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38" name="Google Shape;838;p78"/>
            <p:cNvSpPr txBox="1"/>
            <p:nvPr/>
          </p:nvSpPr>
          <p:spPr>
            <a:xfrm>
              <a:off x="2974584" y="1178"/>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Deseo persistente o esfuerzos infructuosos por reducir o controlar el uso</a:t>
              </a:r>
              <a:endParaRPr sz="1333" kern="0">
                <a:solidFill>
                  <a:srgbClr val="FFFFFF"/>
                </a:solidFill>
                <a:latin typeface="Calibri"/>
                <a:ea typeface="Calibri"/>
                <a:cs typeface="Calibri"/>
                <a:sym typeface="Calibri"/>
              </a:endParaRPr>
            </a:p>
          </p:txBody>
        </p:sp>
        <p:sp>
          <p:nvSpPr>
            <p:cNvPr id="839" name="Google Shape;839;p78"/>
            <p:cNvSpPr/>
            <p:nvPr/>
          </p:nvSpPr>
          <p:spPr>
            <a:xfrm>
              <a:off x="5366524" y="1178"/>
              <a:ext cx="2174400" cy="1304700"/>
            </a:xfrm>
            <a:prstGeom prst="rect">
              <a:avLst/>
            </a:prstGeom>
            <a:gradFill>
              <a:gsLst>
                <a:gs pos="0">
                  <a:srgbClr val="B3491A"/>
                </a:gs>
                <a:gs pos="34000">
                  <a:srgbClr val="B24B1E"/>
                </a:gs>
                <a:gs pos="70000">
                  <a:srgbClr val="B84A1A"/>
                </a:gs>
                <a:gs pos="100000">
                  <a:srgbClr val="B55429"/>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40" name="Google Shape;840;p78"/>
            <p:cNvSpPr txBox="1"/>
            <p:nvPr/>
          </p:nvSpPr>
          <p:spPr>
            <a:xfrm>
              <a:off x="5366524" y="1178"/>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Dedica mucho tiempo a las actividades necesarias para obtener, usar o recuperarse de los efectos de la sustancia</a:t>
              </a:r>
              <a:endParaRPr sz="1333" kern="0">
                <a:solidFill>
                  <a:srgbClr val="FFFFFF"/>
                </a:solidFill>
                <a:latin typeface="Calibri"/>
                <a:ea typeface="Calibri"/>
                <a:cs typeface="Calibri"/>
                <a:sym typeface="Calibri"/>
              </a:endParaRPr>
            </a:p>
          </p:txBody>
        </p:sp>
        <p:sp>
          <p:nvSpPr>
            <p:cNvPr id="841" name="Google Shape;841;p78"/>
            <p:cNvSpPr/>
            <p:nvPr/>
          </p:nvSpPr>
          <p:spPr>
            <a:xfrm>
              <a:off x="7758464" y="1178"/>
              <a:ext cx="2174400" cy="1304700"/>
            </a:xfrm>
            <a:prstGeom prst="rect">
              <a:avLst/>
            </a:prstGeom>
            <a:gradFill>
              <a:gsLst>
                <a:gs pos="0">
                  <a:srgbClr val="AC481D"/>
                </a:gs>
                <a:gs pos="34000">
                  <a:srgbClr val="AC4A1F"/>
                </a:gs>
                <a:gs pos="70000">
                  <a:srgbClr val="B24A1D"/>
                </a:gs>
                <a:gs pos="100000">
                  <a:srgbClr val="AE532C"/>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42" name="Google Shape;842;p78"/>
            <p:cNvSpPr txBox="1"/>
            <p:nvPr/>
          </p:nvSpPr>
          <p:spPr>
            <a:xfrm>
              <a:off x="7758464" y="1178"/>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Deseo o urgencia de consumir la sustancia</a:t>
              </a:r>
              <a:endParaRPr sz="1333" kern="0">
                <a:solidFill>
                  <a:srgbClr val="FFFFFF"/>
                </a:solidFill>
                <a:latin typeface="Calibri"/>
                <a:ea typeface="Calibri"/>
                <a:cs typeface="Calibri"/>
                <a:sym typeface="Calibri"/>
              </a:endParaRPr>
            </a:p>
          </p:txBody>
        </p:sp>
        <p:sp>
          <p:nvSpPr>
            <p:cNvPr id="843" name="Google Shape;843;p78"/>
            <p:cNvSpPr/>
            <p:nvPr/>
          </p:nvSpPr>
          <p:spPr>
            <a:xfrm>
              <a:off x="582645" y="1523321"/>
              <a:ext cx="2174400" cy="1304700"/>
            </a:xfrm>
            <a:prstGeom prst="rect">
              <a:avLst/>
            </a:prstGeom>
            <a:gradFill>
              <a:gsLst>
                <a:gs pos="0">
                  <a:srgbClr val="A74820"/>
                </a:gs>
                <a:gs pos="34000">
                  <a:srgbClr val="A64A22"/>
                </a:gs>
                <a:gs pos="70000">
                  <a:srgbClr val="AC4A20"/>
                </a:gs>
                <a:gs pos="100000">
                  <a:srgbClr val="A9532E"/>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44" name="Google Shape;844;p78"/>
            <p:cNvSpPr txBox="1"/>
            <p:nvPr/>
          </p:nvSpPr>
          <p:spPr>
            <a:xfrm>
              <a:off x="582645" y="1523321"/>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El uso recurrente que resulta en el incumplimiento de las principales obligaciones del papel en el trabajo, la escuela o el hogar</a:t>
              </a:r>
              <a:endParaRPr sz="1333" kern="0">
                <a:solidFill>
                  <a:srgbClr val="FFFFFF"/>
                </a:solidFill>
                <a:latin typeface="Calibri"/>
                <a:ea typeface="Calibri"/>
                <a:cs typeface="Calibri"/>
                <a:sym typeface="Calibri"/>
              </a:endParaRPr>
            </a:p>
          </p:txBody>
        </p:sp>
        <p:sp>
          <p:nvSpPr>
            <p:cNvPr id="845" name="Google Shape;845;p78"/>
            <p:cNvSpPr/>
            <p:nvPr/>
          </p:nvSpPr>
          <p:spPr>
            <a:xfrm>
              <a:off x="2974584" y="1523321"/>
              <a:ext cx="2174400" cy="1304700"/>
            </a:xfrm>
            <a:prstGeom prst="rect">
              <a:avLst/>
            </a:prstGeom>
            <a:gradFill>
              <a:gsLst>
                <a:gs pos="0">
                  <a:srgbClr val="A04923"/>
                </a:gs>
                <a:gs pos="34000">
                  <a:srgbClr val="A04B25"/>
                </a:gs>
                <a:gs pos="70000">
                  <a:srgbClr val="A44B24"/>
                </a:gs>
                <a:gs pos="100000">
                  <a:srgbClr val="A35330"/>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46" name="Google Shape;846;p78"/>
            <p:cNvSpPr txBox="1"/>
            <p:nvPr/>
          </p:nvSpPr>
          <p:spPr>
            <a:xfrm>
              <a:off x="2974584" y="1523321"/>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Uso continuado a pesar de tener problemas sociales o interpersonales persistentes o recurrentes causados ​​o exacerbados por sus efectos.</a:t>
              </a:r>
              <a:endParaRPr sz="1333" kern="0">
                <a:solidFill>
                  <a:srgbClr val="FFFFFF"/>
                </a:solidFill>
                <a:latin typeface="Calibri"/>
                <a:ea typeface="Calibri"/>
                <a:cs typeface="Calibri"/>
                <a:sym typeface="Calibri"/>
              </a:endParaRPr>
            </a:p>
          </p:txBody>
        </p:sp>
        <p:sp>
          <p:nvSpPr>
            <p:cNvPr id="847" name="Google Shape;847;p78"/>
            <p:cNvSpPr/>
            <p:nvPr/>
          </p:nvSpPr>
          <p:spPr>
            <a:xfrm>
              <a:off x="5366524" y="1523321"/>
              <a:ext cx="2174400" cy="1304700"/>
            </a:xfrm>
            <a:prstGeom prst="rect">
              <a:avLst/>
            </a:prstGeom>
            <a:gradFill>
              <a:gsLst>
                <a:gs pos="0">
                  <a:srgbClr val="9B4926"/>
                </a:gs>
                <a:gs pos="34000">
                  <a:srgbClr val="9A4B28"/>
                </a:gs>
                <a:gs pos="70000">
                  <a:srgbClr val="9E4B27"/>
                </a:gs>
                <a:gs pos="100000">
                  <a:srgbClr val="9D5433"/>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48" name="Google Shape;848;p78"/>
            <p:cNvSpPr txBox="1"/>
            <p:nvPr/>
          </p:nvSpPr>
          <p:spPr>
            <a:xfrm>
              <a:off x="5366524" y="1523321"/>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Se abandonan o se reducen importantes actividades sociales, ocupacionales o recreativas debido al uso</a:t>
              </a:r>
              <a:endParaRPr sz="1333" kern="0">
                <a:solidFill>
                  <a:srgbClr val="FFFFFF"/>
                </a:solidFill>
                <a:latin typeface="Calibri"/>
                <a:ea typeface="Calibri"/>
                <a:cs typeface="Calibri"/>
                <a:sym typeface="Calibri"/>
              </a:endParaRPr>
            </a:p>
          </p:txBody>
        </p:sp>
        <p:sp>
          <p:nvSpPr>
            <p:cNvPr id="849" name="Google Shape;849;p78"/>
            <p:cNvSpPr/>
            <p:nvPr/>
          </p:nvSpPr>
          <p:spPr>
            <a:xfrm>
              <a:off x="7758464" y="1523321"/>
              <a:ext cx="2174400" cy="1304700"/>
            </a:xfrm>
            <a:prstGeom prst="rect">
              <a:avLst/>
            </a:prstGeom>
            <a:gradFill>
              <a:gsLst>
                <a:gs pos="0">
                  <a:srgbClr val="954A28"/>
                </a:gs>
                <a:gs pos="34000">
                  <a:srgbClr val="944C2B"/>
                </a:gs>
                <a:gs pos="70000">
                  <a:srgbClr val="994B2A"/>
                </a:gs>
                <a:gs pos="100000">
                  <a:srgbClr val="985435"/>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50" name="Google Shape;850;p78"/>
            <p:cNvSpPr txBox="1"/>
            <p:nvPr/>
          </p:nvSpPr>
          <p:spPr>
            <a:xfrm>
              <a:off x="7758464" y="1523321"/>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Uso recurrente en situaciones en las que es físicamente peligroso.</a:t>
              </a:r>
              <a:endParaRPr sz="1333" kern="0">
                <a:solidFill>
                  <a:srgbClr val="FFFFFF"/>
                </a:solidFill>
                <a:latin typeface="Calibri"/>
                <a:ea typeface="Calibri"/>
                <a:cs typeface="Calibri"/>
                <a:sym typeface="Calibri"/>
              </a:endParaRPr>
            </a:p>
          </p:txBody>
        </p:sp>
        <p:sp>
          <p:nvSpPr>
            <p:cNvPr id="851" name="Google Shape;851;p78"/>
            <p:cNvSpPr/>
            <p:nvPr/>
          </p:nvSpPr>
          <p:spPr>
            <a:xfrm>
              <a:off x="1778615" y="3045465"/>
              <a:ext cx="2174400" cy="1304700"/>
            </a:xfrm>
            <a:prstGeom prst="rect">
              <a:avLst/>
            </a:prstGeom>
            <a:gradFill>
              <a:gsLst>
                <a:gs pos="0">
                  <a:srgbClr val="8F4A2A"/>
                </a:gs>
                <a:gs pos="34000">
                  <a:srgbClr val="8F4C2D"/>
                </a:gs>
                <a:gs pos="70000">
                  <a:srgbClr val="944C2B"/>
                </a:gs>
                <a:gs pos="100000">
                  <a:srgbClr val="935436"/>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52" name="Google Shape;852;p78"/>
            <p:cNvSpPr txBox="1"/>
            <p:nvPr/>
          </p:nvSpPr>
          <p:spPr>
            <a:xfrm>
              <a:off x="1778615" y="3045465"/>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Uso continuo a pesar de saber que tiene un problema físico o psicológico que probablemente haya sido causado o agravado por la sustancia</a:t>
              </a:r>
              <a:endParaRPr sz="1333" kern="0">
                <a:solidFill>
                  <a:srgbClr val="FFFFFF"/>
                </a:solidFill>
                <a:latin typeface="Calibri"/>
                <a:ea typeface="Calibri"/>
                <a:cs typeface="Calibri"/>
                <a:sym typeface="Calibri"/>
              </a:endParaRPr>
            </a:p>
          </p:txBody>
        </p:sp>
        <p:sp>
          <p:nvSpPr>
            <p:cNvPr id="853" name="Google Shape;853;p78"/>
            <p:cNvSpPr/>
            <p:nvPr/>
          </p:nvSpPr>
          <p:spPr>
            <a:xfrm>
              <a:off x="4170554" y="3045465"/>
              <a:ext cx="2174400" cy="1304700"/>
            </a:xfrm>
            <a:prstGeom prst="rect">
              <a:avLst/>
            </a:prstGeom>
            <a:gradFill>
              <a:gsLst>
                <a:gs pos="0">
                  <a:srgbClr val="89492E"/>
                </a:gs>
                <a:gs pos="34000">
                  <a:srgbClr val="884B31"/>
                </a:gs>
                <a:gs pos="70000">
                  <a:srgbClr val="8C4C30"/>
                </a:gs>
                <a:gs pos="100000">
                  <a:srgbClr val="8C533A"/>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54" name="Google Shape;854;p78"/>
            <p:cNvSpPr txBox="1"/>
            <p:nvPr/>
          </p:nvSpPr>
          <p:spPr>
            <a:xfrm>
              <a:off x="4170554" y="3045465"/>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Tolerancia</a:t>
              </a:r>
              <a:endParaRPr sz="1333" kern="0">
                <a:solidFill>
                  <a:srgbClr val="FFFFFF"/>
                </a:solidFill>
                <a:latin typeface="Calibri"/>
                <a:ea typeface="Calibri"/>
                <a:cs typeface="Calibri"/>
                <a:sym typeface="Calibri"/>
              </a:endParaRPr>
            </a:p>
          </p:txBody>
        </p:sp>
        <p:sp>
          <p:nvSpPr>
            <p:cNvPr id="855" name="Google Shape;855;p78"/>
            <p:cNvSpPr/>
            <p:nvPr/>
          </p:nvSpPr>
          <p:spPr>
            <a:xfrm>
              <a:off x="6562494" y="3045465"/>
              <a:ext cx="2174400" cy="1304700"/>
            </a:xfrm>
            <a:prstGeom prst="rect">
              <a:avLst/>
            </a:prstGeom>
            <a:gradFill>
              <a:gsLst>
                <a:gs pos="0">
                  <a:srgbClr val="834A30"/>
                </a:gs>
                <a:gs pos="34000">
                  <a:srgbClr val="834A32"/>
                </a:gs>
                <a:gs pos="70000">
                  <a:srgbClr val="864C32"/>
                </a:gs>
                <a:gs pos="100000">
                  <a:srgbClr val="87523B"/>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000000"/>
                </a:buClr>
                <a:buSzPts val="1400"/>
              </a:pPr>
              <a:endParaRPr sz="1867" kern="0">
                <a:solidFill>
                  <a:srgbClr val="000000"/>
                </a:solidFill>
                <a:latin typeface="Calibri"/>
                <a:ea typeface="Calibri"/>
                <a:cs typeface="Calibri"/>
                <a:sym typeface="Calibri"/>
              </a:endParaRPr>
            </a:p>
          </p:txBody>
        </p:sp>
        <p:sp>
          <p:nvSpPr>
            <p:cNvPr id="856" name="Google Shape;856;p78"/>
            <p:cNvSpPr txBox="1"/>
            <p:nvPr/>
          </p:nvSpPr>
          <p:spPr>
            <a:xfrm>
              <a:off x="6562494" y="3045465"/>
              <a:ext cx="2174400" cy="1304700"/>
            </a:xfrm>
            <a:prstGeom prst="rect">
              <a:avLst/>
            </a:prstGeom>
            <a:noFill/>
            <a:ln>
              <a:noFill/>
            </a:ln>
          </p:spPr>
          <p:txBody>
            <a:bodyPr spcFirstLastPara="1" wrap="square" lIns="49533" tIns="49533" rIns="49533" bIns="49533" anchor="ctr" anchorCtr="0">
              <a:noAutofit/>
            </a:bodyPr>
            <a:lstStyle/>
            <a:p>
              <a:pPr algn="ctr" defTabSz="1219170">
                <a:lnSpc>
                  <a:spcPct val="90000"/>
                </a:lnSpc>
                <a:buClr>
                  <a:srgbClr val="FFFFFF"/>
                </a:buClr>
                <a:buSzPts val="1000"/>
              </a:pPr>
              <a:r>
                <a:rPr lang="es" sz="1333" kern="0">
                  <a:solidFill>
                    <a:srgbClr val="FFFFFF"/>
                  </a:solidFill>
                  <a:latin typeface="Calibri"/>
                  <a:ea typeface="Calibri"/>
                  <a:cs typeface="Calibri"/>
                  <a:sym typeface="Calibri"/>
                </a:rPr>
                <a:t>Abstinencia</a:t>
              </a:r>
              <a:endParaRPr sz="1333" kern="0">
                <a:solidFill>
                  <a:srgbClr val="FFFFFF"/>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A233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46304" cy="6858000"/>
            <a:chOff x="0" y="0"/>
            <a:chExt cx="292608" cy="13716000"/>
          </a:xfrm>
        </p:grpSpPr>
        <p:sp>
          <p:nvSpPr>
            <p:cNvPr id="3" name="Freeform 3"/>
            <p:cNvSpPr/>
            <p:nvPr/>
          </p:nvSpPr>
          <p:spPr>
            <a:xfrm>
              <a:off x="0" y="0"/>
              <a:ext cx="292608" cy="13716000"/>
            </a:xfrm>
            <a:custGeom>
              <a:avLst/>
              <a:gdLst/>
              <a:ahLst/>
              <a:cxnLst/>
              <a:rect l="l" t="t" r="r" b="b"/>
              <a:pathLst>
                <a:path w="292608" h="13716000">
                  <a:moveTo>
                    <a:pt x="0" y="0"/>
                  </a:moveTo>
                  <a:lnTo>
                    <a:pt x="292608" y="0"/>
                  </a:lnTo>
                  <a:lnTo>
                    <a:pt x="292608" y="13716000"/>
                  </a:lnTo>
                  <a:lnTo>
                    <a:pt x="0" y="13716000"/>
                  </a:lnTo>
                  <a:close/>
                </a:path>
              </a:pathLst>
            </a:custGeom>
            <a:solidFill>
              <a:srgbClr val="2E86C1"/>
            </a:solidFill>
          </p:spPr>
        </p:sp>
      </p:grpSp>
      <p:grpSp>
        <p:nvGrpSpPr>
          <p:cNvPr id="4" name="Group 4"/>
          <p:cNvGrpSpPr/>
          <p:nvPr/>
        </p:nvGrpSpPr>
        <p:grpSpPr>
          <a:xfrm>
            <a:off x="1706880" y="426720"/>
            <a:ext cx="9753600" cy="853440"/>
            <a:chOff x="0" y="0"/>
            <a:chExt cx="19507200" cy="1706880"/>
          </a:xfrm>
        </p:grpSpPr>
        <p:sp>
          <p:nvSpPr>
            <p:cNvPr id="5" name="Freeform 5"/>
            <p:cNvSpPr/>
            <p:nvPr/>
          </p:nvSpPr>
          <p:spPr>
            <a:xfrm>
              <a:off x="0" y="0"/>
              <a:ext cx="19507200" cy="1706880"/>
            </a:xfrm>
            <a:custGeom>
              <a:avLst/>
              <a:gdLst/>
              <a:ahLst/>
              <a:cxnLst/>
              <a:rect l="l" t="t" r="r" b="b"/>
              <a:pathLst>
                <a:path w="19507200" h="1706880">
                  <a:moveTo>
                    <a:pt x="0" y="0"/>
                  </a:moveTo>
                  <a:lnTo>
                    <a:pt x="19507200" y="0"/>
                  </a:lnTo>
                  <a:lnTo>
                    <a:pt x="19507200" y="1706880"/>
                  </a:lnTo>
                  <a:lnTo>
                    <a:pt x="0" y="1706880"/>
                  </a:lnTo>
                  <a:close/>
                </a:path>
              </a:pathLst>
            </a:custGeom>
            <a:blipFill>
              <a:blip r:embed="rId3">
                <a:alphaModFix amt="0"/>
              </a:blip>
              <a:stretch>
                <a:fillRect t="-172686" b="-172686"/>
              </a:stretch>
            </a:blipFill>
          </p:spPr>
        </p:sp>
        <p:sp>
          <p:nvSpPr>
            <p:cNvPr id="6" name="TextBox 6"/>
            <p:cNvSpPr txBox="1"/>
            <p:nvPr/>
          </p:nvSpPr>
          <p:spPr>
            <a:xfrm>
              <a:off x="0" y="-190500"/>
              <a:ext cx="19507200" cy="1897380"/>
            </a:xfrm>
            <a:prstGeom prst="rect">
              <a:avLst/>
            </a:prstGeom>
          </p:spPr>
          <p:txBody>
            <a:bodyPr lIns="0" tIns="0" rIns="0" bIns="0" rtlCol="0" anchor="ctr"/>
            <a:lstStyle/>
            <a:p>
              <a:pPr defTabSz="609630">
                <a:lnSpc>
                  <a:spcPts val="5120"/>
                </a:lnSpc>
              </a:pPr>
              <a:r>
                <a:rPr lang="en-US" sz="4267" b="1">
                  <a:solidFill>
                    <a:srgbClr val="FFFFFF"/>
                  </a:solidFill>
                  <a:latin typeface="Agrandir Bold"/>
                  <a:ea typeface="Agrandir Bold"/>
                  <a:cs typeface="Agrandir Bold"/>
                  <a:sym typeface="Agrandir Bold"/>
                </a:rPr>
                <a:t>El cerebro que puede elegir</a:t>
              </a:r>
            </a:p>
          </p:txBody>
        </p:sp>
      </p:grpSp>
      <p:grpSp>
        <p:nvGrpSpPr>
          <p:cNvPr id="7" name="Group 7"/>
          <p:cNvGrpSpPr/>
          <p:nvPr/>
        </p:nvGrpSpPr>
        <p:grpSpPr>
          <a:xfrm>
            <a:off x="10363200" y="487680"/>
            <a:ext cx="1463040" cy="487680"/>
            <a:chOff x="0" y="0"/>
            <a:chExt cx="2926080" cy="975360"/>
          </a:xfrm>
        </p:grpSpPr>
        <p:sp>
          <p:nvSpPr>
            <p:cNvPr id="8" name="Freeform 8"/>
            <p:cNvSpPr/>
            <p:nvPr/>
          </p:nvSpPr>
          <p:spPr>
            <a:xfrm>
              <a:off x="0" y="0"/>
              <a:ext cx="2926080" cy="975360"/>
            </a:xfrm>
            <a:custGeom>
              <a:avLst/>
              <a:gdLst/>
              <a:ahLst/>
              <a:cxnLst/>
              <a:rect l="l" t="t" r="r" b="b"/>
              <a:pathLst>
                <a:path w="2926080" h="975360">
                  <a:moveTo>
                    <a:pt x="0" y="0"/>
                  </a:moveTo>
                  <a:lnTo>
                    <a:pt x="2926080" y="0"/>
                  </a:lnTo>
                  <a:lnTo>
                    <a:pt x="2926080" y="975360"/>
                  </a:lnTo>
                  <a:lnTo>
                    <a:pt x="0" y="975360"/>
                  </a:lnTo>
                  <a:close/>
                </a:path>
              </a:pathLst>
            </a:custGeom>
            <a:blipFill>
              <a:blip r:embed="rId3">
                <a:alphaModFix amt="0"/>
              </a:blip>
              <a:stretch>
                <a:fillRect t="-8455" b="-8455"/>
              </a:stretch>
            </a:blipFill>
          </p:spPr>
        </p:sp>
        <p:sp>
          <p:nvSpPr>
            <p:cNvPr id="9" name="TextBox 9"/>
            <p:cNvSpPr txBox="1"/>
            <p:nvPr/>
          </p:nvSpPr>
          <p:spPr>
            <a:xfrm>
              <a:off x="0" y="-38100"/>
              <a:ext cx="2926080" cy="1013460"/>
            </a:xfrm>
            <a:prstGeom prst="rect">
              <a:avLst/>
            </a:prstGeom>
          </p:spPr>
          <p:txBody>
            <a:bodyPr lIns="0" tIns="0" rIns="0" bIns="0" rtlCol="0" anchor="ctr"/>
            <a:lstStyle/>
            <a:p>
              <a:pPr algn="r" defTabSz="609630">
                <a:lnSpc>
                  <a:spcPts val="1600"/>
                </a:lnSpc>
              </a:pPr>
              <a:r>
                <a:rPr lang="en-US" sz="1333">
                  <a:solidFill>
                    <a:srgbClr val="7F8C8D"/>
                  </a:solidFill>
                  <a:latin typeface="Calibri (MS)"/>
                  <a:ea typeface="Calibri (MS)"/>
                  <a:cs typeface="Calibri (MS)"/>
                  <a:sym typeface="Calibri (MS)"/>
                </a:rPr>
                <a:t>BLOQUE 2</a:t>
              </a:r>
            </a:p>
          </p:txBody>
        </p:sp>
      </p:grpSp>
      <p:grpSp>
        <p:nvGrpSpPr>
          <p:cNvPr id="10" name="Group 10"/>
          <p:cNvGrpSpPr/>
          <p:nvPr/>
        </p:nvGrpSpPr>
        <p:grpSpPr>
          <a:xfrm>
            <a:off x="731520" y="1706880"/>
            <a:ext cx="5120640" cy="3901440"/>
            <a:chOff x="0" y="0"/>
            <a:chExt cx="10241280" cy="7802880"/>
          </a:xfrm>
        </p:grpSpPr>
        <p:sp>
          <p:nvSpPr>
            <p:cNvPr id="11" name="Freeform 11"/>
            <p:cNvSpPr/>
            <p:nvPr/>
          </p:nvSpPr>
          <p:spPr>
            <a:xfrm>
              <a:off x="0" y="0"/>
              <a:ext cx="10241280" cy="7802880"/>
            </a:xfrm>
            <a:custGeom>
              <a:avLst/>
              <a:gdLst/>
              <a:ahLst/>
              <a:cxnLst/>
              <a:rect l="l" t="t" r="r" b="b"/>
              <a:pathLst>
                <a:path w="10241280" h="7802880">
                  <a:moveTo>
                    <a:pt x="0" y="0"/>
                  </a:moveTo>
                  <a:lnTo>
                    <a:pt x="10241280" y="0"/>
                  </a:lnTo>
                  <a:lnTo>
                    <a:pt x="10241280" y="7802880"/>
                  </a:lnTo>
                  <a:lnTo>
                    <a:pt x="0" y="7802880"/>
                  </a:lnTo>
                  <a:close/>
                </a:path>
              </a:pathLst>
            </a:custGeom>
            <a:solidFill>
              <a:srgbClr val="1E3A5F"/>
            </a:solidFill>
          </p:spPr>
        </p:sp>
      </p:grpSp>
      <p:grpSp>
        <p:nvGrpSpPr>
          <p:cNvPr id="12" name="Group 12"/>
          <p:cNvGrpSpPr/>
          <p:nvPr/>
        </p:nvGrpSpPr>
        <p:grpSpPr>
          <a:xfrm>
            <a:off x="975360" y="2682240"/>
            <a:ext cx="4632960" cy="609600"/>
            <a:chOff x="0" y="0"/>
            <a:chExt cx="9265920" cy="1219200"/>
          </a:xfrm>
        </p:grpSpPr>
        <p:sp>
          <p:nvSpPr>
            <p:cNvPr id="13" name="Freeform 13"/>
            <p:cNvSpPr/>
            <p:nvPr/>
          </p:nvSpPr>
          <p:spPr>
            <a:xfrm>
              <a:off x="0" y="0"/>
              <a:ext cx="9265920" cy="1219200"/>
            </a:xfrm>
            <a:custGeom>
              <a:avLst/>
              <a:gdLst/>
              <a:ahLst/>
              <a:cxnLst/>
              <a:rect l="l" t="t" r="r" b="b"/>
              <a:pathLst>
                <a:path w="9265920" h="1219200">
                  <a:moveTo>
                    <a:pt x="0" y="0"/>
                  </a:moveTo>
                  <a:lnTo>
                    <a:pt x="9265920" y="0"/>
                  </a:lnTo>
                  <a:lnTo>
                    <a:pt x="9265920" y="1219200"/>
                  </a:lnTo>
                  <a:lnTo>
                    <a:pt x="0" y="1219200"/>
                  </a:lnTo>
                  <a:close/>
                </a:path>
              </a:pathLst>
            </a:custGeom>
            <a:blipFill>
              <a:blip r:embed="rId3">
                <a:alphaModFix amt="0"/>
              </a:blip>
              <a:stretch>
                <a:fillRect t="-98086" b="-98086"/>
              </a:stretch>
            </a:blipFill>
          </p:spPr>
        </p:sp>
        <p:sp>
          <p:nvSpPr>
            <p:cNvPr id="14" name="TextBox 14"/>
            <p:cNvSpPr txBox="1"/>
            <p:nvPr/>
          </p:nvSpPr>
          <p:spPr>
            <a:xfrm>
              <a:off x="0" y="-133350"/>
              <a:ext cx="9265920" cy="1352550"/>
            </a:xfrm>
            <a:prstGeom prst="rect">
              <a:avLst/>
            </a:prstGeom>
          </p:spPr>
          <p:txBody>
            <a:bodyPr lIns="0" tIns="0" rIns="0" bIns="0" rtlCol="0" anchor="ctr"/>
            <a:lstStyle/>
            <a:p>
              <a:pPr algn="ctr" defTabSz="609630">
                <a:lnSpc>
                  <a:spcPts val="3520"/>
                </a:lnSpc>
              </a:pPr>
              <a:r>
                <a:rPr lang="en-US" sz="2933" b="1">
                  <a:solidFill>
                    <a:srgbClr val="27AE60"/>
                  </a:solidFill>
                  <a:latin typeface="Agrandir Bold"/>
                  <a:ea typeface="Agrandir Bold"/>
                  <a:cs typeface="Agrandir Bold"/>
                  <a:sym typeface="Agrandir Bold"/>
                </a:rPr>
                <a:t>EL GPS</a:t>
              </a:r>
            </a:p>
          </p:txBody>
        </p:sp>
      </p:grpSp>
      <p:grpSp>
        <p:nvGrpSpPr>
          <p:cNvPr id="15" name="Group 15"/>
          <p:cNvGrpSpPr/>
          <p:nvPr/>
        </p:nvGrpSpPr>
        <p:grpSpPr>
          <a:xfrm>
            <a:off x="975360" y="3291840"/>
            <a:ext cx="4632960" cy="1828800"/>
            <a:chOff x="0" y="0"/>
            <a:chExt cx="9265920" cy="3657600"/>
          </a:xfrm>
        </p:grpSpPr>
        <p:sp>
          <p:nvSpPr>
            <p:cNvPr id="16" name="Freeform 16"/>
            <p:cNvSpPr/>
            <p:nvPr/>
          </p:nvSpPr>
          <p:spPr>
            <a:xfrm>
              <a:off x="0" y="0"/>
              <a:ext cx="9265920" cy="3657600"/>
            </a:xfrm>
            <a:custGeom>
              <a:avLst/>
              <a:gdLst/>
              <a:ahLst/>
              <a:cxnLst/>
              <a:rect l="l" t="t" r="r" b="b"/>
              <a:pathLst>
                <a:path w="9265920" h="3657600">
                  <a:moveTo>
                    <a:pt x="0" y="0"/>
                  </a:moveTo>
                  <a:lnTo>
                    <a:pt x="9265920" y="0"/>
                  </a:lnTo>
                  <a:lnTo>
                    <a:pt x="9265920" y="3657600"/>
                  </a:lnTo>
                  <a:lnTo>
                    <a:pt x="0" y="3657600"/>
                  </a:lnTo>
                  <a:close/>
                </a:path>
              </a:pathLst>
            </a:custGeom>
            <a:blipFill>
              <a:blip r:embed="rId3">
                <a:alphaModFix amt="0"/>
              </a:blip>
              <a:stretch>
                <a:fillRect l="-646" r="-646"/>
              </a:stretch>
            </a:blipFill>
          </p:spPr>
        </p:sp>
        <p:sp>
          <p:nvSpPr>
            <p:cNvPr id="17" name="TextBox 17"/>
            <p:cNvSpPr txBox="1"/>
            <p:nvPr/>
          </p:nvSpPr>
          <p:spPr>
            <a:xfrm>
              <a:off x="0" y="-161925"/>
              <a:ext cx="9265920" cy="3819525"/>
            </a:xfrm>
            <a:prstGeom prst="rect">
              <a:avLst/>
            </a:prstGeom>
          </p:spPr>
          <p:txBody>
            <a:bodyPr lIns="0" tIns="0" rIns="0" bIns="0" rtlCol="0" anchor="ctr"/>
            <a:lstStyle/>
            <a:p>
              <a:pPr algn="ctr" defTabSz="609630">
                <a:lnSpc>
                  <a:spcPts val="2911"/>
                </a:lnSpc>
              </a:pPr>
              <a:r>
                <a:rPr lang="en-US" sz="1866" b="1">
                  <a:solidFill>
                    <a:srgbClr val="ECEFF1"/>
                  </a:solidFill>
                  <a:latin typeface="Agrandir Bold"/>
                  <a:ea typeface="Agrandir Bold"/>
                  <a:cs typeface="Agrandir Bold"/>
                  <a:sym typeface="Agrandir Bold"/>
                </a:rPr>
                <a:t>Núcleo accumbens + Dopamina</a:t>
              </a:r>
            </a:p>
            <a:p>
              <a:pPr algn="ctr" defTabSz="609630">
                <a:lnSpc>
                  <a:spcPts val="2911"/>
                </a:lnSpc>
              </a:pPr>
              <a:endParaRPr lang="en-US" sz="1866" b="1">
                <a:solidFill>
                  <a:srgbClr val="ECEFF1"/>
                </a:solidFill>
                <a:latin typeface="Agrandir Bold"/>
                <a:ea typeface="Agrandir Bold"/>
                <a:cs typeface="Agrandir Bold"/>
                <a:sym typeface="Agrandir Bold"/>
              </a:endParaRPr>
            </a:p>
            <a:p>
              <a:pPr algn="ctr" defTabSz="609630">
                <a:lnSpc>
                  <a:spcPts val="2911"/>
                </a:lnSpc>
              </a:pPr>
              <a:r>
                <a:rPr lang="en-US" sz="1866">
                  <a:solidFill>
                    <a:srgbClr val="ECEFF1"/>
                  </a:solidFill>
                  <a:latin typeface="Agrandir"/>
                  <a:ea typeface="Agrandir"/>
                  <a:cs typeface="Agrandir"/>
                  <a:sym typeface="Agrandir"/>
                </a:rPr>
                <a:t>"Esto es relevante,</a:t>
              </a:r>
            </a:p>
            <a:p>
              <a:pPr algn="ctr" defTabSz="609630">
                <a:lnSpc>
                  <a:spcPts val="2911"/>
                </a:lnSpc>
              </a:pPr>
              <a:r>
                <a:rPr lang="en-US" sz="1866">
                  <a:solidFill>
                    <a:srgbClr val="ECEFF1"/>
                  </a:solidFill>
                  <a:latin typeface="Agrandir"/>
                  <a:ea typeface="Agrandir"/>
                  <a:cs typeface="Agrandir"/>
                  <a:sym typeface="Agrandir"/>
                </a:rPr>
                <a:t>presta atención"</a:t>
              </a:r>
            </a:p>
          </p:txBody>
        </p:sp>
      </p:grpSp>
      <p:grpSp>
        <p:nvGrpSpPr>
          <p:cNvPr id="18" name="Group 18"/>
          <p:cNvGrpSpPr/>
          <p:nvPr/>
        </p:nvGrpSpPr>
        <p:grpSpPr>
          <a:xfrm>
            <a:off x="6339840" y="1706880"/>
            <a:ext cx="5120640" cy="3901440"/>
            <a:chOff x="0" y="0"/>
            <a:chExt cx="10241280" cy="7802880"/>
          </a:xfrm>
        </p:grpSpPr>
        <p:sp>
          <p:nvSpPr>
            <p:cNvPr id="19" name="Freeform 19"/>
            <p:cNvSpPr/>
            <p:nvPr/>
          </p:nvSpPr>
          <p:spPr>
            <a:xfrm>
              <a:off x="0" y="0"/>
              <a:ext cx="10241280" cy="7802880"/>
            </a:xfrm>
            <a:custGeom>
              <a:avLst/>
              <a:gdLst/>
              <a:ahLst/>
              <a:cxnLst/>
              <a:rect l="l" t="t" r="r" b="b"/>
              <a:pathLst>
                <a:path w="10241280" h="7802880">
                  <a:moveTo>
                    <a:pt x="0" y="0"/>
                  </a:moveTo>
                  <a:lnTo>
                    <a:pt x="10241280" y="0"/>
                  </a:lnTo>
                  <a:lnTo>
                    <a:pt x="10241280" y="7802880"/>
                  </a:lnTo>
                  <a:lnTo>
                    <a:pt x="0" y="7802880"/>
                  </a:lnTo>
                  <a:close/>
                </a:path>
              </a:pathLst>
            </a:custGeom>
            <a:solidFill>
              <a:srgbClr val="1E3A5F"/>
            </a:solidFill>
          </p:spPr>
        </p:sp>
      </p:grpSp>
      <p:grpSp>
        <p:nvGrpSpPr>
          <p:cNvPr id="20" name="Group 20"/>
          <p:cNvGrpSpPr/>
          <p:nvPr/>
        </p:nvGrpSpPr>
        <p:grpSpPr>
          <a:xfrm>
            <a:off x="8412480" y="1950720"/>
            <a:ext cx="731520" cy="731520"/>
            <a:chOff x="0" y="0"/>
            <a:chExt cx="1463040" cy="1463040"/>
          </a:xfrm>
        </p:grpSpPr>
        <p:sp>
          <p:nvSpPr>
            <p:cNvPr id="21" name="Freeform 21" descr="preencoded.png"/>
            <p:cNvSpPr/>
            <p:nvPr/>
          </p:nvSpPr>
          <p:spPr>
            <a:xfrm>
              <a:off x="0" y="0"/>
              <a:ext cx="1463040" cy="1463040"/>
            </a:xfrm>
            <a:custGeom>
              <a:avLst/>
              <a:gdLst/>
              <a:ahLst/>
              <a:cxnLst/>
              <a:rect l="l" t="t" r="r" b="b"/>
              <a:pathLst>
                <a:path w="1463040" h="1463040">
                  <a:moveTo>
                    <a:pt x="0" y="0"/>
                  </a:moveTo>
                  <a:lnTo>
                    <a:pt x="1463040" y="0"/>
                  </a:lnTo>
                  <a:lnTo>
                    <a:pt x="1463040" y="1463040"/>
                  </a:lnTo>
                  <a:lnTo>
                    <a:pt x="0" y="1463040"/>
                  </a:lnTo>
                  <a:lnTo>
                    <a:pt x="0" y="0"/>
                  </a:lnTo>
                  <a:close/>
                </a:path>
              </a:pathLst>
            </a:custGeom>
            <a:blipFill>
              <a:blip r:embed="rId4"/>
              <a:stretch>
                <a:fillRect/>
              </a:stretch>
            </a:blipFill>
          </p:spPr>
        </p:sp>
      </p:grpSp>
      <p:grpSp>
        <p:nvGrpSpPr>
          <p:cNvPr id="22" name="Group 22"/>
          <p:cNvGrpSpPr/>
          <p:nvPr/>
        </p:nvGrpSpPr>
        <p:grpSpPr>
          <a:xfrm>
            <a:off x="6583680" y="2682240"/>
            <a:ext cx="4632960" cy="609600"/>
            <a:chOff x="0" y="0"/>
            <a:chExt cx="9265920" cy="1219200"/>
          </a:xfrm>
        </p:grpSpPr>
        <p:sp>
          <p:nvSpPr>
            <p:cNvPr id="23" name="Freeform 23"/>
            <p:cNvSpPr/>
            <p:nvPr/>
          </p:nvSpPr>
          <p:spPr>
            <a:xfrm>
              <a:off x="0" y="0"/>
              <a:ext cx="9265920" cy="1219200"/>
            </a:xfrm>
            <a:custGeom>
              <a:avLst/>
              <a:gdLst/>
              <a:ahLst/>
              <a:cxnLst/>
              <a:rect l="l" t="t" r="r" b="b"/>
              <a:pathLst>
                <a:path w="9265920" h="1219200">
                  <a:moveTo>
                    <a:pt x="0" y="0"/>
                  </a:moveTo>
                  <a:lnTo>
                    <a:pt x="9265920" y="0"/>
                  </a:lnTo>
                  <a:lnTo>
                    <a:pt x="9265920" y="1219200"/>
                  </a:lnTo>
                  <a:lnTo>
                    <a:pt x="0" y="1219200"/>
                  </a:lnTo>
                  <a:close/>
                </a:path>
              </a:pathLst>
            </a:custGeom>
            <a:blipFill>
              <a:blip r:embed="rId3">
                <a:alphaModFix amt="0"/>
              </a:blip>
              <a:stretch>
                <a:fillRect t="-98086" b="-98086"/>
              </a:stretch>
            </a:blipFill>
          </p:spPr>
        </p:sp>
        <p:sp>
          <p:nvSpPr>
            <p:cNvPr id="24" name="TextBox 24"/>
            <p:cNvSpPr txBox="1"/>
            <p:nvPr/>
          </p:nvSpPr>
          <p:spPr>
            <a:xfrm>
              <a:off x="0" y="-133350"/>
              <a:ext cx="9265920" cy="1352550"/>
            </a:xfrm>
            <a:prstGeom prst="rect">
              <a:avLst/>
            </a:prstGeom>
          </p:spPr>
          <p:txBody>
            <a:bodyPr lIns="0" tIns="0" rIns="0" bIns="0" rtlCol="0" anchor="ctr"/>
            <a:lstStyle/>
            <a:p>
              <a:pPr algn="ctr" defTabSz="609630">
                <a:lnSpc>
                  <a:spcPts val="3520"/>
                </a:lnSpc>
              </a:pPr>
              <a:r>
                <a:rPr lang="en-US" sz="2933" b="1">
                  <a:solidFill>
                    <a:srgbClr val="2E86C1"/>
                  </a:solidFill>
                  <a:latin typeface="Agrandir Bold"/>
                  <a:ea typeface="Agrandir Bold"/>
                  <a:cs typeface="Agrandir Bold"/>
                  <a:sym typeface="Agrandir Bold"/>
                </a:rPr>
                <a:t>EL COPILOTO</a:t>
              </a:r>
            </a:p>
          </p:txBody>
        </p:sp>
      </p:grpSp>
      <p:grpSp>
        <p:nvGrpSpPr>
          <p:cNvPr id="25" name="Group 25"/>
          <p:cNvGrpSpPr/>
          <p:nvPr/>
        </p:nvGrpSpPr>
        <p:grpSpPr>
          <a:xfrm>
            <a:off x="6583680" y="3291840"/>
            <a:ext cx="4632960" cy="1828800"/>
            <a:chOff x="0" y="0"/>
            <a:chExt cx="9265920" cy="3657600"/>
          </a:xfrm>
        </p:grpSpPr>
        <p:sp>
          <p:nvSpPr>
            <p:cNvPr id="26" name="Freeform 26"/>
            <p:cNvSpPr/>
            <p:nvPr/>
          </p:nvSpPr>
          <p:spPr>
            <a:xfrm>
              <a:off x="0" y="0"/>
              <a:ext cx="9265920" cy="3657600"/>
            </a:xfrm>
            <a:custGeom>
              <a:avLst/>
              <a:gdLst/>
              <a:ahLst/>
              <a:cxnLst/>
              <a:rect l="l" t="t" r="r" b="b"/>
              <a:pathLst>
                <a:path w="9265920" h="3657600">
                  <a:moveTo>
                    <a:pt x="0" y="0"/>
                  </a:moveTo>
                  <a:lnTo>
                    <a:pt x="9265920" y="0"/>
                  </a:lnTo>
                  <a:lnTo>
                    <a:pt x="9265920" y="3657600"/>
                  </a:lnTo>
                  <a:lnTo>
                    <a:pt x="0" y="3657600"/>
                  </a:lnTo>
                  <a:close/>
                </a:path>
              </a:pathLst>
            </a:custGeom>
            <a:blipFill>
              <a:blip r:embed="rId3">
                <a:alphaModFix amt="0"/>
              </a:blip>
              <a:stretch>
                <a:fillRect l="-646" r="-646"/>
              </a:stretch>
            </a:blipFill>
          </p:spPr>
        </p:sp>
        <p:sp>
          <p:nvSpPr>
            <p:cNvPr id="27" name="TextBox 27"/>
            <p:cNvSpPr txBox="1"/>
            <p:nvPr/>
          </p:nvSpPr>
          <p:spPr>
            <a:xfrm>
              <a:off x="0" y="-161925"/>
              <a:ext cx="9265920" cy="3819525"/>
            </a:xfrm>
            <a:prstGeom prst="rect">
              <a:avLst/>
            </a:prstGeom>
          </p:spPr>
          <p:txBody>
            <a:bodyPr lIns="0" tIns="0" rIns="0" bIns="0" rtlCol="0" anchor="ctr"/>
            <a:lstStyle/>
            <a:p>
              <a:pPr algn="ctr" defTabSz="609630">
                <a:lnSpc>
                  <a:spcPts val="2911"/>
                </a:lnSpc>
              </a:pPr>
              <a:r>
                <a:rPr lang="en-US" sz="1866" b="1">
                  <a:solidFill>
                    <a:srgbClr val="ECEFF1"/>
                  </a:solidFill>
                  <a:latin typeface="Agrandir Bold"/>
                  <a:ea typeface="Agrandir Bold"/>
                  <a:cs typeface="Agrandir Bold"/>
                  <a:sym typeface="Agrandir Bold"/>
                </a:rPr>
                <a:t>Corteza prefrontal</a:t>
              </a:r>
            </a:p>
            <a:p>
              <a:pPr algn="ctr" defTabSz="609630">
                <a:lnSpc>
                  <a:spcPts val="2911"/>
                </a:lnSpc>
              </a:pPr>
              <a:endParaRPr lang="en-US" sz="1866" b="1">
                <a:solidFill>
                  <a:srgbClr val="ECEFF1"/>
                </a:solidFill>
                <a:latin typeface="Agrandir Bold"/>
                <a:ea typeface="Agrandir Bold"/>
                <a:cs typeface="Agrandir Bold"/>
                <a:sym typeface="Agrandir Bold"/>
              </a:endParaRPr>
            </a:p>
            <a:p>
              <a:pPr algn="ctr" defTabSz="609630">
                <a:lnSpc>
                  <a:spcPts val="2911"/>
                </a:lnSpc>
              </a:pPr>
              <a:r>
                <a:rPr lang="en-US" sz="1866">
                  <a:solidFill>
                    <a:srgbClr val="ECEFF1"/>
                  </a:solidFill>
                  <a:latin typeface="Agrandir"/>
                  <a:ea typeface="Agrandir"/>
                  <a:cs typeface="Agrandir"/>
                  <a:sym typeface="Agrandir"/>
                </a:rPr>
                <a:t>"Espera, ¿y las</a:t>
              </a:r>
            </a:p>
            <a:p>
              <a:pPr algn="ctr" defTabSz="609630">
                <a:lnSpc>
                  <a:spcPts val="2911"/>
                </a:lnSpc>
              </a:pPr>
              <a:r>
                <a:rPr lang="en-US" sz="1866">
                  <a:solidFill>
                    <a:srgbClr val="ECEFF1"/>
                  </a:solidFill>
                  <a:latin typeface="Agrandir"/>
                  <a:ea typeface="Agrandir"/>
                  <a:cs typeface="Agrandir"/>
                  <a:sym typeface="Agrandir"/>
                </a:rPr>
                <a:t>consecuencias?"</a:t>
              </a:r>
            </a:p>
          </p:txBody>
        </p:sp>
      </p:grpSp>
      <p:grpSp>
        <p:nvGrpSpPr>
          <p:cNvPr id="28" name="Group 28"/>
          <p:cNvGrpSpPr/>
          <p:nvPr/>
        </p:nvGrpSpPr>
        <p:grpSpPr>
          <a:xfrm>
            <a:off x="1219200" y="5974080"/>
            <a:ext cx="9753600" cy="609600"/>
            <a:chOff x="0" y="0"/>
            <a:chExt cx="19507200" cy="1219200"/>
          </a:xfrm>
        </p:grpSpPr>
        <p:sp>
          <p:nvSpPr>
            <p:cNvPr id="29" name="Freeform 29"/>
            <p:cNvSpPr/>
            <p:nvPr/>
          </p:nvSpPr>
          <p:spPr>
            <a:xfrm>
              <a:off x="0" y="0"/>
              <a:ext cx="19507200" cy="1219200"/>
            </a:xfrm>
            <a:custGeom>
              <a:avLst/>
              <a:gdLst/>
              <a:ahLst/>
              <a:cxnLst/>
              <a:rect l="l" t="t" r="r" b="b"/>
              <a:pathLst>
                <a:path w="19507200" h="1219200">
                  <a:moveTo>
                    <a:pt x="0" y="0"/>
                  </a:moveTo>
                  <a:lnTo>
                    <a:pt x="19507200" y="0"/>
                  </a:lnTo>
                  <a:lnTo>
                    <a:pt x="19507200" y="1219200"/>
                  </a:lnTo>
                  <a:lnTo>
                    <a:pt x="0" y="1219200"/>
                  </a:lnTo>
                  <a:close/>
                </a:path>
              </a:pathLst>
            </a:custGeom>
            <a:blipFill>
              <a:blip r:embed="rId3">
                <a:alphaModFix amt="0"/>
              </a:blip>
              <a:stretch>
                <a:fillRect t="-261760" b="-261760"/>
              </a:stretch>
            </a:blipFill>
          </p:spPr>
        </p:sp>
        <p:sp>
          <p:nvSpPr>
            <p:cNvPr id="30" name="TextBox 30"/>
            <p:cNvSpPr txBox="1"/>
            <p:nvPr/>
          </p:nvSpPr>
          <p:spPr>
            <a:xfrm>
              <a:off x="0" y="-85725"/>
              <a:ext cx="19507200" cy="1304925"/>
            </a:xfrm>
            <a:prstGeom prst="rect">
              <a:avLst/>
            </a:prstGeom>
          </p:spPr>
          <p:txBody>
            <a:bodyPr lIns="0" tIns="0" rIns="0" bIns="0" rtlCol="0" anchor="ctr"/>
            <a:lstStyle/>
            <a:p>
              <a:pPr algn="ctr" defTabSz="609630">
                <a:lnSpc>
                  <a:spcPts val="2400"/>
                </a:lnSpc>
              </a:pPr>
              <a:r>
                <a:rPr lang="en-US" sz="2000" i="1">
                  <a:solidFill>
                    <a:srgbClr val="E67E22"/>
                  </a:solidFill>
                  <a:latin typeface="Agrandir Italics"/>
                  <a:ea typeface="Agrandir Italics"/>
                  <a:cs typeface="Agrandir Italics"/>
                  <a:sym typeface="Agrandir Italics"/>
                </a:rPr>
                <a:t>Libertad de elección = un sistema de frenos funcional</a:t>
              </a:r>
            </a:p>
          </p:txBody>
        </p:sp>
      </p:grpSp>
      <p:sp>
        <p:nvSpPr>
          <p:cNvPr id="31" name="Freeform 31"/>
          <p:cNvSpPr/>
          <p:nvPr/>
        </p:nvSpPr>
        <p:spPr>
          <a:xfrm>
            <a:off x="400432" y="296656"/>
            <a:ext cx="984618" cy="1041924"/>
          </a:xfrm>
          <a:custGeom>
            <a:avLst/>
            <a:gdLst/>
            <a:ahLst/>
            <a:cxnLst/>
            <a:rect l="l" t="t" r="r" b="b"/>
            <a:pathLst>
              <a:path w="1476927" h="1562886">
                <a:moveTo>
                  <a:pt x="0" y="0"/>
                </a:moveTo>
                <a:lnTo>
                  <a:pt x="1476927" y="0"/>
                </a:lnTo>
                <a:lnTo>
                  <a:pt x="1476927" y="1562886"/>
                </a:lnTo>
                <a:lnTo>
                  <a:pt x="0" y="15628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2" name="Freeform 32"/>
          <p:cNvSpPr/>
          <p:nvPr/>
        </p:nvSpPr>
        <p:spPr>
          <a:xfrm>
            <a:off x="2993899" y="1908858"/>
            <a:ext cx="610971" cy="773382"/>
          </a:xfrm>
          <a:custGeom>
            <a:avLst/>
            <a:gdLst/>
            <a:ahLst/>
            <a:cxnLst/>
            <a:rect l="l" t="t" r="r" b="b"/>
            <a:pathLst>
              <a:path w="916457" h="1160073">
                <a:moveTo>
                  <a:pt x="0" y="0"/>
                </a:moveTo>
                <a:lnTo>
                  <a:pt x="916457" y="0"/>
                </a:lnTo>
                <a:lnTo>
                  <a:pt x="916457" y="1160073"/>
                </a:lnTo>
                <a:lnTo>
                  <a:pt x="0" y="116007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79"/>
          <p:cNvSpPr/>
          <p:nvPr/>
        </p:nvSpPr>
        <p:spPr>
          <a:xfrm>
            <a:off x="-14513" y="3027"/>
            <a:ext cx="8952400" cy="901200"/>
          </a:xfrm>
          <a:prstGeom prst="rect">
            <a:avLst/>
          </a:prstGeom>
          <a:solidFill>
            <a:srgbClr val="000B22"/>
          </a:solidFill>
          <a:ln w="12700" cap="flat" cmpd="sng">
            <a:solidFill>
              <a:srgbClr val="000B2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endParaRPr sz="1867" kern="0">
              <a:solidFill>
                <a:srgbClr val="000000"/>
              </a:solidFill>
              <a:latin typeface="Calibri"/>
              <a:ea typeface="Calibri"/>
              <a:cs typeface="Calibri"/>
              <a:sym typeface="Calibri"/>
            </a:endParaRPr>
          </a:p>
        </p:txBody>
      </p:sp>
      <p:cxnSp>
        <p:nvCxnSpPr>
          <p:cNvPr id="863" name="Google Shape;863;p79"/>
          <p:cNvCxnSpPr/>
          <p:nvPr/>
        </p:nvCxnSpPr>
        <p:spPr>
          <a:xfrm>
            <a:off x="8946600" y="0"/>
            <a:ext cx="0" cy="901200"/>
          </a:xfrm>
          <a:prstGeom prst="straightConnector1">
            <a:avLst/>
          </a:prstGeom>
          <a:noFill/>
          <a:ln w="19050" cap="flat" cmpd="sng">
            <a:solidFill>
              <a:schemeClr val="dk1"/>
            </a:solidFill>
            <a:prstDash val="solid"/>
            <a:miter lim="800000"/>
            <a:headEnd type="none" w="sm" len="sm"/>
            <a:tailEnd type="none" w="sm" len="sm"/>
          </a:ln>
        </p:spPr>
      </p:cxnSp>
      <p:sp>
        <p:nvSpPr>
          <p:cNvPr id="864" name="Google Shape;864;p79"/>
          <p:cNvSpPr txBox="1"/>
          <p:nvPr/>
        </p:nvSpPr>
        <p:spPr>
          <a:xfrm>
            <a:off x="14515" y="0"/>
            <a:ext cx="8664800" cy="882000"/>
          </a:xfrm>
          <a:prstGeom prst="rect">
            <a:avLst/>
          </a:prstGeom>
          <a:noFill/>
          <a:ln>
            <a:noFill/>
          </a:ln>
        </p:spPr>
        <p:txBody>
          <a:bodyPr spcFirstLastPara="1" wrap="square" lIns="91433" tIns="45700" rIns="91433" bIns="45700" anchor="ctr" anchorCtr="0">
            <a:noAutofit/>
          </a:bodyPr>
          <a:lstStyle/>
          <a:p>
            <a:pPr defTabSz="1219170">
              <a:lnSpc>
                <a:spcPct val="90000"/>
              </a:lnSpc>
              <a:buClr>
                <a:srgbClr val="FFFFFF"/>
              </a:buClr>
              <a:buSzPts val="3300"/>
            </a:pPr>
            <a:r>
              <a:rPr lang="es" sz="3733" b="1" kern="0">
                <a:solidFill>
                  <a:srgbClr val="FFFFFF"/>
                </a:solidFill>
                <a:latin typeface="Calibri"/>
                <a:ea typeface="Calibri"/>
                <a:cs typeface="Calibri"/>
                <a:sym typeface="Calibri"/>
              </a:rPr>
              <a:t>Tratamiento - Nivel de atención</a:t>
            </a:r>
            <a:endParaRPr sz="3733" b="1" kern="0">
              <a:solidFill>
                <a:srgbClr val="FFFFFF"/>
              </a:solidFill>
              <a:latin typeface="Calibri"/>
              <a:ea typeface="Calibri"/>
              <a:cs typeface="Calibri"/>
              <a:sym typeface="Calibri"/>
            </a:endParaRPr>
          </a:p>
        </p:txBody>
      </p:sp>
      <p:sp>
        <p:nvSpPr>
          <p:cNvPr id="865" name="Google Shape;865;p79"/>
          <p:cNvSpPr txBox="1"/>
          <p:nvPr/>
        </p:nvSpPr>
        <p:spPr>
          <a:xfrm>
            <a:off x="-14500" y="6488800"/>
            <a:ext cx="12192000" cy="369291"/>
          </a:xfrm>
          <a:prstGeom prst="rect">
            <a:avLst/>
          </a:prstGeom>
          <a:noFill/>
          <a:ln>
            <a:noFill/>
          </a:ln>
        </p:spPr>
        <p:txBody>
          <a:bodyPr spcFirstLastPara="1" wrap="square" lIns="121900" tIns="121900" rIns="121900" bIns="121900" anchor="t" anchorCtr="0">
            <a:spAutoFit/>
          </a:bodyPr>
          <a:lstStyle/>
          <a:p>
            <a:pPr defTabSz="1219170">
              <a:buClr>
                <a:srgbClr val="000000"/>
              </a:buClr>
              <a:buSzPts val="600"/>
            </a:pPr>
            <a:r>
              <a:rPr lang="es" sz="800" i="1" kern="0">
                <a:solidFill>
                  <a:srgbClr val="212121"/>
                </a:solidFill>
                <a:highlight>
                  <a:srgbClr val="FFFFFF"/>
                </a:highlight>
                <a:latin typeface="Roboto"/>
                <a:ea typeface="Roboto"/>
                <a:cs typeface="Roboto"/>
                <a:sym typeface="Roboto"/>
              </a:rPr>
              <a:t>X</a:t>
            </a:r>
            <a:endParaRPr sz="800" i="1" kern="0">
              <a:solidFill>
                <a:srgbClr val="000000"/>
              </a:solidFill>
              <a:latin typeface="Arial"/>
              <a:ea typeface="Arial"/>
              <a:cs typeface="Arial"/>
              <a:sym typeface="Arial"/>
            </a:endParaRPr>
          </a:p>
        </p:txBody>
      </p:sp>
      <p:sp>
        <p:nvSpPr>
          <p:cNvPr id="866" name="Google Shape;866;p79"/>
          <p:cNvSpPr txBox="1"/>
          <p:nvPr/>
        </p:nvSpPr>
        <p:spPr>
          <a:xfrm>
            <a:off x="-14500" y="6488800"/>
            <a:ext cx="12192000" cy="369291"/>
          </a:xfrm>
          <a:prstGeom prst="rect">
            <a:avLst/>
          </a:prstGeom>
          <a:noFill/>
          <a:ln>
            <a:noFill/>
          </a:ln>
        </p:spPr>
        <p:txBody>
          <a:bodyPr spcFirstLastPara="1" wrap="square" lIns="121900" tIns="121900" rIns="121900" bIns="121900" anchor="t" anchorCtr="0">
            <a:spAutoFit/>
          </a:bodyPr>
          <a:lstStyle/>
          <a:p>
            <a:pPr defTabSz="1219170">
              <a:buClr>
                <a:srgbClr val="000000"/>
              </a:buClr>
              <a:buSzPts val="600"/>
            </a:pPr>
            <a:r>
              <a:rPr lang="es" sz="800" i="1" kern="0">
                <a:solidFill>
                  <a:srgbClr val="212121"/>
                </a:solidFill>
                <a:highlight>
                  <a:srgbClr val="FFFFFF"/>
                </a:highlight>
                <a:latin typeface="Arial"/>
                <a:ea typeface="Arial"/>
                <a:cs typeface="Arial"/>
                <a:sym typeface="Arial"/>
              </a:rPr>
              <a:t>Hernández DC, Tratamiento de los trastornos por abuso de sustancias psicoactivas; Asociación Colombiana de Endocrinología, Diabetes y Metabolismo, 2da Edición; 767-780, 2021.</a:t>
            </a:r>
            <a:endParaRPr sz="800" i="1" kern="0">
              <a:solidFill>
                <a:srgbClr val="000000"/>
              </a:solidFill>
              <a:latin typeface="Arial"/>
              <a:ea typeface="Arial"/>
              <a:cs typeface="Arial"/>
              <a:sym typeface="Arial"/>
            </a:endParaRPr>
          </a:p>
        </p:txBody>
      </p:sp>
      <p:pic>
        <p:nvPicPr>
          <p:cNvPr id="867" name="Google Shape;867;p79"/>
          <p:cNvPicPr preferRelativeResize="0"/>
          <p:nvPr/>
        </p:nvPicPr>
        <p:blipFill rotWithShape="1">
          <a:blip r:embed="rId3">
            <a:alphaModFix/>
          </a:blip>
          <a:srcRect/>
          <a:stretch/>
        </p:blipFill>
        <p:spPr>
          <a:xfrm>
            <a:off x="203200" y="1107427"/>
            <a:ext cx="3408083" cy="5178173"/>
          </a:xfrm>
          <a:prstGeom prst="rect">
            <a:avLst/>
          </a:prstGeom>
          <a:noFill/>
          <a:ln>
            <a:noFill/>
          </a:ln>
        </p:spPr>
      </p:pic>
      <p:sp>
        <p:nvSpPr>
          <p:cNvPr id="868" name="Google Shape;868;p79"/>
          <p:cNvSpPr txBox="1"/>
          <p:nvPr/>
        </p:nvSpPr>
        <p:spPr>
          <a:xfrm>
            <a:off x="4251500" y="1064133"/>
            <a:ext cx="17372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Elaboración de duelos</a:t>
            </a:r>
            <a:endParaRPr sz="1333" b="1" kern="0">
              <a:solidFill>
                <a:srgbClr val="000000"/>
              </a:solidFill>
              <a:latin typeface="Arial"/>
              <a:ea typeface="Arial"/>
              <a:cs typeface="Arial"/>
              <a:sym typeface="Arial"/>
            </a:endParaRPr>
          </a:p>
        </p:txBody>
      </p:sp>
      <p:sp>
        <p:nvSpPr>
          <p:cNvPr id="869" name="Google Shape;869;p79"/>
          <p:cNvSpPr txBox="1"/>
          <p:nvPr/>
        </p:nvSpPr>
        <p:spPr>
          <a:xfrm>
            <a:off x="6281967" y="1064133"/>
            <a:ext cx="17372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Restablecimiento de roles</a:t>
            </a:r>
            <a:endParaRPr sz="1333" b="1" kern="0">
              <a:solidFill>
                <a:srgbClr val="000000"/>
              </a:solidFill>
              <a:latin typeface="Arial"/>
              <a:ea typeface="Arial"/>
              <a:cs typeface="Arial"/>
              <a:sym typeface="Arial"/>
            </a:endParaRPr>
          </a:p>
        </p:txBody>
      </p:sp>
      <p:sp>
        <p:nvSpPr>
          <p:cNvPr id="870" name="Google Shape;870;p79"/>
          <p:cNvSpPr txBox="1"/>
          <p:nvPr/>
        </p:nvSpPr>
        <p:spPr>
          <a:xfrm>
            <a:off x="8312433" y="1064133"/>
            <a:ext cx="17372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Reestructuración familiar</a:t>
            </a:r>
            <a:endParaRPr sz="1333" b="1" kern="0">
              <a:solidFill>
                <a:srgbClr val="000000"/>
              </a:solidFill>
              <a:latin typeface="Arial"/>
              <a:ea typeface="Arial"/>
              <a:cs typeface="Arial"/>
              <a:sym typeface="Arial"/>
            </a:endParaRPr>
          </a:p>
        </p:txBody>
      </p:sp>
      <p:sp>
        <p:nvSpPr>
          <p:cNvPr id="871" name="Google Shape;871;p79"/>
          <p:cNvSpPr txBox="1"/>
          <p:nvPr/>
        </p:nvSpPr>
        <p:spPr>
          <a:xfrm>
            <a:off x="10342900" y="1064133"/>
            <a:ext cx="17372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Habilidades de afrontamiento</a:t>
            </a:r>
            <a:endParaRPr sz="1333" b="1" kern="0">
              <a:solidFill>
                <a:srgbClr val="000000"/>
              </a:solidFill>
              <a:latin typeface="Arial"/>
              <a:ea typeface="Arial"/>
              <a:cs typeface="Arial"/>
              <a:sym typeface="Arial"/>
            </a:endParaRPr>
          </a:p>
        </p:txBody>
      </p:sp>
      <p:sp>
        <p:nvSpPr>
          <p:cNvPr id="872" name="Google Shape;872;p79"/>
          <p:cNvSpPr txBox="1"/>
          <p:nvPr/>
        </p:nvSpPr>
        <p:spPr>
          <a:xfrm>
            <a:off x="5212900" y="1902833"/>
            <a:ext cx="17372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Manejo de contingencias (inclusión social)</a:t>
            </a:r>
            <a:endParaRPr sz="1333" b="1" kern="0">
              <a:solidFill>
                <a:srgbClr val="000000"/>
              </a:solidFill>
              <a:latin typeface="Arial"/>
              <a:ea typeface="Arial"/>
              <a:cs typeface="Arial"/>
              <a:sym typeface="Arial"/>
            </a:endParaRPr>
          </a:p>
        </p:txBody>
      </p:sp>
      <p:sp>
        <p:nvSpPr>
          <p:cNvPr id="873" name="Google Shape;873;p79"/>
          <p:cNvSpPr txBox="1"/>
          <p:nvPr/>
        </p:nvSpPr>
        <p:spPr>
          <a:xfrm>
            <a:off x="7209400" y="1902833"/>
            <a:ext cx="17372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Patología dual</a:t>
            </a:r>
            <a:endParaRPr sz="1333" b="1" kern="0">
              <a:solidFill>
                <a:srgbClr val="000000"/>
              </a:solidFill>
              <a:latin typeface="Arial"/>
              <a:ea typeface="Arial"/>
              <a:cs typeface="Arial"/>
              <a:sym typeface="Arial"/>
            </a:endParaRPr>
          </a:p>
        </p:txBody>
      </p:sp>
      <p:sp>
        <p:nvSpPr>
          <p:cNvPr id="874" name="Google Shape;874;p79"/>
          <p:cNvSpPr txBox="1"/>
          <p:nvPr/>
        </p:nvSpPr>
        <p:spPr>
          <a:xfrm>
            <a:off x="9205900" y="1905733"/>
            <a:ext cx="17372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Redes de apoyo</a:t>
            </a:r>
            <a:endParaRPr sz="1333" b="1" kern="0">
              <a:solidFill>
                <a:srgbClr val="000000"/>
              </a:solidFill>
              <a:latin typeface="Arial"/>
              <a:ea typeface="Arial"/>
              <a:cs typeface="Arial"/>
              <a:sym typeface="Arial"/>
            </a:endParaRPr>
          </a:p>
        </p:txBody>
      </p:sp>
      <p:sp>
        <p:nvSpPr>
          <p:cNvPr id="875" name="Google Shape;875;p79"/>
          <p:cNvSpPr/>
          <p:nvPr/>
        </p:nvSpPr>
        <p:spPr>
          <a:xfrm>
            <a:off x="5212900" y="2741533"/>
            <a:ext cx="5730400" cy="10108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kern="0">
                <a:solidFill>
                  <a:srgbClr val="000000"/>
                </a:solidFill>
                <a:latin typeface="Arial"/>
                <a:ea typeface="Arial"/>
                <a:cs typeface="Arial"/>
                <a:sym typeface="Arial"/>
              </a:rPr>
              <a:t>Modalidades </a:t>
            </a:r>
            <a:r>
              <a:rPr lang="es" sz="1333" b="1" kern="0">
                <a:solidFill>
                  <a:srgbClr val="000000"/>
                </a:solidFill>
                <a:latin typeface="Arial"/>
                <a:ea typeface="Arial"/>
                <a:cs typeface="Arial"/>
                <a:sym typeface="Arial"/>
              </a:rPr>
              <a:t>hospitalarias</a:t>
            </a:r>
            <a:r>
              <a:rPr lang="es" sz="1333" kern="0">
                <a:solidFill>
                  <a:srgbClr val="000000"/>
                </a:solidFill>
                <a:latin typeface="Arial"/>
                <a:ea typeface="Arial"/>
                <a:cs typeface="Arial"/>
                <a:sym typeface="Arial"/>
              </a:rPr>
              <a:t>, </a:t>
            </a:r>
            <a:r>
              <a:rPr lang="es" sz="1333" b="1" kern="0">
                <a:solidFill>
                  <a:srgbClr val="000000"/>
                </a:solidFill>
                <a:latin typeface="Arial"/>
                <a:ea typeface="Arial"/>
                <a:cs typeface="Arial"/>
                <a:sym typeface="Arial"/>
              </a:rPr>
              <a:t>residenciales</a:t>
            </a:r>
            <a:r>
              <a:rPr lang="es" sz="1333" kern="0">
                <a:solidFill>
                  <a:srgbClr val="000000"/>
                </a:solidFill>
                <a:latin typeface="Arial"/>
                <a:ea typeface="Arial"/>
                <a:cs typeface="Arial"/>
                <a:sym typeface="Arial"/>
              </a:rPr>
              <a:t> o </a:t>
            </a:r>
            <a:r>
              <a:rPr lang="es" sz="1333" b="1" kern="0">
                <a:solidFill>
                  <a:srgbClr val="000000"/>
                </a:solidFill>
                <a:latin typeface="Arial"/>
                <a:ea typeface="Arial"/>
                <a:cs typeface="Arial"/>
                <a:sym typeface="Arial"/>
              </a:rPr>
              <a:t>ambulatorios</a:t>
            </a:r>
            <a:endParaRPr sz="1333" b="1" kern="0">
              <a:solidFill>
                <a:srgbClr val="000000"/>
              </a:solidFill>
              <a:latin typeface="Arial"/>
              <a:ea typeface="Arial"/>
              <a:cs typeface="Arial"/>
              <a:sym typeface="Arial"/>
            </a:endParaRPr>
          </a:p>
        </p:txBody>
      </p:sp>
      <p:sp>
        <p:nvSpPr>
          <p:cNvPr id="876" name="Google Shape;876;p79"/>
          <p:cNvSpPr/>
          <p:nvPr/>
        </p:nvSpPr>
        <p:spPr>
          <a:xfrm>
            <a:off x="3116068" y="4172400"/>
            <a:ext cx="2338800" cy="2113200"/>
          </a:xfrm>
          <a:prstGeom prst="ellipse">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b="1" kern="0">
                <a:solidFill>
                  <a:srgbClr val="000000"/>
                </a:solidFill>
                <a:latin typeface="Arial"/>
                <a:ea typeface="Arial"/>
                <a:cs typeface="Arial"/>
                <a:sym typeface="Arial"/>
              </a:rPr>
              <a:t>Nivel I</a:t>
            </a:r>
            <a:endParaRPr sz="1333" b="1" kern="0">
              <a:solidFill>
                <a:srgbClr val="000000"/>
              </a:solidFill>
              <a:latin typeface="Arial"/>
              <a:ea typeface="Arial"/>
              <a:cs typeface="Arial"/>
              <a:sym typeface="Arial"/>
            </a:endParaRPr>
          </a:p>
        </p:txBody>
      </p:sp>
      <p:sp>
        <p:nvSpPr>
          <p:cNvPr id="877" name="Google Shape;877;p79"/>
          <p:cNvSpPr/>
          <p:nvPr/>
        </p:nvSpPr>
        <p:spPr>
          <a:xfrm>
            <a:off x="5212901" y="4172400"/>
            <a:ext cx="2338800" cy="2113200"/>
          </a:xfrm>
          <a:prstGeom prst="ellipse">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b="1" kern="0">
                <a:solidFill>
                  <a:srgbClr val="000000"/>
                </a:solidFill>
                <a:latin typeface="Arial"/>
                <a:ea typeface="Arial"/>
                <a:cs typeface="Arial"/>
                <a:sym typeface="Arial"/>
              </a:rPr>
              <a:t>Nivel II</a:t>
            </a:r>
            <a:endParaRPr sz="1333" b="1" kern="0">
              <a:solidFill>
                <a:srgbClr val="000000"/>
              </a:solidFill>
              <a:latin typeface="Arial"/>
              <a:ea typeface="Arial"/>
              <a:cs typeface="Arial"/>
              <a:sym typeface="Arial"/>
            </a:endParaRPr>
          </a:p>
        </p:txBody>
      </p:sp>
      <p:sp>
        <p:nvSpPr>
          <p:cNvPr id="878" name="Google Shape;878;p79"/>
          <p:cNvSpPr/>
          <p:nvPr/>
        </p:nvSpPr>
        <p:spPr>
          <a:xfrm>
            <a:off x="7368701" y="4172400"/>
            <a:ext cx="2338800" cy="2113200"/>
          </a:xfrm>
          <a:prstGeom prst="ellipse">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b="1" kern="0">
                <a:solidFill>
                  <a:srgbClr val="000000"/>
                </a:solidFill>
                <a:latin typeface="Arial"/>
                <a:ea typeface="Arial"/>
                <a:cs typeface="Arial"/>
                <a:sym typeface="Arial"/>
              </a:rPr>
              <a:t>Nivel III</a:t>
            </a:r>
            <a:endParaRPr sz="1333" b="1" kern="0">
              <a:solidFill>
                <a:srgbClr val="000000"/>
              </a:solidFill>
              <a:latin typeface="Arial"/>
              <a:ea typeface="Arial"/>
              <a:cs typeface="Arial"/>
              <a:sym typeface="Arial"/>
            </a:endParaRPr>
          </a:p>
        </p:txBody>
      </p:sp>
      <p:sp>
        <p:nvSpPr>
          <p:cNvPr id="879" name="Google Shape;879;p79"/>
          <p:cNvSpPr/>
          <p:nvPr/>
        </p:nvSpPr>
        <p:spPr>
          <a:xfrm>
            <a:off x="9547601" y="4172400"/>
            <a:ext cx="2338800" cy="2113200"/>
          </a:xfrm>
          <a:prstGeom prst="ellipse">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b="1" kern="0">
                <a:solidFill>
                  <a:srgbClr val="000000"/>
                </a:solidFill>
                <a:latin typeface="Arial"/>
                <a:ea typeface="Arial"/>
                <a:cs typeface="Arial"/>
                <a:sym typeface="Arial"/>
              </a:rPr>
              <a:t>Nivel IV</a:t>
            </a:r>
            <a:endParaRPr sz="1333" b="1" kern="0">
              <a:solidFill>
                <a:srgbClr val="000000"/>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80"/>
          <p:cNvSpPr/>
          <p:nvPr/>
        </p:nvSpPr>
        <p:spPr>
          <a:xfrm>
            <a:off x="-14513" y="3027"/>
            <a:ext cx="8952400" cy="901200"/>
          </a:xfrm>
          <a:prstGeom prst="rect">
            <a:avLst/>
          </a:prstGeom>
          <a:solidFill>
            <a:srgbClr val="000B22"/>
          </a:solidFill>
          <a:ln w="12700" cap="flat" cmpd="sng">
            <a:solidFill>
              <a:srgbClr val="000B22"/>
            </a:solidFill>
            <a:prstDash val="solid"/>
            <a:miter lim="800000"/>
            <a:headEnd type="none" w="sm" len="sm"/>
            <a:tailEnd type="none" w="sm" len="sm"/>
          </a:ln>
        </p:spPr>
        <p:txBody>
          <a:bodyPr spcFirstLastPara="1" wrap="square" lIns="91433" tIns="45700" rIns="91433" bIns="45700" anchor="ctr" anchorCtr="0">
            <a:noAutofit/>
          </a:bodyPr>
          <a:lstStyle/>
          <a:p>
            <a:pPr algn="ctr" defTabSz="1219170">
              <a:buClr>
                <a:srgbClr val="000000"/>
              </a:buClr>
              <a:buSzPts val="1400"/>
            </a:pPr>
            <a:endParaRPr sz="1867" kern="0">
              <a:solidFill>
                <a:srgbClr val="000000"/>
              </a:solidFill>
              <a:latin typeface="Calibri"/>
              <a:ea typeface="Calibri"/>
              <a:cs typeface="Calibri"/>
              <a:sym typeface="Calibri"/>
            </a:endParaRPr>
          </a:p>
        </p:txBody>
      </p:sp>
      <p:cxnSp>
        <p:nvCxnSpPr>
          <p:cNvPr id="886" name="Google Shape;886;p80"/>
          <p:cNvCxnSpPr/>
          <p:nvPr/>
        </p:nvCxnSpPr>
        <p:spPr>
          <a:xfrm>
            <a:off x="8946600" y="0"/>
            <a:ext cx="0" cy="901200"/>
          </a:xfrm>
          <a:prstGeom prst="straightConnector1">
            <a:avLst/>
          </a:prstGeom>
          <a:noFill/>
          <a:ln w="19050" cap="flat" cmpd="sng">
            <a:solidFill>
              <a:schemeClr val="dk1"/>
            </a:solidFill>
            <a:prstDash val="solid"/>
            <a:miter lim="800000"/>
            <a:headEnd type="none" w="sm" len="sm"/>
            <a:tailEnd type="none" w="sm" len="sm"/>
          </a:ln>
        </p:spPr>
      </p:cxnSp>
      <p:sp>
        <p:nvSpPr>
          <p:cNvPr id="887" name="Google Shape;887;p80"/>
          <p:cNvSpPr txBox="1"/>
          <p:nvPr/>
        </p:nvSpPr>
        <p:spPr>
          <a:xfrm>
            <a:off x="14515" y="0"/>
            <a:ext cx="8664800" cy="882000"/>
          </a:xfrm>
          <a:prstGeom prst="rect">
            <a:avLst/>
          </a:prstGeom>
          <a:noFill/>
          <a:ln>
            <a:noFill/>
          </a:ln>
        </p:spPr>
        <p:txBody>
          <a:bodyPr spcFirstLastPara="1" wrap="square" lIns="91433" tIns="45700" rIns="91433" bIns="45700" anchor="ctr" anchorCtr="0">
            <a:noAutofit/>
          </a:bodyPr>
          <a:lstStyle/>
          <a:p>
            <a:pPr defTabSz="1219170">
              <a:lnSpc>
                <a:spcPct val="90000"/>
              </a:lnSpc>
              <a:buClr>
                <a:srgbClr val="FFFFFF"/>
              </a:buClr>
              <a:buSzPts val="3300"/>
            </a:pPr>
            <a:r>
              <a:rPr lang="es" sz="3733" b="1" kern="0">
                <a:solidFill>
                  <a:srgbClr val="FFFFFF"/>
                </a:solidFill>
                <a:latin typeface="Calibri"/>
                <a:ea typeface="Calibri"/>
                <a:cs typeface="Calibri"/>
                <a:sym typeface="Calibri"/>
              </a:rPr>
              <a:t>Tratamiento - Nivel de atención</a:t>
            </a:r>
            <a:endParaRPr sz="3733" b="1" kern="0">
              <a:solidFill>
                <a:srgbClr val="FFFFFF"/>
              </a:solidFill>
              <a:latin typeface="Calibri"/>
              <a:ea typeface="Calibri"/>
              <a:cs typeface="Calibri"/>
              <a:sym typeface="Calibri"/>
            </a:endParaRPr>
          </a:p>
        </p:txBody>
      </p:sp>
      <p:sp>
        <p:nvSpPr>
          <p:cNvPr id="888" name="Google Shape;888;p80"/>
          <p:cNvSpPr txBox="1"/>
          <p:nvPr/>
        </p:nvSpPr>
        <p:spPr>
          <a:xfrm>
            <a:off x="-14500" y="6488800"/>
            <a:ext cx="12192000" cy="369291"/>
          </a:xfrm>
          <a:prstGeom prst="rect">
            <a:avLst/>
          </a:prstGeom>
          <a:noFill/>
          <a:ln>
            <a:noFill/>
          </a:ln>
        </p:spPr>
        <p:txBody>
          <a:bodyPr spcFirstLastPara="1" wrap="square" lIns="121900" tIns="121900" rIns="121900" bIns="121900" anchor="t" anchorCtr="0">
            <a:spAutoFit/>
          </a:bodyPr>
          <a:lstStyle/>
          <a:p>
            <a:pPr defTabSz="1219170">
              <a:buClr>
                <a:srgbClr val="000000"/>
              </a:buClr>
              <a:buSzPts val="600"/>
            </a:pPr>
            <a:r>
              <a:rPr lang="es" sz="800" i="1" kern="0">
                <a:solidFill>
                  <a:srgbClr val="212121"/>
                </a:solidFill>
                <a:highlight>
                  <a:srgbClr val="FFFFFF"/>
                </a:highlight>
                <a:latin typeface="Arial"/>
                <a:ea typeface="Arial"/>
                <a:cs typeface="Arial"/>
                <a:sym typeface="Arial"/>
              </a:rPr>
              <a:t>Hernández DC, Tratamiento de los trastornos por abuso de sustancias psicoactivas; Asociación Colombiana de Endocrinología, Diabetes y Metabolismo, 2da Edición; 767-780, 2021.</a:t>
            </a:r>
            <a:endParaRPr sz="800" i="1" kern="0">
              <a:solidFill>
                <a:srgbClr val="000000"/>
              </a:solidFill>
              <a:latin typeface="Arial"/>
              <a:ea typeface="Arial"/>
              <a:cs typeface="Arial"/>
              <a:sym typeface="Arial"/>
            </a:endParaRPr>
          </a:p>
        </p:txBody>
      </p:sp>
      <p:sp>
        <p:nvSpPr>
          <p:cNvPr id="889" name="Google Shape;889;p80"/>
          <p:cNvSpPr/>
          <p:nvPr/>
        </p:nvSpPr>
        <p:spPr>
          <a:xfrm>
            <a:off x="355033" y="1265633"/>
            <a:ext cx="2344000" cy="11100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b="1" kern="0">
                <a:solidFill>
                  <a:srgbClr val="000000"/>
                </a:solidFill>
                <a:latin typeface="Arial"/>
                <a:ea typeface="Arial"/>
                <a:cs typeface="Arial"/>
                <a:sym typeface="Arial"/>
              </a:rPr>
              <a:t>Nivel I</a:t>
            </a:r>
            <a:endParaRPr sz="1333" kern="0">
              <a:solidFill>
                <a:srgbClr val="000000"/>
              </a:solidFill>
              <a:latin typeface="Arial"/>
              <a:ea typeface="Arial"/>
              <a:cs typeface="Arial"/>
              <a:sym typeface="Arial"/>
            </a:endParaRPr>
          </a:p>
          <a:p>
            <a:pPr algn="ctr" defTabSz="1219170">
              <a:lnSpc>
                <a:spcPct val="115000"/>
              </a:lnSpc>
              <a:buClr>
                <a:srgbClr val="000000"/>
              </a:buClr>
              <a:buSzPts val="1000"/>
            </a:pPr>
            <a:r>
              <a:rPr lang="es" sz="1333" kern="0">
                <a:solidFill>
                  <a:srgbClr val="000000"/>
                </a:solidFill>
                <a:latin typeface="Arial"/>
                <a:ea typeface="Arial"/>
                <a:cs typeface="Arial"/>
                <a:sym typeface="Arial"/>
              </a:rPr>
              <a:t>Ambulatorio</a:t>
            </a:r>
            <a:endParaRPr sz="1333" kern="0">
              <a:solidFill>
                <a:srgbClr val="000000"/>
              </a:solidFill>
              <a:latin typeface="Arial"/>
              <a:ea typeface="Arial"/>
              <a:cs typeface="Arial"/>
              <a:sym typeface="Arial"/>
            </a:endParaRPr>
          </a:p>
        </p:txBody>
      </p:sp>
      <p:sp>
        <p:nvSpPr>
          <p:cNvPr id="890" name="Google Shape;890;p80"/>
          <p:cNvSpPr txBox="1"/>
          <p:nvPr/>
        </p:nvSpPr>
        <p:spPr>
          <a:xfrm>
            <a:off x="311233" y="2737031"/>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Frecuencia de asistencia variable</a:t>
            </a:r>
            <a:endParaRPr sz="1333" b="1" kern="0">
              <a:solidFill>
                <a:srgbClr val="000000"/>
              </a:solidFill>
              <a:latin typeface="Arial"/>
              <a:ea typeface="Arial"/>
              <a:cs typeface="Arial"/>
              <a:sym typeface="Arial"/>
            </a:endParaRPr>
          </a:p>
        </p:txBody>
      </p:sp>
      <p:sp>
        <p:nvSpPr>
          <p:cNvPr id="891" name="Google Shape;891;p80"/>
          <p:cNvSpPr txBox="1"/>
          <p:nvPr/>
        </p:nvSpPr>
        <p:spPr>
          <a:xfrm>
            <a:off x="311233" y="3645631"/>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Alto umbral (ex. abstinencia) o bajo umbral</a:t>
            </a:r>
            <a:endParaRPr sz="1333" b="1" kern="0">
              <a:solidFill>
                <a:srgbClr val="000000"/>
              </a:solidFill>
              <a:latin typeface="Arial"/>
              <a:ea typeface="Arial"/>
              <a:cs typeface="Arial"/>
              <a:sym typeface="Arial"/>
            </a:endParaRPr>
          </a:p>
        </p:txBody>
      </p:sp>
      <p:sp>
        <p:nvSpPr>
          <p:cNvPr id="892" name="Google Shape;892;p80"/>
          <p:cNvSpPr txBox="1"/>
          <p:nvPr/>
        </p:nvSpPr>
        <p:spPr>
          <a:xfrm>
            <a:off x="311233" y="4913669"/>
            <a:ext cx="2431600" cy="11804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Usuarios con dificultad para aceptar la norma, área social más comprometida, tratamientos previos fallidos, uso de inyectables</a:t>
            </a:r>
            <a:endParaRPr sz="1333" b="1" kern="0">
              <a:solidFill>
                <a:srgbClr val="000000"/>
              </a:solidFill>
              <a:latin typeface="Arial"/>
              <a:ea typeface="Arial"/>
              <a:cs typeface="Arial"/>
              <a:sym typeface="Arial"/>
            </a:endParaRPr>
          </a:p>
        </p:txBody>
      </p:sp>
      <p:cxnSp>
        <p:nvCxnSpPr>
          <p:cNvPr id="893" name="Google Shape;893;p80"/>
          <p:cNvCxnSpPr>
            <a:stCxn id="889" idx="2"/>
            <a:endCxn id="890" idx="0"/>
          </p:cNvCxnSpPr>
          <p:nvPr/>
        </p:nvCxnSpPr>
        <p:spPr>
          <a:xfrm>
            <a:off x="1527033" y="2375633"/>
            <a:ext cx="0" cy="361200"/>
          </a:xfrm>
          <a:prstGeom prst="straightConnector1">
            <a:avLst/>
          </a:prstGeom>
          <a:noFill/>
          <a:ln w="9525" cap="flat" cmpd="sng">
            <a:solidFill>
              <a:schemeClr val="dk2"/>
            </a:solidFill>
            <a:prstDash val="solid"/>
            <a:round/>
            <a:headEnd type="none" w="sm" len="sm"/>
            <a:tailEnd type="triangle" w="med" len="med"/>
          </a:ln>
        </p:spPr>
      </p:cxnSp>
      <p:cxnSp>
        <p:nvCxnSpPr>
          <p:cNvPr id="894" name="Google Shape;894;p80"/>
          <p:cNvCxnSpPr>
            <a:stCxn id="891" idx="2"/>
            <a:endCxn id="892" idx="0"/>
          </p:cNvCxnSpPr>
          <p:nvPr/>
        </p:nvCxnSpPr>
        <p:spPr>
          <a:xfrm>
            <a:off x="1527033" y="4324431"/>
            <a:ext cx="0" cy="589200"/>
          </a:xfrm>
          <a:prstGeom prst="straightConnector1">
            <a:avLst/>
          </a:prstGeom>
          <a:noFill/>
          <a:ln w="9525" cap="flat" cmpd="sng">
            <a:solidFill>
              <a:schemeClr val="dk2"/>
            </a:solidFill>
            <a:prstDash val="dash"/>
            <a:round/>
            <a:headEnd type="none" w="sm" len="sm"/>
            <a:tailEnd type="none" w="sm" len="sm"/>
          </a:ln>
        </p:spPr>
      </p:cxnSp>
      <p:sp>
        <p:nvSpPr>
          <p:cNvPr id="895" name="Google Shape;895;p80"/>
          <p:cNvSpPr/>
          <p:nvPr/>
        </p:nvSpPr>
        <p:spPr>
          <a:xfrm>
            <a:off x="3545051" y="1265633"/>
            <a:ext cx="2344000" cy="11100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b="1" kern="0">
                <a:solidFill>
                  <a:srgbClr val="000000"/>
                </a:solidFill>
                <a:latin typeface="Arial"/>
                <a:ea typeface="Arial"/>
                <a:cs typeface="Arial"/>
                <a:sym typeface="Arial"/>
              </a:rPr>
              <a:t>Nivel II</a:t>
            </a:r>
            <a:endParaRPr sz="1333" kern="0">
              <a:solidFill>
                <a:srgbClr val="000000"/>
              </a:solidFill>
              <a:latin typeface="Arial"/>
              <a:ea typeface="Arial"/>
              <a:cs typeface="Arial"/>
              <a:sym typeface="Arial"/>
            </a:endParaRPr>
          </a:p>
          <a:p>
            <a:pPr algn="ctr" defTabSz="1219170">
              <a:lnSpc>
                <a:spcPct val="115000"/>
              </a:lnSpc>
              <a:buClr>
                <a:srgbClr val="000000"/>
              </a:buClr>
              <a:buSzPts val="1000"/>
            </a:pPr>
            <a:r>
              <a:rPr lang="es" sz="1333" kern="0">
                <a:solidFill>
                  <a:srgbClr val="000000"/>
                </a:solidFill>
                <a:latin typeface="Arial"/>
                <a:ea typeface="Arial"/>
                <a:cs typeface="Arial"/>
                <a:sym typeface="Arial"/>
              </a:rPr>
              <a:t>Ambulatorio intensivo (hasta 43 h/semana)</a:t>
            </a:r>
            <a:endParaRPr sz="1333" kern="0">
              <a:solidFill>
                <a:srgbClr val="000000"/>
              </a:solidFill>
              <a:latin typeface="Arial"/>
              <a:ea typeface="Arial"/>
              <a:cs typeface="Arial"/>
              <a:sym typeface="Arial"/>
            </a:endParaRPr>
          </a:p>
        </p:txBody>
      </p:sp>
      <p:sp>
        <p:nvSpPr>
          <p:cNvPr id="896" name="Google Shape;896;p80"/>
          <p:cNvSpPr txBox="1"/>
          <p:nvPr/>
        </p:nvSpPr>
        <p:spPr>
          <a:xfrm>
            <a:off x="3501251" y="2737031"/>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Frecuencia de asistencia variable</a:t>
            </a:r>
            <a:endParaRPr sz="1333" b="1" kern="0">
              <a:solidFill>
                <a:srgbClr val="000000"/>
              </a:solidFill>
              <a:latin typeface="Arial"/>
              <a:ea typeface="Arial"/>
              <a:cs typeface="Arial"/>
              <a:sym typeface="Arial"/>
            </a:endParaRPr>
          </a:p>
        </p:txBody>
      </p:sp>
      <p:cxnSp>
        <p:nvCxnSpPr>
          <p:cNvPr id="897" name="Google Shape;897;p80"/>
          <p:cNvCxnSpPr>
            <a:stCxn id="895" idx="2"/>
            <a:endCxn id="896" idx="0"/>
          </p:cNvCxnSpPr>
          <p:nvPr/>
        </p:nvCxnSpPr>
        <p:spPr>
          <a:xfrm>
            <a:off x="4717051" y="2375633"/>
            <a:ext cx="0" cy="361200"/>
          </a:xfrm>
          <a:prstGeom prst="straightConnector1">
            <a:avLst/>
          </a:prstGeom>
          <a:noFill/>
          <a:ln w="9525" cap="flat" cmpd="sng">
            <a:solidFill>
              <a:schemeClr val="dk2"/>
            </a:solidFill>
            <a:prstDash val="solid"/>
            <a:round/>
            <a:headEnd type="none" w="sm" len="sm"/>
            <a:tailEnd type="triangle" w="med" len="med"/>
          </a:ln>
        </p:spPr>
      </p:cxnSp>
      <p:sp>
        <p:nvSpPr>
          <p:cNvPr id="898" name="Google Shape;898;p80"/>
          <p:cNvSpPr txBox="1"/>
          <p:nvPr/>
        </p:nvSpPr>
        <p:spPr>
          <a:xfrm>
            <a:off x="3501251" y="3645631"/>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Alto umbral (ex. abstinencia) o bajo umbral</a:t>
            </a:r>
            <a:endParaRPr sz="1333" b="1" kern="0">
              <a:solidFill>
                <a:srgbClr val="000000"/>
              </a:solidFill>
              <a:latin typeface="Arial"/>
              <a:ea typeface="Arial"/>
              <a:cs typeface="Arial"/>
              <a:sym typeface="Arial"/>
            </a:endParaRPr>
          </a:p>
        </p:txBody>
      </p:sp>
      <p:sp>
        <p:nvSpPr>
          <p:cNvPr id="899" name="Google Shape;899;p80"/>
          <p:cNvSpPr txBox="1"/>
          <p:nvPr/>
        </p:nvSpPr>
        <p:spPr>
          <a:xfrm>
            <a:off x="3501251" y="4816403"/>
            <a:ext cx="2431600" cy="11804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Reforzamiento conductual, manejo integral, mayor estructura (hábitos y rutinas organizadas)</a:t>
            </a:r>
            <a:endParaRPr sz="1333" b="1" kern="0">
              <a:solidFill>
                <a:srgbClr val="000000"/>
              </a:solidFill>
              <a:latin typeface="Arial"/>
              <a:ea typeface="Arial"/>
              <a:cs typeface="Arial"/>
              <a:sym typeface="Arial"/>
            </a:endParaRPr>
          </a:p>
        </p:txBody>
      </p:sp>
      <p:cxnSp>
        <p:nvCxnSpPr>
          <p:cNvPr id="900" name="Google Shape;900;p80"/>
          <p:cNvCxnSpPr>
            <a:stCxn id="898" idx="2"/>
            <a:endCxn id="899" idx="0"/>
          </p:cNvCxnSpPr>
          <p:nvPr/>
        </p:nvCxnSpPr>
        <p:spPr>
          <a:xfrm>
            <a:off x="4717051" y="4324431"/>
            <a:ext cx="0" cy="492000"/>
          </a:xfrm>
          <a:prstGeom prst="straightConnector1">
            <a:avLst/>
          </a:prstGeom>
          <a:noFill/>
          <a:ln w="9525" cap="flat" cmpd="sng">
            <a:solidFill>
              <a:schemeClr val="dk2"/>
            </a:solidFill>
            <a:prstDash val="dash"/>
            <a:round/>
            <a:headEnd type="none" w="sm" len="sm"/>
            <a:tailEnd type="none" w="sm" len="sm"/>
          </a:ln>
        </p:spPr>
      </p:cxnSp>
      <p:sp>
        <p:nvSpPr>
          <p:cNvPr id="901" name="Google Shape;901;p80"/>
          <p:cNvSpPr/>
          <p:nvPr/>
        </p:nvSpPr>
        <p:spPr>
          <a:xfrm>
            <a:off x="6691251" y="1265617"/>
            <a:ext cx="2344000" cy="11100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b="1" kern="0">
                <a:solidFill>
                  <a:srgbClr val="000000"/>
                </a:solidFill>
                <a:latin typeface="Arial"/>
                <a:ea typeface="Arial"/>
                <a:cs typeface="Arial"/>
                <a:sym typeface="Arial"/>
              </a:rPr>
              <a:t>Nivel III</a:t>
            </a:r>
            <a:endParaRPr sz="1333" kern="0">
              <a:solidFill>
                <a:srgbClr val="000000"/>
              </a:solidFill>
              <a:latin typeface="Arial"/>
              <a:ea typeface="Arial"/>
              <a:cs typeface="Arial"/>
              <a:sym typeface="Arial"/>
            </a:endParaRPr>
          </a:p>
          <a:p>
            <a:pPr algn="ctr" defTabSz="1219170">
              <a:lnSpc>
                <a:spcPct val="115000"/>
              </a:lnSpc>
              <a:buClr>
                <a:srgbClr val="000000"/>
              </a:buClr>
              <a:buSzPts val="1000"/>
            </a:pPr>
            <a:r>
              <a:rPr lang="es" sz="1333" kern="0">
                <a:solidFill>
                  <a:srgbClr val="000000"/>
                </a:solidFill>
                <a:latin typeface="Arial"/>
                <a:ea typeface="Arial"/>
                <a:cs typeface="Arial"/>
                <a:sym typeface="Arial"/>
              </a:rPr>
              <a:t>Internación</a:t>
            </a:r>
            <a:endParaRPr sz="1333" kern="0">
              <a:solidFill>
                <a:srgbClr val="000000"/>
              </a:solidFill>
              <a:latin typeface="Arial"/>
              <a:ea typeface="Arial"/>
              <a:cs typeface="Arial"/>
              <a:sym typeface="Arial"/>
            </a:endParaRPr>
          </a:p>
        </p:txBody>
      </p:sp>
      <p:sp>
        <p:nvSpPr>
          <p:cNvPr id="902" name="Google Shape;902;p80"/>
          <p:cNvSpPr txBox="1"/>
          <p:nvPr/>
        </p:nvSpPr>
        <p:spPr>
          <a:xfrm>
            <a:off x="6647451" y="2737013"/>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Transdisciplinariedad</a:t>
            </a:r>
            <a:endParaRPr sz="1333" b="1" kern="0">
              <a:solidFill>
                <a:srgbClr val="000000"/>
              </a:solidFill>
              <a:latin typeface="Arial"/>
              <a:ea typeface="Arial"/>
              <a:cs typeface="Arial"/>
              <a:sym typeface="Arial"/>
            </a:endParaRPr>
          </a:p>
        </p:txBody>
      </p:sp>
      <p:sp>
        <p:nvSpPr>
          <p:cNvPr id="903" name="Google Shape;903;p80"/>
          <p:cNvSpPr txBox="1"/>
          <p:nvPr/>
        </p:nvSpPr>
        <p:spPr>
          <a:xfrm>
            <a:off x="6647451" y="3645613"/>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Requerimiento de mayor contención, fallas en la red de apoyo</a:t>
            </a:r>
            <a:endParaRPr sz="1333" b="1" kern="0">
              <a:solidFill>
                <a:srgbClr val="000000"/>
              </a:solidFill>
              <a:latin typeface="Arial"/>
              <a:ea typeface="Arial"/>
              <a:cs typeface="Arial"/>
              <a:sym typeface="Arial"/>
            </a:endParaRPr>
          </a:p>
        </p:txBody>
      </p:sp>
      <p:sp>
        <p:nvSpPr>
          <p:cNvPr id="904" name="Google Shape;904;p80"/>
          <p:cNvSpPr txBox="1"/>
          <p:nvPr/>
        </p:nvSpPr>
        <p:spPr>
          <a:xfrm>
            <a:off x="6647451" y="4816385"/>
            <a:ext cx="2431600" cy="11804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Comorbilidades médicas, tratamientos previos fallidos, dif. legales, desestruct. familiar</a:t>
            </a:r>
            <a:endParaRPr sz="1333" b="1" kern="0">
              <a:solidFill>
                <a:srgbClr val="000000"/>
              </a:solidFill>
              <a:latin typeface="Arial"/>
              <a:ea typeface="Arial"/>
              <a:cs typeface="Arial"/>
              <a:sym typeface="Arial"/>
            </a:endParaRPr>
          </a:p>
        </p:txBody>
      </p:sp>
      <p:cxnSp>
        <p:nvCxnSpPr>
          <p:cNvPr id="905" name="Google Shape;905;p80"/>
          <p:cNvCxnSpPr>
            <a:stCxn id="901" idx="2"/>
            <a:endCxn id="902" idx="0"/>
          </p:cNvCxnSpPr>
          <p:nvPr/>
        </p:nvCxnSpPr>
        <p:spPr>
          <a:xfrm>
            <a:off x="7863251" y="2375617"/>
            <a:ext cx="0" cy="361200"/>
          </a:xfrm>
          <a:prstGeom prst="straightConnector1">
            <a:avLst/>
          </a:prstGeom>
          <a:noFill/>
          <a:ln w="9525" cap="flat" cmpd="sng">
            <a:solidFill>
              <a:schemeClr val="dk2"/>
            </a:solidFill>
            <a:prstDash val="solid"/>
            <a:round/>
            <a:headEnd type="none" w="sm" len="sm"/>
            <a:tailEnd type="triangle" w="med" len="med"/>
          </a:ln>
        </p:spPr>
      </p:cxnSp>
      <p:cxnSp>
        <p:nvCxnSpPr>
          <p:cNvPr id="906" name="Google Shape;906;p80"/>
          <p:cNvCxnSpPr>
            <a:stCxn id="903" idx="2"/>
            <a:endCxn id="904" idx="0"/>
          </p:cNvCxnSpPr>
          <p:nvPr/>
        </p:nvCxnSpPr>
        <p:spPr>
          <a:xfrm>
            <a:off x="7863251" y="4324413"/>
            <a:ext cx="0" cy="492000"/>
          </a:xfrm>
          <a:prstGeom prst="straightConnector1">
            <a:avLst/>
          </a:prstGeom>
          <a:noFill/>
          <a:ln w="9525" cap="flat" cmpd="sng">
            <a:solidFill>
              <a:schemeClr val="dk2"/>
            </a:solidFill>
            <a:prstDash val="dash"/>
            <a:round/>
            <a:headEnd type="none" w="sm" len="sm"/>
            <a:tailEnd type="none" w="sm" len="sm"/>
          </a:ln>
        </p:spPr>
      </p:cxnSp>
      <p:sp>
        <p:nvSpPr>
          <p:cNvPr id="907" name="Google Shape;907;p80"/>
          <p:cNvSpPr/>
          <p:nvPr/>
        </p:nvSpPr>
        <p:spPr>
          <a:xfrm>
            <a:off x="9751300" y="1265617"/>
            <a:ext cx="2344000" cy="11100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lnSpc>
                <a:spcPct val="115000"/>
              </a:lnSpc>
              <a:buClr>
                <a:srgbClr val="000000"/>
              </a:buClr>
              <a:buSzPts val="1000"/>
            </a:pPr>
            <a:r>
              <a:rPr lang="es" sz="1333" b="1" kern="0">
                <a:solidFill>
                  <a:srgbClr val="000000"/>
                </a:solidFill>
                <a:latin typeface="Arial"/>
                <a:ea typeface="Arial"/>
                <a:cs typeface="Arial"/>
                <a:sym typeface="Arial"/>
              </a:rPr>
              <a:t>Nivel IV</a:t>
            </a:r>
            <a:endParaRPr sz="1333" kern="0">
              <a:solidFill>
                <a:srgbClr val="000000"/>
              </a:solidFill>
              <a:latin typeface="Arial"/>
              <a:ea typeface="Arial"/>
              <a:cs typeface="Arial"/>
              <a:sym typeface="Arial"/>
            </a:endParaRPr>
          </a:p>
          <a:p>
            <a:pPr algn="ctr" defTabSz="1219170">
              <a:lnSpc>
                <a:spcPct val="115000"/>
              </a:lnSpc>
              <a:buClr>
                <a:srgbClr val="000000"/>
              </a:buClr>
              <a:buSzPts val="1000"/>
            </a:pPr>
            <a:r>
              <a:rPr lang="es" sz="1333" kern="0">
                <a:solidFill>
                  <a:srgbClr val="000000"/>
                </a:solidFill>
                <a:latin typeface="Arial"/>
                <a:ea typeface="Arial"/>
                <a:cs typeface="Arial"/>
                <a:sym typeface="Arial"/>
              </a:rPr>
              <a:t>Hospitalización alta complejidad</a:t>
            </a:r>
            <a:endParaRPr sz="1333" kern="0">
              <a:solidFill>
                <a:srgbClr val="000000"/>
              </a:solidFill>
              <a:latin typeface="Arial"/>
              <a:ea typeface="Arial"/>
              <a:cs typeface="Arial"/>
              <a:sym typeface="Arial"/>
            </a:endParaRPr>
          </a:p>
        </p:txBody>
      </p:sp>
      <p:sp>
        <p:nvSpPr>
          <p:cNvPr id="908" name="Google Shape;908;p80"/>
          <p:cNvSpPr txBox="1"/>
          <p:nvPr/>
        </p:nvSpPr>
        <p:spPr>
          <a:xfrm>
            <a:off x="9707500" y="2737013"/>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Transdisciplinariedad</a:t>
            </a:r>
            <a:endParaRPr sz="1333" b="1" kern="0">
              <a:solidFill>
                <a:srgbClr val="000000"/>
              </a:solidFill>
              <a:latin typeface="Arial"/>
              <a:ea typeface="Arial"/>
              <a:cs typeface="Arial"/>
              <a:sym typeface="Arial"/>
            </a:endParaRPr>
          </a:p>
        </p:txBody>
      </p:sp>
      <p:sp>
        <p:nvSpPr>
          <p:cNvPr id="909" name="Google Shape;909;p80"/>
          <p:cNvSpPr txBox="1"/>
          <p:nvPr/>
        </p:nvSpPr>
        <p:spPr>
          <a:xfrm>
            <a:off x="9707500" y="3645613"/>
            <a:ext cx="2431600" cy="6788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2-8 semanas</a:t>
            </a:r>
            <a:endParaRPr sz="1333" kern="0">
              <a:solidFill>
                <a:srgbClr val="000000"/>
              </a:solidFill>
              <a:latin typeface="Arial"/>
              <a:ea typeface="Arial"/>
              <a:cs typeface="Arial"/>
              <a:sym typeface="Arial"/>
            </a:endParaRPr>
          </a:p>
        </p:txBody>
      </p:sp>
      <p:sp>
        <p:nvSpPr>
          <p:cNvPr id="910" name="Google Shape;910;p80"/>
          <p:cNvSpPr txBox="1"/>
          <p:nvPr/>
        </p:nvSpPr>
        <p:spPr>
          <a:xfrm>
            <a:off x="9707500" y="4816385"/>
            <a:ext cx="2431600" cy="1180400"/>
          </a:xfrm>
          <a:prstGeom prst="rect">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000"/>
            </a:pPr>
            <a:r>
              <a:rPr lang="es" sz="1333" kern="0">
                <a:solidFill>
                  <a:srgbClr val="000000"/>
                </a:solidFill>
                <a:latin typeface="Arial"/>
                <a:ea typeface="Arial"/>
                <a:cs typeface="Arial"/>
                <a:sym typeface="Arial"/>
              </a:rPr>
              <a:t>Intervenciones complementarias</a:t>
            </a:r>
            <a:endParaRPr sz="1333" kern="0">
              <a:solidFill>
                <a:srgbClr val="000000"/>
              </a:solidFill>
              <a:latin typeface="Arial"/>
              <a:ea typeface="Arial"/>
              <a:cs typeface="Arial"/>
              <a:sym typeface="Arial"/>
            </a:endParaRPr>
          </a:p>
        </p:txBody>
      </p:sp>
      <p:cxnSp>
        <p:nvCxnSpPr>
          <p:cNvPr id="911" name="Google Shape;911;p80"/>
          <p:cNvCxnSpPr>
            <a:stCxn id="907" idx="2"/>
            <a:endCxn id="908" idx="0"/>
          </p:cNvCxnSpPr>
          <p:nvPr/>
        </p:nvCxnSpPr>
        <p:spPr>
          <a:xfrm>
            <a:off x="10923300" y="2375617"/>
            <a:ext cx="0" cy="361200"/>
          </a:xfrm>
          <a:prstGeom prst="straightConnector1">
            <a:avLst/>
          </a:prstGeom>
          <a:noFill/>
          <a:ln w="9525" cap="flat" cmpd="sng">
            <a:solidFill>
              <a:schemeClr val="dk2"/>
            </a:solidFill>
            <a:prstDash val="solid"/>
            <a:round/>
            <a:headEnd type="none" w="sm" len="sm"/>
            <a:tailEnd type="triangle" w="med" len="med"/>
          </a:ln>
        </p:spPr>
      </p:cxnSp>
      <p:cxnSp>
        <p:nvCxnSpPr>
          <p:cNvPr id="912" name="Google Shape;912;p80"/>
          <p:cNvCxnSpPr>
            <a:stCxn id="909" idx="2"/>
            <a:endCxn id="910" idx="0"/>
          </p:cNvCxnSpPr>
          <p:nvPr/>
        </p:nvCxnSpPr>
        <p:spPr>
          <a:xfrm>
            <a:off x="10923300" y="4324413"/>
            <a:ext cx="0" cy="492000"/>
          </a:xfrm>
          <a:prstGeom prst="straightConnector1">
            <a:avLst/>
          </a:prstGeom>
          <a:noFill/>
          <a:ln w="9525" cap="flat" cmpd="sng">
            <a:solidFill>
              <a:schemeClr val="dk2"/>
            </a:solidFill>
            <a:prstDash val="dash"/>
            <a:round/>
            <a:headEnd type="none" w="sm" len="sm"/>
            <a:tailEnd type="none" w="sm" len="sm"/>
          </a:ln>
        </p:spPr>
      </p:cxn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81"/>
          <p:cNvSpPr txBox="1">
            <a:spLocks noGrp="1"/>
          </p:cNvSpPr>
          <p:nvPr>
            <p:ph type="title"/>
          </p:nvPr>
        </p:nvSpPr>
        <p:spPr>
          <a:xfrm>
            <a:off x="1954304" y="201708"/>
            <a:ext cx="9906000" cy="10016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pPr>
            <a:r>
              <a:rPr lang="es">
                <a:solidFill>
                  <a:schemeClr val="accent2"/>
                </a:solidFill>
              </a:rPr>
              <a:t>Espíritu de la Entrevista Motivacional</a:t>
            </a:r>
            <a:br>
              <a:rPr lang="es">
                <a:solidFill>
                  <a:schemeClr val="accent2"/>
                </a:solidFill>
              </a:rPr>
            </a:br>
            <a:endParaRPr>
              <a:solidFill>
                <a:schemeClr val="accent2"/>
              </a:solidFill>
            </a:endParaRPr>
          </a:p>
        </p:txBody>
      </p:sp>
      <p:sp>
        <p:nvSpPr>
          <p:cNvPr id="918" name="Google Shape;918;p81"/>
          <p:cNvSpPr txBox="1">
            <a:spLocks noGrp="1"/>
          </p:cNvSpPr>
          <p:nvPr>
            <p:ph type="body" idx="1"/>
          </p:nvPr>
        </p:nvSpPr>
        <p:spPr>
          <a:xfrm>
            <a:off x="1954304" y="1825625"/>
            <a:ext cx="9906000" cy="45012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919" name="Google Shape;919;p81"/>
          <p:cNvGrpSpPr/>
          <p:nvPr/>
        </p:nvGrpSpPr>
        <p:grpSpPr>
          <a:xfrm>
            <a:off x="1609157" y="2108028"/>
            <a:ext cx="8589208" cy="3303600"/>
            <a:chOff x="3777" y="288634"/>
            <a:chExt cx="8589208" cy="3303600"/>
          </a:xfrm>
        </p:grpSpPr>
        <p:sp>
          <p:nvSpPr>
            <p:cNvPr id="920" name="Google Shape;920;p81"/>
            <p:cNvSpPr/>
            <p:nvPr/>
          </p:nvSpPr>
          <p:spPr>
            <a:xfrm>
              <a:off x="3777" y="288634"/>
              <a:ext cx="3303600" cy="3303600"/>
            </a:xfrm>
            <a:prstGeom prst="ellipse">
              <a:avLst/>
            </a:prstGeom>
            <a:gradFill>
              <a:gsLst>
                <a:gs pos="0">
                  <a:srgbClr val="D96F00">
                    <a:alpha val="49411"/>
                  </a:srgbClr>
                </a:gs>
                <a:gs pos="34000">
                  <a:srgbClr val="D76F00">
                    <a:alpha val="49411"/>
                  </a:srgbClr>
                </a:gs>
                <a:gs pos="70000">
                  <a:srgbClr val="DF7200">
                    <a:alpha val="49411"/>
                  </a:srgbClr>
                </a:gs>
                <a:gs pos="100000">
                  <a:srgbClr val="D77603">
                    <a:alpha val="49411"/>
                  </a:srgbClr>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21" name="Google Shape;921;p81"/>
            <p:cNvSpPr txBox="1"/>
            <p:nvPr/>
          </p:nvSpPr>
          <p:spPr>
            <a:xfrm>
              <a:off x="487564" y="772421"/>
              <a:ext cx="2335800" cy="2335800"/>
            </a:xfrm>
            <a:prstGeom prst="rect">
              <a:avLst/>
            </a:prstGeom>
            <a:noFill/>
            <a:ln>
              <a:noFill/>
            </a:ln>
          </p:spPr>
          <p:txBody>
            <a:bodyPr spcFirstLastPara="1" wrap="square" lIns="181800" tIns="35567" rIns="181800" bIns="35567"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Colaborativo, no autoritario</a:t>
              </a:r>
              <a:endParaRPr sz="2800" kern="0">
                <a:solidFill>
                  <a:srgbClr val="C0791B"/>
                </a:solidFill>
                <a:latin typeface="Calibri"/>
                <a:ea typeface="Calibri"/>
                <a:cs typeface="Calibri"/>
                <a:sym typeface="Calibri"/>
              </a:endParaRPr>
            </a:p>
          </p:txBody>
        </p:sp>
        <p:sp>
          <p:nvSpPr>
            <p:cNvPr id="922" name="Google Shape;922;p81"/>
            <p:cNvSpPr/>
            <p:nvPr/>
          </p:nvSpPr>
          <p:spPr>
            <a:xfrm>
              <a:off x="2646581" y="288634"/>
              <a:ext cx="3303600" cy="3303600"/>
            </a:xfrm>
            <a:prstGeom prst="ellipse">
              <a:avLst/>
            </a:prstGeom>
            <a:gradFill>
              <a:gsLst>
                <a:gs pos="0">
                  <a:srgbClr val="EE7F29">
                    <a:alpha val="49411"/>
                  </a:srgbClr>
                </a:gs>
                <a:gs pos="34000">
                  <a:srgbClr val="ED812C">
                    <a:alpha val="49411"/>
                  </a:srgbClr>
                </a:gs>
                <a:gs pos="70000">
                  <a:srgbClr val="F58329">
                    <a:alpha val="49411"/>
                  </a:srgbClr>
                </a:gs>
                <a:gs pos="100000">
                  <a:srgbClr val="F18C3C">
                    <a:alpha val="49411"/>
                  </a:srgbClr>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23" name="Google Shape;923;p81"/>
            <p:cNvSpPr txBox="1"/>
            <p:nvPr/>
          </p:nvSpPr>
          <p:spPr>
            <a:xfrm>
              <a:off x="3130368" y="772421"/>
              <a:ext cx="2335800" cy="2335800"/>
            </a:xfrm>
            <a:prstGeom prst="rect">
              <a:avLst/>
            </a:prstGeom>
            <a:noFill/>
            <a:ln>
              <a:noFill/>
            </a:ln>
          </p:spPr>
          <p:txBody>
            <a:bodyPr spcFirstLastPara="1" wrap="square" lIns="181800" tIns="35567" rIns="181800" bIns="35567"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Evoca la propia motivación, no la instala</a:t>
              </a:r>
              <a:endParaRPr sz="2800" kern="0">
                <a:solidFill>
                  <a:srgbClr val="C0791B"/>
                </a:solidFill>
                <a:latin typeface="Calibri"/>
                <a:ea typeface="Calibri"/>
                <a:cs typeface="Calibri"/>
                <a:sym typeface="Calibri"/>
              </a:endParaRPr>
            </a:p>
          </p:txBody>
        </p:sp>
        <p:sp>
          <p:nvSpPr>
            <p:cNvPr id="924" name="Google Shape;924;p81"/>
            <p:cNvSpPr/>
            <p:nvPr/>
          </p:nvSpPr>
          <p:spPr>
            <a:xfrm>
              <a:off x="5289385" y="288634"/>
              <a:ext cx="3303600" cy="3303600"/>
            </a:xfrm>
            <a:prstGeom prst="ellipse">
              <a:avLst/>
            </a:prstGeom>
            <a:gradFill>
              <a:gsLst>
                <a:gs pos="0">
                  <a:srgbClr val="E7A27B">
                    <a:alpha val="49411"/>
                  </a:srgbClr>
                </a:gs>
                <a:gs pos="34000">
                  <a:srgbClr val="E7A57E">
                    <a:alpha val="49411"/>
                  </a:srgbClr>
                </a:gs>
                <a:gs pos="70000">
                  <a:srgbClr val="ECA67F">
                    <a:alpha val="49411"/>
                  </a:srgbClr>
                </a:gs>
                <a:gs pos="100000">
                  <a:srgbClr val="F0B18E">
                    <a:alpha val="49411"/>
                  </a:srgbClr>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25" name="Google Shape;925;p81"/>
            <p:cNvSpPr txBox="1"/>
            <p:nvPr/>
          </p:nvSpPr>
          <p:spPr>
            <a:xfrm>
              <a:off x="5773172" y="772421"/>
              <a:ext cx="2335800" cy="2335800"/>
            </a:xfrm>
            <a:prstGeom prst="rect">
              <a:avLst/>
            </a:prstGeom>
            <a:noFill/>
            <a:ln>
              <a:noFill/>
            </a:ln>
          </p:spPr>
          <p:txBody>
            <a:bodyPr spcFirstLastPara="1" wrap="square" lIns="181800" tIns="35567" rIns="181800" bIns="35567"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Hace honor a la autonomía</a:t>
              </a:r>
              <a:endParaRPr sz="2800" kern="0">
                <a:solidFill>
                  <a:srgbClr val="C0791B"/>
                </a:solidFill>
                <a:latin typeface="Calibri"/>
                <a:ea typeface="Calibri"/>
                <a:cs typeface="Calibri"/>
                <a:sym typeface="Calibri"/>
              </a:endParaRPr>
            </a:p>
          </p:txBody>
        </p:sp>
      </p:grpSp>
      <p:sp>
        <p:nvSpPr>
          <p:cNvPr id="926" name="Google Shape;926;p81"/>
          <p:cNvSpPr txBox="1"/>
          <p:nvPr/>
        </p:nvSpPr>
        <p:spPr>
          <a:xfrm>
            <a:off x="919591" y="6427114"/>
            <a:ext cx="10680800" cy="256505"/>
          </a:xfrm>
          <a:prstGeom prst="rect">
            <a:avLst/>
          </a:prstGeom>
          <a:noFill/>
          <a:ln>
            <a:noFill/>
          </a:ln>
        </p:spPr>
        <p:txBody>
          <a:bodyPr spcFirstLastPara="1" wrap="square" lIns="91433" tIns="45700" rIns="91433" bIns="45700" anchor="t" anchorCtr="0">
            <a:spAutoFit/>
          </a:bodyPr>
          <a:lstStyle/>
          <a:p>
            <a:pPr defTabSz="1219170">
              <a:buClr>
                <a:srgbClr val="C0791B"/>
              </a:buClr>
              <a:buSzPts val="800"/>
            </a:pPr>
            <a:r>
              <a:rPr lang="es" sz="1067" kern="0">
                <a:solidFill>
                  <a:srgbClr val="C0791B"/>
                </a:solidFill>
                <a:latin typeface="Calibri"/>
                <a:ea typeface="Calibri"/>
                <a:cs typeface="Calibri"/>
                <a:sym typeface="Calibri"/>
              </a:rPr>
              <a:t>Carvajal GAT. La entrevista motivacional en adicciones. Rev Colomb Psiquiatr [Internet]. 2010;39:171S-187S. Available from: http://dx.doi.org/10.1016/s0034-7450(14)60275-4</a:t>
            </a:r>
            <a:endParaRPr sz="1067" kern="0">
              <a:solidFill>
                <a:srgbClr val="C0791B"/>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grpSp>
        <p:nvGrpSpPr>
          <p:cNvPr id="931" name="Google Shape;931;p82"/>
          <p:cNvGrpSpPr/>
          <p:nvPr/>
        </p:nvGrpSpPr>
        <p:grpSpPr>
          <a:xfrm>
            <a:off x="843172" y="1678713"/>
            <a:ext cx="10576168" cy="4599000"/>
            <a:chOff x="2066" y="0"/>
            <a:chExt cx="10576168" cy="4599000"/>
          </a:xfrm>
        </p:grpSpPr>
        <p:sp>
          <p:nvSpPr>
            <p:cNvPr id="932" name="Google Shape;932;p82"/>
            <p:cNvSpPr/>
            <p:nvPr/>
          </p:nvSpPr>
          <p:spPr>
            <a:xfrm>
              <a:off x="793515" y="0"/>
              <a:ext cx="8993100" cy="4599000"/>
            </a:xfrm>
            <a:prstGeom prst="rightArrow">
              <a:avLst>
                <a:gd name="adj1" fmla="val 50000"/>
                <a:gd name="adj2" fmla="val 50000"/>
              </a:avLst>
            </a:prstGeom>
            <a:solidFill>
              <a:srgbClr val="E7D0CB"/>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33" name="Google Shape;933;p82"/>
            <p:cNvSpPr/>
            <p:nvPr/>
          </p:nvSpPr>
          <p:spPr>
            <a:xfrm>
              <a:off x="2066" y="1379678"/>
              <a:ext cx="1322100" cy="1839600"/>
            </a:xfrm>
            <a:prstGeom prst="roundRect">
              <a:avLst>
                <a:gd name="adj" fmla="val 16667"/>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34" name="Google Shape;934;p82"/>
            <p:cNvSpPr txBox="1"/>
            <p:nvPr/>
          </p:nvSpPr>
          <p:spPr>
            <a:xfrm>
              <a:off x="66601" y="1444213"/>
              <a:ext cx="1192800" cy="1710600"/>
            </a:xfrm>
            <a:prstGeom prst="rect">
              <a:avLst/>
            </a:prstGeom>
            <a:noFill/>
            <a:ln>
              <a:noFill/>
            </a:ln>
          </p:spPr>
          <p:txBody>
            <a:bodyPr spcFirstLastPara="1" wrap="square" lIns="60967" tIns="60967" rIns="60967" bIns="60967" anchor="ctr" anchorCtr="0">
              <a:noAutofit/>
            </a:bodyPr>
            <a:lstStyle/>
            <a:p>
              <a:pPr algn="ctr" defTabSz="1219170">
                <a:lnSpc>
                  <a:spcPct val="90000"/>
                </a:lnSpc>
                <a:buClr>
                  <a:srgbClr val="C0791B"/>
                </a:buClr>
                <a:buSzPts val="1200"/>
              </a:pPr>
              <a:r>
                <a:rPr lang="es" sz="1600" kern="0">
                  <a:solidFill>
                    <a:srgbClr val="C0791B"/>
                  </a:solidFill>
                  <a:latin typeface="Calibri"/>
                  <a:ea typeface="Calibri"/>
                  <a:cs typeface="Calibri"/>
                  <a:sym typeface="Calibri"/>
                </a:rPr>
                <a:t>Intervención directiva </a:t>
              </a:r>
              <a:endParaRPr sz="1600" kern="0">
                <a:solidFill>
                  <a:srgbClr val="C0791B"/>
                </a:solidFill>
                <a:latin typeface="Calibri"/>
                <a:ea typeface="Calibri"/>
                <a:cs typeface="Calibri"/>
                <a:sym typeface="Calibri"/>
              </a:endParaRPr>
            </a:p>
          </p:txBody>
        </p:sp>
        <p:sp>
          <p:nvSpPr>
            <p:cNvPr id="935" name="Google Shape;935;p82"/>
            <p:cNvSpPr/>
            <p:nvPr/>
          </p:nvSpPr>
          <p:spPr>
            <a:xfrm>
              <a:off x="1544411" y="1379678"/>
              <a:ext cx="1322100" cy="1839600"/>
            </a:xfrm>
            <a:prstGeom prst="roundRect">
              <a:avLst>
                <a:gd name="adj" fmla="val 16667"/>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36" name="Google Shape;936;p82"/>
            <p:cNvSpPr txBox="1"/>
            <p:nvPr/>
          </p:nvSpPr>
          <p:spPr>
            <a:xfrm>
              <a:off x="1608946" y="1444213"/>
              <a:ext cx="1192800" cy="1710600"/>
            </a:xfrm>
            <a:prstGeom prst="rect">
              <a:avLst/>
            </a:prstGeom>
            <a:noFill/>
            <a:ln>
              <a:noFill/>
            </a:ln>
          </p:spPr>
          <p:txBody>
            <a:bodyPr spcFirstLastPara="1" wrap="square" lIns="60967" tIns="60967" rIns="60967" bIns="60967" anchor="ctr" anchorCtr="0">
              <a:noAutofit/>
            </a:bodyPr>
            <a:lstStyle/>
            <a:p>
              <a:pPr algn="ctr" defTabSz="1219170">
                <a:lnSpc>
                  <a:spcPct val="90000"/>
                </a:lnSpc>
                <a:buClr>
                  <a:srgbClr val="C0791B"/>
                </a:buClr>
                <a:buSzPts val="1200"/>
              </a:pPr>
              <a:r>
                <a:rPr lang="es" sz="1600" kern="0">
                  <a:solidFill>
                    <a:srgbClr val="C0791B"/>
                  </a:solidFill>
                  <a:latin typeface="Calibri"/>
                  <a:ea typeface="Calibri"/>
                  <a:cs typeface="Calibri"/>
                  <a:sym typeface="Calibri"/>
                </a:rPr>
                <a:t>Centrado en el paciente </a:t>
              </a:r>
              <a:endParaRPr sz="1600" kern="0">
                <a:solidFill>
                  <a:srgbClr val="C0791B"/>
                </a:solidFill>
                <a:latin typeface="Calibri"/>
                <a:ea typeface="Calibri"/>
                <a:cs typeface="Calibri"/>
                <a:sym typeface="Calibri"/>
              </a:endParaRPr>
            </a:p>
          </p:txBody>
        </p:sp>
        <p:sp>
          <p:nvSpPr>
            <p:cNvPr id="937" name="Google Shape;937;p82"/>
            <p:cNvSpPr/>
            <p:nvPr/>
          </p:nvSpPr>
          <p:spPr>
            <a:xfrm>
              <a:off x="3086755" y="1379678"/>
              <a:ext cx="1322100" cy="1839600"/>
            </a:xfrm>
            <a:prstGeom prst="roundRect">
              <a:avLst>
                <a:gd name="adj" fmla="val 16667"/>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38" name="Google Shape;938;p82"/>
            <p:cNvSpPr txBox="1"/>
            <p:nvPr/>
          </p:nvSpPr>
          <p:spPr>
            <a:xfrm>
              <a:off x="3151290" y="1444213"/>
              <a:ext cx="1192800" cy="1710600"/>
            </a:xfrm>
            <a:prstGeom prst="rect">
              <a:avLst/>
            </a:prstGeom>
            <a:noFill/>
            <a:ln>
              <a:noFill/>
            </a:ln>
          </p:spPr>
          <p:txBody>
            <a:bodyPr spcFirstLastPara="1" wrap="square" lIns="60967" tIns="60967" rIns="60967" bIns="60967" anchor="ctr" anchorCtr="0">
              <a:noAutofit/>
            </a:bodyPr>
            <a:lstStyle/>
            <a:p>
              <a:pPr algn="ctr" defTabSz="1219170">
                <a:lnSpc>
                  <a:spcPct val="90000"/>
                </a:lnSpc>
                <a:buClr>
                  <a:srgbClr val="C0791B"/>
                </a:buClr>
                <a:buSzPts val="1200"/>
              </a:pPr>
              <a:r>
                <a:rPr lang="es" sz="1600" kern="0">
                  <a:solidFill>
                    <a:srgbClr val="C0791B"/>
                  </a:solidFill>
                  <a:latin typeface="Calibri"/>
                  <a:ea typeface="Calibri"/>
                  <a:cs typeface="Calibri"/>
                  <a:sym typeface="Calibri"/>
                </a:rPr>
                <a:t>Resolver ambivalencia</a:t>
              </a:r>
              <a:endParaRPr sz="1600" kern="0">
                <a:solidFill>
                  <a:srgbClr val="C0791B"/>
                </a:solidFill>
                <a:latin typeface="Calibri"/>
                <a:ea typeface="Calibri"/>
                <a:cs typeface="Calibri"/>
                <a:sym typeface="Calibri"/>
              </a:endParaRPr>
            </a:p>
          </p:txBody>
        </p:sp>
        <p:sp>
          <p:nvSpPr>
            <p:cNvPr id="939" name="Google Shape;939;p82"/>
            <p:cNvSpPr/>
            <p:nvPr/>
          </p:nvSpPr>
          <p:spPr>
            <a:xfrm>
              <a:off x="4629100" y="1379678"/>
              <a:ext cx="1322100" cy="1839600"/>
            </a:xfrm>
            <a:prstGeom prst="roundRect">
              <a:avLst>
                <a:gd name="adj" fmla="val 16667"/>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40" name="Google Shape;940;p82"/>
            <p:cNvSpPr txBox="1"/>
            <p:nvPr/>
          </p:nvSpPr>
          <p:spPr>
            <a:xfrm>
              <a:off x="4693635" y="1444213"/>
              <a:ext cx="1192800" cy="1710600"/>
            </a:xfrm>
            <a:prstGeom prst="rect">
              <a:avLst/>
            </a:prstGeom>
            <a:noFill/>
            <a:ln>
              <a:noFill/>
            </a:ln>
          </p:spPr>
          <p:txBody>
            <a:bodyPr spcFirstLastPara="1" wrap="square" lIns="60967" tIns="60967" rIns="60967" bIns="60967" anchor="ctr" anchorCtr="0">
              <a:noAutofit/>
            </a:bodyPr>
            <a:lstStyle/>
            <a:p>
              <a:pPr algn="ctr" defTabSz="1219170">
                <a:lnSpc>
                  <a:spcPct val="90000"/>
                </a:lnSpc>
                <a:buClr>
                  <a:srgbClr val="C0791B"/>
                </a:buClr>
                <a:buSzPts val="1200"/>
              </a:pPr>
              <a:r>
                <a:rPr lang="es" sz="1600" kern="0">
                  <a:solidFill>
                    <a:srgbClr val="C0791B"/>
                  </a:solidFill>
                  <a:latin typeface="Calibri"/>
                  <a:ea typeface="Calibri"/>
                  <a:cs typeface="Calibri"/>
                  <a:sym typeface="Calibri"/>
                </a:rPr>
                <a:t>Conversación sobre cambio de comportamiento </a:t>
              </a:r>
              <a:endParaRPr sz="1600" kern="0">
                <a:solidFill>
                  <a:srgbClr val="C0791B"/>
                </a:solidFill>
                <a:latin typeface="Calibri"/>
                <a:ea typeface="Calibri"/>
                <a:cs typeface="Calibri"/>
                <a:sym typeface="Calibri"/>
              </a:endParaRPr>
            </a:p>
          </p:txBody>
        </p:sp>
        <p:sp>
          <p:nvSpPr>
            <p:cNvPr id="941" name="Google Shape;941;p82"/>
            <p:cNvSpPr/>
            <p:nvPr/>
          </p:nvSpPr>
          <p:spPr>
            <a:xfrm>
              <a:off x="6171445" y="1379678"/>
              <a:ext cx="1322100" cy="1839600"/>
            </a:xfrm>
            <a:prstGeom prst="roundRect">
              <a:avLst>
                <a:gd name="adj" fmla="val 16667"/>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42" name="Google Shape;942;p82"/>
            <p:cNvSpPr txBox="1"/>
            <p:nvPr/>
          </p:nvSpPr>
          <p:spPr>
            <a:xfrm>
              <a:off x="6235980" y="1444213"/>
              <a:ext cx="1192800" cy="1710600"/>
            </a:xfrm>
            <a:prstGeom prst="rect">
              <a:avLst/>
            </a:prstGeom>
            <a:noFill/>
            <a:ln>
              <a:noFill/>
            </a:ln>
          </p:spPr>
          <p:txBody>
            <a:bodyPr spcFirstLastPara="1" wrap="square" lIns="60967" tIns="60967" rIns="60967" bIns="60967" anchor="ctr" anchorCtr="0">
              <a:noAutofit/>
            </a:bodyPr>
            <a:lstStyle/>
            <a:p>
              <a:pPr algn="ctr" defTabSz="1219170">
                <a:lnSpc>
                  <a:spcPct val="90000"/>
                </a:lnSpc>
                <a:buClr>
                  <a:srgbClr val="C0791B"/>
                </a:buClr>
                <a:buSzPts val="1200"/>
              </a:pPr>
              <a:r>
                <a:rPr lang="es" sz="1600" kern="0">
                  <a:solidFill>
                    <a:srgbClr val="C0791B"/>
                  </a:solidFill>
                  <a:latin typeface="Calibri"/>
                  <a:ea typeface="Calibri"/>
                  <a:cs typeface="Calibri"/>
                  <a:sym typeface="Calibri"/>
                </a:rPr>
                <a:t>Escucha empática</a:t>
              </a:r>
              <a:endParaRPr sz="1600" kern="0">
                <a:solidFill>
                  <a:srgbClr val="C0791B"/>
                </a:solidFill>
                <a:latin typeface="Calibri"/>
                <a:ea typeface="Calibri"/>
                <a:cs typeface="Calibri"/>
                <a:sym typeface="Calibri"/>
              </a:endParaRPr>
            </a:p>
          </p:txBody>
        </p:sp>
        <p:sp>
          <p:nvSpPr>
            <p:cNvPr id="943" name="Google Shape;943;p82"/>
            <p:cNvSpPr/>
            <p:nvPr/>
          </p:nvSpPr>
          <p:spPr>
            <a:xfrm>
              <a:off x="7713790" y="1379678"/>
              <a:ext cx="1322100" cy="1839600"/>
            </a:xfrm>
            <a:prstGeom prst="roundRect">
              <a:avLst>
                <a:gd name="adj" fmla="val 16667"/>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44" name="Google Shape;944;p82"/>
            <p:cNvSpPr txBox="1"/>
            <p:nvPr/>
          </p:nvSpPr>
          <p:spPr>
            <a:xfrm>
              <a:off x="7778325" y="1444213"/>
              <a:ext cx="1192800" cy="1710600"/>
            </a:xfrm>
            <a:prstGeom prst="rect">
              <a:avLst/>
            </a:prstGeom>
            <a:noFill/>
            <a:ln>
              <a:noFill/>
            </a:ln>
          </p:spPr>
          <p:txBody>
            <a:bodyPr spcFirstLastPara="1" wrap="square" lIns="60967" tIns="60967" rIns="60967" bIns="60967" anchor="ctr" anchorCtr="0">
              <a:noAutofit/>
            </a:bodyPr>
            <a:lstStyle/>
            <a:p>
              <a:pPr algn="ctr" defTabSz="1219170">
                <a:lnSpc>
                  <a:spcPct val="90000"/>
                </a:lnSpc>
                <a:buClr>
                  <a:srgbClr val="C0791B"/>
                </a:buClr>
                <a:buSzPts val="1200"/>
              </a:pPr>
              <a:r>
                <a:rPr lang="es" sz="1600" kern="0">
                  <a:solidFill>
                    <a:srgbClr val="C0791B"/>
                  </a:solidFill>
                  <a:latin typeface="Calibri"/>
                  <a:ea typeface="Calibri"/>
                  <a:cs typeface="Calibri"/>
                  <a:sym typeface="Calibri"/>
                </a:rPr>
                <a:t>Comprender perspectiva del paciente</a:t>
              </a:r>
              <a:endParaRPr sz="1600" kern="0">
                <a:solidFill>
                  <a:srgbClr val="C0791B"/>
                </a:solidFill>
                <a:latin typeface="Calibri"/>
                <a:ea typeface="Calibri"/>
                <a:cs typeface="Calibri"/>
                <a:sym typeface="Calibri"/>
              </a:endParaRPr>
            </a:p>
          </p:txBody>
        </p:sp>
        <p:sp>
          <p:nvSpPr>
            <p:cNvPr id="945" name="Google Shape;945;p82"/>
            <p:cNvSpPr/>
            <p:nvPr/>
          </p:nvSpPr>
          <p:spPr>
            <a:xfrm>
              <a:off x="9256134" y="1379678"/>
              <a:ext cx="1322100" cy="1839600"/>
            </a:xfrm>
            <a:prstGeom prst="roundRect">
              <a:avLst>
                <a:gd name="adj" fmla="val 16667"/>
              </a:avLst>
            </a:prstGeom>
            <a:gradFill>
              <a:gsLst>
                <a:gs pos="0">
                  <a:srgbClr val="F5F5F5"/>
                </a:gs>
                <a:gs pos="45000">
                  <a:srgbClr val="FDFDFD"/>
                </a:gs>
                <a:gs pos="100000">
                  <a:schemeClr val="lt1"/>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46" name="Google Shape;946;p82"/>
            <p:cNvSpPr txBox="1"/>
            <p:nvPr/>
          </p:nvSpPr>
          <p:spPr>
            <a:xfrm>
              <a:off x="9320669" y="1444213"/>
              <a:ext cx="1192800" cy="1710600"/>
            </a:xfrm>
            <a:prstGeom prst="rect">
              <a:avLst/>
            </a:prstGeom>
            <a:noFill/>
            <a:ln>
              <a:noFill/>
            </a:ln>
          </p:spPr>
          <p:txBody>
            <a:bodyPr spcFirstLastPara="1" wrap="square" lIns="60967" tIns="60967" rIns="60967" bIns="60967" anchor="ctr" anchorCtr="0">
              <a:noAutofit/>
            </a:bodyPr>
            <a:lstStyle/>
            <a:p>
              <a:pPr algn="ctr" defTabSz="1219170">
                <a:lnSpc>
                  <a:spcPct val="90000"/>
                </a:lnSpc>
                <a:buClr>
                  <a:srgbClr val="C0791B"/>
                </a:buClr>
                <a:buSzPts val="1200"/>
              </a:pPr>
              <a:r>
                <a:rPr lang="es" sz="1600" kern="0">
                  <a:solidFill>
                    <a:srgbClr val="C0791B"/>
                  </a:solidFill>
                  <a:latin typeface="Calibri"/>
                  <a:ea typeface="Calibri"/>
                  <a:cs typeface="Calibri"/>
                  <a:sym typeface="Calibri"/>
                </a:rPr>
                <a:t>Minimiza la resistencia</a:t>
              </a:r>
              <a:endParaRPr sz="1600" kern="0">
                <a:solidFill>
                  <a:srgbClr val="C0791B"/>
                </a:solidFill>
                <a:latin typeface="Calibri"/>
                <a:ea typeface="Calibri"/>
                <a:cs typeface="Calibri"/>
                <a:sym typeface="Calibri"/>
              </a:endParaRPr>
            </a:p>
          </p:txBody>
        </p:sp>
      </p:grpSp>
      <p:sp>
        <p:nvSpPr>
          <p:cNvPr id="947" name="Google Shape;947;p82"/>
          <p:cNvSpPr txBox="1"/>
          <p:nvPr/>
        </p:nvSpPr>
        <p:spPr>
          <a:xfrm>
            <a:off x="1018528" y="6470863"/>
            <a:ext cx="10402800" cy="256505"/>
          </a:xfrm>
          <a:prstGeom prst="rect">
            <a:avLst/>
          </a:prstGeom>
          <a:noFill/>
          <a:ln>
            <a:noFill/>
          </a:ln>
        </p:spPr>
        <p:txBody>
          <a:bodyPr spcFirstLastPara="1" wrap="square" lIns="91433" tIns="45700" rIns="91433" bIns="45700" anchor="t" anchorCtr="0">
            <a:spAutoFit/>
          </a:bodyPr>
          <a:lstStyle/>
          <a:p>
            <a:pPr algn="ctr" defTabSz="1219170">
              <a:buClr>
                <a:srgbClr val="C0791B"/>
              </a:buClr>
              <a:buSzPts val="800"/>
            </a:pPr>
            <a:r>
              <a:rPr lang="es" sz="1067" i="1" kern="0">
                <a:solidFill>
                  <a:srgbClr val="C0791B"/>
                </a:solidFill>
                <a:latin typeface="Calibri"/>
                <a:ea typeface="Calibri"/>
                <a:cs typeface="Calibri"/>
                <a:sym typeface="Calibri"/>
              </a:rPr>
              <a:t>Carvajal GAT. La entrevista motivacional en adicciones. Rev Colomb Psiquiatr [Internet]. 2010;39:171S-187S. Available from: http://dx.doi.org/10.1016/s0034-7450(14)60275-4</a:t>
            </a:r>
            <a:endParaRPr sz="1067" i="1" kern="0">
              <a:solidFill>
                <a:srgbClr val="C0791B"/>
              </a:solidFill>
              <a:latin typeface="Calibri"/>
              <a:ea typeface="Calibri"/>
              <a:cs typeface="Calibri"/>
              <a:sym typeface="Calibri"/>
            </a:endParaRPr>
          </a:p>
        </p:txBody>
      </p:sp>
      <p:sp>
        <p:nvSpPr>
          <p:cNvPr id="948" name="Google Shape;948;p82"/>
          <p:cNvSpPr txBox="1"/>
          <p:nvPr/>
        </p:nvSpPr>
        <p:spPr>
          <a:xfrm>
            <a:off x="677335" y="519104"/>
            <a:ext cx="1687200" cy="954260"/>
          </a:xfrm>
          <a:prstGeom prst="rect">
            <a:avLst/>
          </a:prstGeom>
          <a:solidFill>
            <a:schemeClr val="accent2"/>
          </a:solidFill>
          <a:ln>
            <a:noFill/>
          </a:ln>
          <a:effectLst>
            <a:outerShdw blurRad="142875" dist="171450" dir="2700000" algn="ctr">
              <a:srgbClr val="000000">
                <a:alpha val="29409"/>
              </a:srgbClr>
            </a:outerShdw>
          </a:effectLst>
        </p:spPr>
        <p:txBody>
          <a:bodyPr spcFirstLastPara="1" wrap="square" lIns="91433" tIns="45700" rIns="91433" bIns="45700" anchor="t" anchorCtr="0">
            <a:spAutoFit/>
          </a:bodyPr>
          <a:lstStyle/>
          <a:p>
            <a:pPr algn="ctr" defTabSz="1219170">
              <a:buClr>
                <a:srgbClr val="FFFFFF"/>
              </a:buClr>
              <a:buSzPts val="1400"/>
            </a:pPr>
            <a:r>
              <a:rPr lang="es" sz="1867" kern="0">
                <a:solidFill>
                  <a:srgbClr val="FFFFFF"/>
                </a:solidFill>
                <a:latin typeface="Calibri"/>
                <a:ea typeface="Calibri"/>
                <a:cs typeface="Calibri"/>
                <a:sym typeface="Calibri"/>
              </a:rPr>
              <a:t>Recupera el espacio</a:t>
            </a:r>
            <a:endParaRPr sz="1867" kern="0">
              <a:solidFill>
                <a:srgbClr val="C0791B"/>
              </a:solidFill>
              <a:latin typeface="Calibri"/>
              <a:ea typeface="Calibri"/>
              <a:cs typeface="Calibri"/>
              <a:sym typeface="Calibri"/>
            </a:endParaRPr>
          </a:p>
          <a:p>
            <a:pPr algn="ctr" defTabSz="1219170">
              <a:buClr>
                <a:srgbClr val="FFFFFF"/>
              </a:buClr>
              <a:buSzPts val="1400"/>
            </a:pPr>
            <a:r>
              <a:rPr lang="es" sz="1867" kern="0">
                <a:solidFill>
                  <a:srgbClr val="FFFFFF"/>
                </a:solidFill>
                <a:latin typeface="Calibri"/>
                <a:ea typeface="Calibri"/>
                <a:cs typeface="Calibri"/>
                <a:sym typeface="Calibri"/>
              </a:rPr>
              <a:t>Terapéutico.</a:t>
            </a:r>
            <a:endParaRPr sz="1867" kern="0">
              <a:solidFill>
                <a:srgbClr val="C0791B"/>
              </a:solidFill>
              <a:latin typeface="Calibri"/>
              <a:ea typeface="Calibri"/>
              <a:cs typeface="Calibri"/>
              <a:sym typeface="Calibri"/>
            </a:endParaRPr>
          </a:p>
        </p:txBody>
      </p:sp>
      <p:sp>
        <p:nvSpPr>
          <p:cNvPr id="949" name="Google Shape;949;p82"/>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600"/>
            </a:pPr>
            <a:r>
              <a:rPr lang="es">
                <a:solidFill>
                  <a:schemeClr val="accent2"/>
                </a:solidFill>
              </a:rPr>
              <a:t>Entrevista Motivacional</a:t>
            </a:r>
            <a:endParaRPr/>
          </a:p>
        </p:txBody>
      </p:sp>
      <p:sp>
        <p:nvSpPr>
          <p:cNvPr id="950" name="Google Shape;950;p82"/>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83"/>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600"/>
            </a:pPr>
            <a:r>
              <a:rPr lang="es">
                <a:solidFill>
                  <a:schemeClr val="accent2"/>
                </a:solidFill>
              </a:rPr>
              <a:t>Método Entrevista Motivacional</a:t>
            </a:r>
            <a:endParaRPr/>
          </a:p>
        </p:txBody>
      </p:sp>
      <p:sp>
        <p:nvSpPr>
          <p:cNvPr id="956" name="Google Shape;956;p83"/>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957" name="Google Shape;957;p83"/>
          <p:cNvGrpSpPr/>
          <p:nvPr/>
        </p:nvGrpSpPr>
        <p:grpSpPr>
          <a:xfrm>
            <a:off x="858532" y="1513940"/>
            <a:ext cx="8589160" cy="4547400"/>
            <a:chOff x="3777" y="0"/>
            <a:chExt cx="8589160" cy="4547400"/>
          </a:xfrm>
        </p:grpSpPr>
        <p:sp>
          <p:nvSpPr>
            <p:cNvPr id="958" name="Google Shape;958;p83"/>
            <p:cNvSpPr/>
            <p:nvPr/>
          </p:nvSpPr>
          <p:spPr>
            <a:xfrm>
              <a:off x="644750" y="0"/>
              <a:ext cx="7307100" cy="4547400"/>
            </a:xfrm>
            <a:prstGeom prst="rightArrow">
              <a:avLst>
                <a:gd name="adj1" fmla="val 50000"/>
                <a:gd name="adj2" fmla="val 50000"/>
              </a:avLst>
            </a:prstGeom>
            <a:solidFill>
              <a:srgbClr val="F5D7C9"/>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59" name="Google Shape;959;p83"/>
            <p:cNvSpPr/>
            <p:nvPr/>
          </p:nvSpPr>
          <p:spPr>
            <a:xfrm>
              <a:off x="3777" y="1364223"/>
              <a:ext cx="1651800" cy="1818900"/>
            </a:xfrm>
            <a:prstGeom prst="roundRect">
              <a:avLst>
                <a:gd name="adj" fmla="val 16667"/>
              </a:avLst>
            </a:prstGeom>
            <a:solidFill>
              <a:srgbClr val="CE760D"/>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60" name="Google Shape;960;p83"/>
            <p:cNvSpPr txBox="1"/>
            <p:nvPr/>
          </p:nvSpPr>
          <p:spPr>
            <a:xfrm>
              <a:off x="84409" y="1444855"/>
              <a:ext cx="1490400" cy="1657800"/>
            </a:xfrm>
            <a:prstGeom prst="rect">
              <a:avLst/>
            </a:prstGeom>
            <a:noFill/>
            <a:ln>
              <a:noFill/>
            </a:ln>
          </p:spPr>
          <p:txBody>
            <a:bodyPr spcFirstLastPara="1" wrap="square" lIns="57167" tIns="57167" rIns="57167" bIns="571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Método  confrontacional.</a:t>
              </a:r>
              <a:endParaRPr sz="1467" b="1" kern="0">
                <a:solidFill>
                  <a:srgbClr val="FFFFFF"/>
                </a:solidFill>
                <a:latin typeface="Calibri"/>
                <a:ea typeface="Calibri"/>
                <a:cs typeface="Calibri"/>
                <a:sym typeface="Calibri"/>
              </a:endParaRPr>
            </a:p>
          </p:txBody>
        </p:sp>
        <p:sp>
          <p:nvSpPr>
            <p:cNvPr id="961" name="Google Shape;961;p83"/>
            <p:cNvSpPr/>
            <p:nvPr/>
          </p:nvSpPr>
          <p:spPr>
            <a:xfrm>
              <a:off x="1738117" y="1364223"/>
              <a:ext cx="1651800" cy="1818900"/>
            </a:xfrm>
            <a:prstGeom prst="roundRect">
              <a:avLst>
                <a:gd name="adj" fmla="val 16667"/>
              </a:avLst>
            </a:prstGeom>
            <a:solidFill>
              <a:srgbClr val="E9811B"/>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62" name="Google Shape;962;p83"/>
            <p:cNvSpPr txBox="1"/>
            <p:nvPr/>
          </p:nvSpPr>
          <p:spPr>
            <a:xfrm>
              <a:off x="1818749" y="1444855"/>
              <a:ext cx="1490400" cy="1657800"/>
            </a:xfrm>
            <a:prstGeom prst="rect">
              <a:avLst/>
            </a:prstGeom>
            <a:noFill/>
            <a:ln>
              <a:noFill/>
            </a:ln>
          </p:spPr>
          <p:txBody>
            <a:bodyPr spcFirstLastPara="1" wrap="square" lIns="57167" tIns="57167" rIns="57167" bIns="571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Dentro del paciente.</a:t>
              </a:r>
              <a:endParaRPr sz="1467" b="1" kern="0">
                <a:solidFill>
                  <a:srgbClr val="FFFFFF"/>
                </a:solidFill>
                <a:latin typeface="Calibri"/>
                <a:ea typeface="Calibri"/>
                <a:cs typeface="Calibri"/>
                <a:sym typeface="Calibri"/>
              </a:endParaRPr>
            </a:p>
          </p:txBody>
        </p:sp>
        <p:sp>
          <p:nvSpPr>
            <p:cNvPr id="963" name="Google Shape;963;p83"/>
            <p:cNvSpPr/>
            <p:nvPr/>
          </p:nvSpPr>
          <p:spPr>
            <a:xfrm>
              <a:off x="3472457" y="1364223"/>
              <a:ext cx="1651800" cy="1818900"/>
            </a:xfrm>
            <a:prstGeom prst="roundRect">
              <a:avLst>
                <a:gd name="adj" fmla="val 16667"/>
              </a:avLst>
            </a:prstGeom>
            <a:solidFill>
              <a:srgbClr val="E98D45"/>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64" name="Google Shape;964;p83"/>
            <p:cNvSpPr txBox="1"/>
            <p:nvPr/>
          </p:nvSpPr>
          <p:spPr>
            <a:xfrm>
              <a:off x="3553089" y="1444855"/>
              <a:ext cx="1490400" cy="1657800"/>
            </a:xfrm>
            <a:prstGeom prst="rect">
              <a:avLst/>
            </a:prstGeom>
            <a:noFill/>
            <a:ln>
              <a:noFill/>
            </a:ln>
          </p:spPr>
          <p:txBody>
            <a:bodyPr spcFirstLastPara="1" wrap="square" lIns="57167" tIns="57167" rIns="57167" bIns="571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Análisis de conflictos y contradicciones. </a:t>
              </a:r>
              <a:endParaRPr sz="1467" b="1" kern="0">
                <a:solidFill>
                  <a:srgbClr val="FFFFFF"/>
                </a:solidFill>
                <a:latin typeface="Calibri"/>
                <a:ea typeface="Calibri"/>
                <a:cs typeface="Calibri"/>
                <a:sym typeface="Calibri"/>
              </a:endParaRPr>
            </a:p>
          </p:txBody>
        </p:sp>
        <p:sp>
          <p:nvSpPr>
            <p:cNvPr id="965" name="Google Shape;965;p83"/>
            <p:cNvSpPr/>
            <p:nvPr/>
          </p:nvSpPr>
          <p:spPr>
            <a:xfrm>
              <a:off x="5206797" y="1364223"/>
              <a:ext cx="1651800" cy="1818900"/>
            </a:xfrm>
            <a:prstGeom prst="roundRect">
              <a:avLst>
                <a:gd name="adj" fmla="val 16667"/>
              </a:avLst>
            </a:prstGeom>
            <a:solidFill>
              <a:srgbClr val="E99E6D"/>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66" name="Google Shape;966;p83"/>
            <p:cNvSpPr txBox="1"/>
            <p:nvPr/>
          </p:nvSpPr>
          <p:spPr>
            <a:xfrm>
              <a:off x="5287429" y="1444855"/>
              <a:ext cx="1490400" cy="1657800"/>
            </a:xfrm>
            <a:prstGeom prst="rect">
              <a:avLst/>
            </a:prstGeom>
            <a:noFill/>
            <a:ln>
              <a:noFill/>
            </a:ln>
          </p:spPr>
          <p:txBody>
            <a:bodyPr spcFirstLastPara="1" wrap="square" lIns="57167" tIns="57167" rIns="57167" bIns="571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Resumen periódico de lo entendido.</a:t>
              </a:r>
              <a:endParaRPr sz="1467" b="1" kern="0">
                <a:solidFill>
                  <a:srgbClr val="FFFFFF"/>
                </a:solidFill>
                <a:latin typeface="Calibri"/>
                <a:ea typeface="Calibri"/>
                <a:cs typeface="Calibri"/>
                <a:sym typeface="Calibri"/>
              </a:endParaRPr>
            </a:p>
          </p:txBody>
        </p:sp>
        <p:sp>
          <p:nvSpPr>
            <p:cNvPr id="967" name="Google Shape;967;p83"/>
            <p:cNvSpPr/>
            <p:nvPr/>
          </p:nvSpPr>
          <p:spPr>
            <a:xfrm>
              <a:off x="6941137" y="1364223"/>
              <a:ext cx="1651800" cy="1818900"/>
            </a:xfrm>
            <a:prstGeom prst="roundRect">
              <a:avLst>
                <a:gd name="adj" fmla="val 16667"/>
              </a:avLst>
            </a:prstGeom>
            <a:solidFill>
              <a:srgbClr val="ECB393"/>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68" name="Google Shape;968;p83"/>
            <p:cNvSpPr txBox="1"/>
            <p:nvPr/>
          </p:nvSpPr>
          <p:spPr>
            <a:xfrm>
              <a:off x="7021769" y="1444855"/>
              <a:ext cx="1490400" cy="1657800"/>
            </a:xfrm>
            <a:prstGeom prst="rect">
              <a:avLst/>
            </a:prstGeom>
            <a:noFill/>
            <a:ln>
              <a:noFill/>
            </a:ln>
          </p:spPr>
          <p:txBody>
            <a:bodyPr spcFirstLastPara="1" wrap="square" lIns="57167" tIns="57167" rIns="57167" bIns="571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Tiempo de reflexión.</a:t>
              </a:r>
              <a:endParaRPr sz="1467" b="1" kern="0">
                <a:solidFill>
                  <a:srgbClr val="FFFFFF"/>
                </a:solidFill>
                <a:latin typeface="Calibri"/>
                <a:ea typeface="Calibri"/>
                <a:cs typeface="Calibri"/>
                <a:sym typeface="Calibri"/>
              </a:endParaRPr>
            </a:p>
          </p:txBody>
        </p:sp>
      </p:grpSp>
      <p:sp>
        <p:nvSpPr>
          <p:cNvPr id="969" name="Google Shape;969;p83"/>
          <p:cNvSpPr txBox="1"/>
          <p:nvPr/>
        </p:nvSpPr>
        <p:spPr>
          <a:xfrm>
            <a:off x="619855" y="6334781"/>
            <a:ext cx="10952400" cy="543826"/>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100"/>
            </a:pPr>
            <a:r>
              <a:rPr lang="es" sz="1467" i="1" kern="0">
                <a:solidFill>
                  <a:srgbClr val="212121"/>
                </a:solidFill>
                <a:latin typeface="Calibri"/>
                <a:ea typeface="Calibri"/>
                <a:cs typeface="Calibri"/>
                <a:sym typeface="Calibri"/>
              </a:rPr>
              <a:t>Carvajal GAT. La entrevista motivacional en adicciones. Rev Colomb Psiquiatr [Internet]. 2010;39:171S-187S. Available from: http://dx.doi.org/10.1016/s0034-7450(14)60275-4</a:t>
            </a:r>
            <a:endParaRPr sz="1467" i="1" kern="0">
              <a:solidFill>
                <a:srgbClr val="212121"/>
              </a:solidFill>
              <a:latin typeface="Calibri"/>
              <a:ea typeface="Calibri"/>
              <a:cs typeface="Calibri"/>
              <a:sym typeface="Calibri"/>
            </a:endParaRPr>
          </a:p>
        </p:txBody>
      </p:sp>
      <p:sp>
        <p:nvSpPr>
          <p:cNvPr id="970" name="Google Shape;970;p83"/>
          <p:cNvSpPr txBox="1"/>
          <p:nvPr/>
        </p:nvSpPr>
        <p:spPr>
          <a:xfrm>
            <a:off x="10095691" y="4166416"/>
            <a:ext cx="1738800" cy="1323399"/>
          </a:xfrm>
          <a:prstGeom prst="rect">
            <a:avLst/>
          </a:prstGeom>
          <a:solidFill>
            <a:srgbClr val="00B0F0"/>
          </a:solidFill>
          <a:ln>
            <a:noFill/>
          </a:ln>
          <a:effectLst>
            <a:outerShdw blurRad="142875" dist="171450" dir="2700000" algn="ctr">
              <a:srgbClr val="000000">
                <a:alpha val="29409"/>
              </a:srgbClr>
            </a:outerShdw>
          </a:effectLst>
        </p:spPr>
        <p:txBody>
          <a:bodyPr spcFirstLastPara="1" wrap="square" lIns="91433" tIns="45700" rIns="91433" bIns="45700" anchor="t" anchorCtr="0">
            <a:spAutoFit/>
          </a:bodyPr>
          <a:lstStyle/>
          <a:p>
            <a:pPr algn="ctr" defTabSz="1219170">
              <a:buClr>
                <a:srgbClr val="C0791B"/>
              </a:buClr>
              <a:buSzPts val="1500"/>
            </a:pPr>
            <a:r>
              <a:rPr lang="es" sz="2000" kern="0">
                <a:solidFill>
                  <a:srgbClr val="C0791B"/>
                </a:solidFill>
                <a:latin typeface="Calibri"/>
                <a:ea typeface="Calibri"/>
                <a:cs typeface="Calibri"/>
                <a:sym typeface="Calibri"/>
              </a:rPr>
              <a:t>Mayor motivación hacia el cambio.</a:t>
            </a:r>
            <a:endParaRPr sz="1867" kern="0">
              <a:solidFill>
                <a:srgbClr val="C0791B"/>
              </a:solidFill>
              <a:latin typeface="Calibri"/>
              <a:ea typeface="Calibri"/>
              <a:cs typeface="Calibri"/>
              <a:sym typeface="Calibri"/>
            </a:endParaRPr>
          </a:p>
        </p:txBody>
      </p:sp>
      <p:sp>
        <p:nvSpPr>
          <p:cNvPr id="971" name="Google Shape;971;p83"/>
          <p:cNvSpPr/>
          <p:nvPr/>
        </p:nvSpPr>
        <p:spPr>
          <a:xfrm>
            <a:off x="10507816" y="2971800"/>
            <a:ext cx="914400" cy="914400"/>
          </a:xfrm>
          <a:prstGeom prst="star5">
            <a:avLst>
              <a:gd name="adj" fmla="val 19098"/>
              <a:gd name="hf" fmla="val 105146"/>
              <a:gd name="vf" fmla="val 110557"/>
            </a:avLst>
          </a:prstGeom>
          <a:solidFill>
            <a:schemeClr val="accent1"/>
          </a:solidFill>
          <a:ln w="11900" cap="flat" cmpd="sng">
            <a:solidFill>
              <a:srgbClr val="A65F0D"/>
            </a:solidFill>
            <a:prstDash val="solid"/>
            <a:round/>
            <a:headEnd type="none" w="sm" len="sm"/>
            <a:tailEnd type="none" w="sm" len="sm"/>
          </a:ln>
        </p:spPr>
        <p:txBody>
          <a:bodyPr spcFirstLastPara="1" wrap="square" lIns="91433" tIns="45700" rIns="91433" bIns="45700" anchor="ctr" anchorCtr="0">
            <a:noAutofit/>
          </a:bodyPr>
          <a:lstStyle/>
          <a:p>
            <a:pPr algn="ctr" defTabSz="1219170">
              <a:buClr>
                <a:srgbClr val="C0791B"/>
              </a:buClr>
              <a:buSzPts val="1400"/>
            </a:pPr>
            <a:endParaRPr sz="1867" kern="0">
              <a:solidFill>
                <a:srgbClr val="FFFFFF"/>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84"/>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fontScale="90000"/>
          </a:bodyPr>
          <a:lstStyle/>
          <a:p>
            <a:pPr algn="ctr">
              <a:lnSpc>
                <a:spcPct val="85000"/>
              </a:lnSpc>
              <a:buClr>
                <a:schemeClr val="accent2"/>
              </a:buClr>
              <a:buSzPct val="112121"/>
            </a:pPr>
            <a:r>
              <a:rPr lang="es" sz="4400">
                <a:solidFill>
                  <a:schemeClr val="accent2"/>
                </a:solidFill>
              </a:rPr>
              <a:t>Modelo Transteórico de Prochaska y Diclemente</a:t>
            </a:r>
            <a:endParaRPr sz="4400">
              <a:solidFill>
                <a:schemeClr val="accent2"/>
              </a:solidFill>
            </a:endParaRPr>
          </a:p>
        </p:txBody>
      </p:sp>
      <p:sp>
        <p:nvSpPr>
          <p:cNvPr id="977" name="Google Shape;977;p84"/>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978" name="Google Shape;978;p84"/>
          <p:cNvGrpSpPr/>
          <p:nvPr/>
        </p:nvGrpSpPr>
        <p:grpSpPr>
          <a:xfrm>
            <a:off x="4274123" y="1830613"/>
            <a:ext cx="4058812" cy="4058812"/>
            <a:chOff x="2761784" y="261119"/>
            <a:chExt cx="4058812" cy="4058812"/>
          </a:xfrm>
        </p:grpSpPr>
        <p:sp>
          <p:nvSpPr>
            <p:cNvPr id="979" name="Google Shape;979;p84"/>
            <p:cNvSpPr/>
            <p:nvPr/>
          </p:nvSpPr>
          <p:spPr>
            <a:xfrm>
              <a:off x="2761784" y="261119"/>
              <a:ext cx="1983600" cy="1983600"/>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gradFill>
              <a:gsLst>
                <a:gs pos="0">
                  <a:srgbClr val="D96F00"/>
                </a:gs>
                <a:gs pos="34000">
                  <a:srgbClr val="D76F00"/>
                </a:gs>
                <a:gs pos="70000">
                  <a:srgbClr val="DF7200"/>
                </a:gs>
                <a:gs pos="100000">
                  <a:srgbClr val="D77603"/>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80" name="Google Shape;980;p84"/>
            <p:cNvSpPr txBox="1"/>
            <p:nvPr/>
          </p:nvSpPr>
          <p:spPr>
            <a:xfrm>
              <a:off x="3342766" y="842101"/>
              <a:ext cx="1402500" cy="1402500"/>
            </a:xfrm>
            <a:prstGeom prst="rect">
              <a:avLst/>
            </a:prstGeom>
            <a:noFill/>
            <a:ln>
              <a:noFill/>
            </a:ln>
          </p:spPr>
          <p:txBody>
            <a:bodyPr spcFirstLastPara="1" wrap="square" lIns="106667" tIns="106667" rIns="106667" bIns="1066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Cambio </a:t>
              </a:r>
              <a:endParaRPr sz="1467" b="1" kern="0">
                <a:solidFill>
                  <a:srgbClr val="FFFFFF"/>
                </a:solidFill>
                <a:latin typeface="Calibri"/>
                <a:ea typeface="Calibri"/>
                <a:cs typeface="Calibri"/>
                <a:sym typeface="Calibri"/>
              </a:endParaRPr>
            </a:p>
          </p:txBody>
        </p:sp>
        <p:sp>
          <p:nvSpPr>
            <p:cNvPr id="981" name="Google Shape;981;p84"/>
            <p:cNvSpPr/>
            <p:nvPr/>
          </p:nvSpPr>
          <p:spPr>
            <a:xfrm rot="5400000">
              <a:off x="4836996" y="261119"/>
              <a:ext cx="1983600" cy="1983600"/>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gradFill>
              <a:gsLst>
                <a:gs pos="0">
                  <a:srgbClr val="F2790B"/>
                </a:gs>
                <a:gs pos="34000">
                  <a:srgbClr val="F07B0F"/>
                </a:gs>
                <a:gs pos="70000">
                  <a:srgbClr val="F97C0B"/>
                </a:gs>
                <a:gs pos="100000">
                  <a:srgbClr val="F2841F"/>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82" name="Google Shape;982;p84"/>
            <p:cNvSpPr txBox="1"/>
            <p:nvPr/>
          </p:nvSpPr>
          <p:spPr>
            <a:xfrm>
              <a:off x="4837001" y="842101"/>
              <a:ext cx="1402500" cy="1402500"/>
            </a:xfrm>
            <a:prstGeom prst="rect">
              <a:avLst/>
            </a:prstGeom>
            <a:noFill/>
            <a:ln>
              <a:noFill/>
            </a:ln>
          </p:spPr>
          <p:txBody>
            <a:bodyPr spcFirstLastPara="1" wrap="square" lIns="106667" tIns="106667" rIns="106667" bIns="1066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Modelo en espiral </a:t>
              </a:r>
              <a:endParaRPr sz="1467" b="1" kern="0">
                <a:solidFill>
                  <a:srgbClr val="FFFFFF"/>
                </a:solidFill>
                <a:latin typeface="Calibri"/>
                <a:ea typeface="Calibri"/>
                <a:cs typeface="Calibri"/>
                <a:sym typeface="Calibri"/>
              </a:endParaRPr>
            </a:p>
          </p:txBody>
        </p:sp>
        <p:sp>
          <p:nvSpPr>
            <p:cNvPr id="983" name="Google Shape;983;p84"/>
            <p:cNvSpPr/>
            <p:nvPr/>
          </p:nvSpPr>
          <p:spPr>
            <a:xfrm rot="10800000">
              <a:off x="4836996" y="2336331"/>
              <a:ext cx="1983600" cy="1983600"/>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gradFill>
              <a:gsLst>
                <a:gs pos="0">
                  <a:srgbClr val="EB8A45"/>
                </a:gs>
                <a:gs pos="34000">
                  <a:srgbClr val="EA8C49"/>
                </a:gs>
                <a:gs pos="70000">
                  <a:srgbClr val="F18D47"/>
                </a:gs>
                <a:gs pos="100000">
                  <a:srgbClr val="EF9759"/>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84" name="Google Shape;984;p84"/>
            <p:cNvSpPr txBox="1"/>
            <p:nvPr/>
          </p:nvSpPr>
          <p:spPr>
            <a:xfrm>
              <a:off x="4837001" y="2336336"/>
              <a:ext cx="1402500" cy="1402500"/>
            </a:xfrm>
            <a:prstGeom prst="rect">
              <a:avLst/>
            </a:prstGeom>
            <a:noFill/>
            <a:ln>
              <a:noFill/>
            </a:ln>
          </p:spPr>
          <p:txBody>
            <a:bodyPr spcFirstLastPara="1" wrap="square" lIns="106667" tIns="106667" rIns="106667" bIns="1066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Recaída, no implica retroceso</a:t>
              </a:r>
              <a:endParaRPr sz="1467" b="1" kern="0">
                <a:solidFill>
                  <a:srgbClr val="FFFFFF"/>
                </a:solidFill>
                <a:latin typeface="Calibri"/>
                <a:ea typeface="Calibri"/>
                <a:cs typeface="Calibri"/>
                <a:sym typeface="Calibri"/>
              </a:endParaRPr>
            </a:p>
          </p:txBody>
        </p:sp>
        <p:sp>
          <p:nvSpPr>
            <p:cNvPr id="985" name="Google Shape;985;p84"/>
            <p:cNvSpPr/>
            <p:nvPr/>
          </p:nvSpPr>
          <p:spPr>
            <a:xfrm rot="-5400000">
              <a:off x="2761784" y="2336331"/>
              <a:ext cx="1983600" cy="1983600"/>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gradFill>
              <a:gsLst>
                <a:gs pos="0">
                  <a:srgbClr val="E7A27B"/>
                </a:gs>
                <a:gs pos="34000">
                  <a:srgbClr val="E7A57E"/>
                </a:gs>
                <a:gs pos="70000">
                  <a:srgbClr val="ECA67F"/>
                </a:gs>
                <a:gs pos="100000">
                  <a:srgbClr val="F0B18E"/>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86" name="Google Shape;986;p84"/>
            <p:cNvSpPr txBox="1"/>
            <p:nvPr/>
          </p:nvSpPr>
          <p:spPr>
            <a:xfrm>
              <a:off x="3342766" y="2336336"/>
              <a:ext cx="1402500" cy="1402500"/>
            </a:xfrm>
            <a:prstGeom prst="rect">
              <a:avLst/>
            </a:prstGeom>
            <a:noFill/>
            <a:ln>
              <a:noFill/>
            </a:ln>
          </p:spPr>
          <p:txBody>
            <a:bodyPr spcFirstLastPara="1" wrap="square" lIns="106667" tIns="106667" rIns="106667" bIns="106667" anchor="ctr" anchorCtr="0">
              <a:noAutofit/>
            </a:bodyPr>
            <a:lstStyle/>
            <a:p>
              <a:pPr algn="ctr" defTabSz="1219170">
                <a:lnSpc>
                  <a:spcPct val="90000"/>
                </a:lnSpc>
                <a:buClr>
                  <a:srgbClr val="FFFFFF"/>
                </a:buClr>
                <a:buSzPts val="1100"/>
              </a:pPr>
              <a:r>
                <a:rPr lang="es" sz="1467" b="1" kern="0">
                  <a:solidFill>
                    <a:srgbClr val="FFFFFF"/>
                  </a:solidFill>
                  <a:latin typeface="Calibri"/>
                  <a:ea typeface="Calibri"/>
                  <a:cs typeface="Calibri"/>
                  <a:sym typeface="Calibri"/>
                </a:rPr>
                <a:t>Describe y delimita elementos del proceso para el cambio</a:t>
              </a:r>
              <a:endParaRPr sz="1467" b="1" kern="0">
                <a:solidFill>
                  <a:srgbClr val="FFFFFF"/>
                </a:solidFill>
                <a:latin typeface="Calibri"/>
                <a:ea typeface="Calibri"/>
                <a:cs typeface="Calibri"/>
                <a:sym typeface="Calibri"/>
              </a:endParaRPr>
            </a:p>
          </p:txBody>
        </p:sp>
        <p:sp>
          <p:nvSpPr>
            <p:cNvPr id="987" name="Google Shape;987;p84"/>
            <p:cNvSpPr/>
            <p:nvPr/>
          </p:nvSpPr>
          <p:spPr>
            <a:xfrm>
              <a:off x="4448756" y="1878230"/>
              <a:ext cx="684900" cy="595500"/>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lnTo>
                    <a:pt x="95921" y="42783"/>
                  </a:lnTo>
                  <a:cubicBezTo>
                    <a:pt x="87358" y="27416"/>
                    <a:pt x="68572" y="19475"/>
                    <a:pt x="50448" y="23561"/>
                  </a:cubicBezTo>
                  <a:cubicBezTo>
                    <a:pt x="32324" y="27648"/>
                    <a:pt x="19565" y="42702"/>
                    <a:pt x="19565" y="60000"/>
                  </a:cubicBezTo>
                  <a:close/>
                </a:path>
              </a:pathLst>
            </a:custGeom>
            <a:solidFill>
              <a:srgbClr val="F5D7C9"/>
            </a:soli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88" name="Google Shape;988;p84"/>
            <p:cNvSpPr/>
            <p:nvPr/>
          </p:nvSpPr>
          <p:spPr>
            <a:xfrm rot="10800000">
              <a:off x="4448723" y="2107319"/>
              <a:ext cx="684900" cy="595500"/>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lnTo>
                    <a:pt x="95921" y="42783"/>
                  </a:lnTo>
                  <a:cubicBezTo>
                    <a:pt x="87358" y="27416"/>
                    <a:pt x="68572" y="19475"/>
                    <a:pt x="50448" y="23561"/>
                  </a:cubicBezTo>
                  <a:cubicBezTo>
                    <a:pt x="32324" y="27648"/>
                    <a:pt x="19565" y="42702"/>
                    <a:pt x="19565" y="60000"/>
                  </a:cubicBezTo>
                  <a:close/>
                </a:path>
              </a:pathLst>
            </a:custGeom>
            <a:solidFill>
              <a:srgbClr val="F5D7C9"/>
            </a:soli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grpSp>
      <p:sp>
        <p:nvSpPr>
          <p:cNvPr id="989" name="Google Shape;989;p84"/>
          <p:cNvSpPr txBox="1"/>
          <p:nvPr/>
        </p:nvSpPr>
        <p:spPr>
          <a:xfrm>
            <a:off x="1305131" y="6273226"/>
            <a:ext cx="9968000" cy="543826"/>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100"/>
            </a:pPr>
            <a:r>
              <a:rPr lang="es" sz="1467" i="1" kern="0">
                <a:solidFill>
                  <a:srgbClr val="FFFFFF"/>
                </a:solidFill>
                <a:latin typeface="Calibri"/>
                <a:ea typeface="Calibri"/>
                <a:cs typeface="Calibri"/>
                <a:sym typeface="Calibri"/>
              </a:rPr>
              <a:t>Carvajal GAT. La entrevista motivacional en adicciones. Rev Colomb Psiquiatr [Internet]. 2010;39:171S-187S. Available from: http://dx.doi.org/10.1016/s0034-7450(14)60275-4</a:t>
            </a:r>
            <a:endParaRPr sz="1467" i="1" kern="0">
              <a:solidFill>
                <a:srgbClr val="FFFFFF"/>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85"/>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1"/>
              </a:buClr>
              <a:buSzPts val="3600"/>
            </a:pPr>
            <a:r>
              <a:rPr lang="es">
                <a:solidFill>
                  <a:schemeClr val="accent1"/>
                </a:solidFill>
              </a:rPr>
              <a:t>Estadios de Cambio</a:t>
            </a:r>
            <a:endParaRPr/>
          </a:p>
        </p:txBody>
      </p:sp>
      <p:sp>
        <p:nvSpPr>
          <p:cNvPr id="995" name="Google Shape;995;p85"/>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996" name="Google Shape;996;p85"/>
          <p:cNvGrpSpPr/>
          <p:nvPr/>
        </p:nvGrpSpPr>
        <p:grpSpPr>
          <a:xfrm>
            <a:off x="2316282" y="1698623"/>
            <a:ext cx="8596567" cy="4364152"/>
            <a:chOff x="0" y="1492"/>
            <a:chExt cx="8596567" cy="4364152"/>
          </a:xfrm>
        </p:grpSpPr>
        <p:sp>
          <p:nvSpPr>
            <p:cNvPr id="997" name="Google Shape;997;p85"/>
            <p:cNvSpPr/>
            <p:nvPr/>
          </p:nvSpPr>
          <p:spPr>
            <a:xfrm>
              <a:off x="3438667" y="15142"/>
              <a:ext cx="5157900" cy="808200"/>
            </a:xfrm>
            <a:prstGeom prst="rightArrow">
              <a:avLst>
                <a:gd name="adj1" fmla="val 75000"/>
                <a:gd name="adj2" fmla="val 50000"/>
              </a:avLst>
            </a:prstGeom>
            <a:solidFill>
              <a:srgbClr val="F5D7C9">
                <a:alpha val="89410"/>
              </a:srgbClr>
            </a:solidFill>
            <a:ln w="9525" cap="flat" cmpd="sng">
              <a:solidFill>
                <a:srgbClr val="F5D7C9">
                  <a:alpha val="89410"/>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998" name="Google Shape;998;p85"/>
            <p:cNvSpPr txBox="1"/>
            <p:nvPr/>
          </p:nvSpPr>
          <p:spPr>
            <a:xfrm>
              <a:off x="3438667" y="116163"/>
              <a:ext cx="4854900" cy="606000"/>
            </a:xfrm>
            <a:prstGeom prst="rect">
              <a:avLst/>
            </a:prstGeom>
            <a:noFill/>
            <a:ln>
              <a:noFill/>
            </a:ln>
          </p:spPr>
          <p:txBody>
            <a:bodyPr spcFirstLastPara="1" wrap="square" lIns="7600" tIns="7600" rIns="7600" bIns="7600" anchor="t" anchorCtr="0">
              <a:noAutofit/>
            </a:bodyPr>
            <a:lstStyle/>
            <a:p>
              <a:pPr marL="118530" lvl="1" indent="-110064" defTabSz="1219170">
                <a:lnSpc>
                  <a:spcPct val="90000"/>
                </a:lnSpc>
                <a:buClr>
                  <a:srgbClr val="C0791B"/>
                </a:buClr>
                <a:buSzPts val="900"/>
                <a:buFont typeface="Calibri"/>
                <a:buChar char="•"/>
              </a:pPr>
              <a:r>
                <a:rPr lang="es" sz="1200" kern="0">
                  <a:solidFill>
                    <a:srgbClr val="C0791B"/>
                  </a:solidFill>
                  <a:latin typeface="Calibri"/>
                  <a:ea typeface="Calibri"/>
                  <a:cs typeface="Calibri"/>
                  <a:sym typeface="Calibri"/>
                </a:rPr>
                <a:t>No conciencia del problema.</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No plantea modificación de conducta.</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Mayor satisfacción en consumo que en los aversivos.</a:t>
              </a:r>
              <a:endParaRPr sz="1200" kern="0">
                <a:solidFill>
                  <a:srgbClr val="C0791B"/>
                </a:solidFill>
                <a:latin typeface="Calibri"/>
                <a:ea typeface="Calibri"/>
                <a:cs typeface="Calibri"/>
                <a:sym typeface="Calibri"/>
              </a:endParaRPr>
            </a:p>
          </p:txBody>
        </p:sp>
        <p:sp>
          <p:nvSpPr>
            <p:cNvPr id="999" name="Google Shape;999;p85"/>
            <p:cNvSpPr/>
            <p:nvPr/>
          </p:nvSpPr>
          <p:spPr>
            <a:xfrm>
              <a:off x="0" y="1492"/>
              <a:ext cx="3438600" cy="808200"/>
            </a:xfrm>
            <a:prstGeom prst="roundRect">
              <a:avLst>
                <a:gd name="adj" fmla="val 16667"/>
              </a:avLst>
            </a:prstGeom>
            <a:gradFill>
              <a:gsLst>
                <a:gs pos="0">
                  <a:srgbClr val="EFAF8D"/>
                </a:gs>
                <a:gs pos="45000">
                  <a:srgbClr val="F4BCA0"/>
                </a:gs>
                <a:gs pos="100000">
                  <a:srgbClr val="FCC3A5"/>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00" name="Google Shape;1000;p85"/>
            <p:cNvSpPr txBox="1"/>
            <p:nvPr/>
          </p:nvSpPr>
          <p:spPr>
            <a:xfrm>
              <a:off x="39452" y="40944"/>
              <a:ext cx="3359700" cy="729300"/>
            </a:xfrm>
            <a:prstGeom prst="rect">
              <a:avLst/>
            </a:prstGeom>
            <a:noFill/>
            <a:ln>
              <a:noFill/>
            </a:ln>
          </p:spPr>
          <p:txBody>
            <a:bodyPr spcFirstLastPara="1" wrap="square" lIns="106667" tIns="53333" rIns="106667" bIns="53333"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Precontemplación</a:t>
              </a:r>
              <a:endParaRPr sz="2933" kern="0">
                <a:solidFill>
                  <a:srgbClr val="C0791B"/>
                </a:solidFill>
                <a:latin typeface="Calibri"/>
                <a:ea typeface="Calibri"/>
                <a:cs typeface="Calibri"/>
                <a:sym typeface="Calibri"/>
              </a:endParaRPr>
            </a:p>
          </p:txBody>
        </p:sp>
        <p:sp>
          <p:nvSpPr>
            <p:cNvPr id="1001" name="Google Shape;1001;p85"/>
            <p:cNvSpPr/>
            <p:nvPr/>
          </p:nvSpPr>
          <p:spPr>
            <a:xfrm>
              <a:off x="3438667" y="890480"/>
              <a:ext cx="5157900" cy="808200"/>
            </a:xfrm>
            <a:prstGeom prst="rightArrow">
              <a:avLst>
                <a:gd name="adj1" fmla="val 75000"/>
                <a:gd name="adj2" fmla="val 50000"/>
              </a:avLst>
            </a:prstGeom>
            <a:solidFill>
              <a:srgbClr val="F5D7C9">
                <a:alpha val="89410"/>
              </a:srgbClr>
            </a:solidFill>
            <a:ln w="9525" cap="flat" cmpd="sng">
              <a:solidFill>
                <a:srgbClr val="F5D7C9">
                  <a:alpha val="89410"/>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02" name="Google Shape;1002;p85"/>
            <p:cNvSpPr txBox="1"/>
            <p:nvPr/>
          </p:nvSpPr>
          <p:spPr>
            <a:xfrm>
              <a:off x="3438667" y="991501"/>
              <a:ext cx="4854900" cy="606000"/>
            </a:xfrm>
            <a:prstGeom prst="rect">
              <a:avLst/>
            </a:prstGeom>
            <a:noFill/>
            <a:ln>
              <a:noFill/>
            </a:ln>
          </p:spPr>
          <p:txBody>
            <a:bodyPr spcFirstLastPara="1" wrap="square" lIns="7600" tIns="7600" rIns="7600" bIns="7600" anchor="t" anchorCtr="0">
              <a:noAutofit/>
            </a:bodyPr>
            <a:lstStyle/>
            <a:p>
              <a:pPr marL="118530" lvl="1" indent="-110064" defTabSz="1219170">
                <a:lnSpc>
                  <a:spcPct val="90000"/>
                </a:lnSpc>
                <a:buClr>
                  <a:srgbClr val="C0791B"/>
                </a:buClr>
                <a:buSzPts val="900"/>
                <a:buFont typeface="Calibri"/>
                <a:buChar char="•"/>
              </a:pPr>
              <a:r>
                <a:rPr lang="es" sz="1200" kern="0">
                  <a:solidFill>
                    <a:srgbClr val="C0791B"/>
                  </a:solidFill>
                  <a:latin typeface="Calibri"/>
                  <a:ea typeface="Calibri"/>
                  <a:cs typeface="Calibri"/>
                  <a:sym typeface="Calibri"/>
                </a:rPr>
                <a:t>Conciencia del problema. </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posibilidad de abandono de la adicción.</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equilibrio gratificación y aversión.</a:t>
              </a:r>
              <a:endParaRPr sz="1200" kern="0">
                <a:solidFill>
                  <a:srgbClr val="C0791B"/>
                </a:solidFill>
                <a:latin typeface="Calibri"/>
                <a:ea typeface="Calibri"/>
                <a:cs typeface="Calibri"/>
                <a:sym typeface="Calibri"/>
              </a:endParaRPr>
            </a:p>
          </p:txBody>
        </p:sp>
        <p:sp>
          <p:nvSpPr>
            <p:cNvPr id="1003" name="Google Shape;1003;p85"/>
            <p:cNvSpPr/>
            <p:nvPr/>
          </p:nvSpPr>
          <p:spPr>
            <a:xfrm>
              <a:off x="0" y="890480"/>
              <a:ext cx="3438600" cy="808200"/>
            </a:xfrm>
            <a:prstGeom prst="roundRect">
              <a:avLst>
                <a:gd name="adj" fmla="val 16667"/>
              </a:avLst>
            </a:prstGeom>
            <a:gradFill>
              <a:gsLst>
                <a:gs pos="0">
                  <a:srgbClr val="EFAF8D"/>
                </a:gs>
                <a:gs pos="45000">
                  <a:srgbClr val="F4BCA0"/>
                </a:gs>
                <a:gs pos="100000">
                  <a:srgbClr val="FCC3A5"/>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04" name="Google Shape;1004;p85"/>
            <p:cNvSpPr txBox="1"/>
            <p:nvPr/>
          </p:nvSpPr>
          <p:spPr>
            <a:xfrm>
              <a:off x="39452" y="929932"/>
              <a:ext cx="3359700" cy="729300"/>
            </a:xfrm>
            <a:prstGeom prst="rect">
              <a:avLst/>
            </a:prstGeom>
            <a:noFill/>
            <a:ln>
              <a:noFill/>
            </a:ln>
          </p:spPr>
          <p:txBody>
            <a:bodyPr spcFirstLastPara="1" wrap="square" lIns="106667" tIns="53333" rIns="106667" bIns="53333"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Contemplación</a:t>
              </a:r>
              <a:endParaRPr sz="2800" kern="0">
                <a:solidFill>
                  <a:srgbClr val="C0791B"/>
                </a:solidFill>
                <a:latin typeface="Calibri"/>
                <a:ea typeface="Calibri"/>
                <a:cs typeface="Calibri"/>
                <a:sym typeface="Calibri"/>
              </a:endParaRPr>
            </a:p>
          </p:txBody>
        </p:sp>
        <p:sp>
          <p:nvSpPr>
            <p:cNvPr id="1005" name="Google Shape;1005;p85"/>
            <p:cNvSpPr/>
            <p:nvPr/>
          </p:nvSpPr>
          <p:spPr>
            <a:xfrm>
              <a:off x="3438667" y="1779468"/>
              <a:ext cx="5157900" cy="808200"/>
            </a:xfrm>
            <a:prstGeom prst="rightArrow">
              <a:avLst>
                <a:gd name="adj1" fmla="val 75000"/>
                <a:gd name="adj2" fmla="val 50000"/>
              </a:avLst>
            </a:prstGeom>
            <a:solidFill>
              <a:srgbClr val="F5D7C9">
                <a:alpha val="89410"/>
              </a:srgbClr>
            </a:solidFill>
            <a:ln w="9525" cap="flat" cmpd="sng">
              <a:solidFill>
                <a:srgbClr val="F5D7C9">
                  <a:alpha val="89410"/>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06" name="Google Shape;1006;p85"/>
            <p:cNvSpPr txBox="1"/>
            <p:nvPr/>
          </p:nvSpPr>
          <p:spPr>
            <a:xfrm>
              <a:off x="3438667" y="1880489"/>
              <a:ext cx="4854900" cy="606000"/>
            </a:xfrm>
            <a:prstGeom prst="rect">
              <a:avLst/>
            </a:prstGeom>
            <a:noFill/>
            <a:ln>
              <a:noFill/>
            </a:ln>
          </p:spPr>
          <p:txBody>
            <a:bodyPr spcFirstLastPara="1" wrap="square" lIns="7600" tIns="7600" rIns="7600" bIns="7600" anchor="t" anchorCtr="0">
              <a:noAutofit/>
            </a:bodyPr>
            <a:lstStyle/>
            <a:p>
              <a:pPr marL="118530" lvl="1" indent="-110064" defTabSz="1219170">
                <a:lnSpc>
                  <a:spcPct val="90000"/>
                </a:lnSpc>
                <a:buClr>
                  <a:srgbClr val="C0791B"/>
                </a:buClr>
                <a:buSzPts val="900"/>
                <a:buFont typeface="Calibri"/>
                <a:buChar char="•"/>
              </a:pPr>
              <a:r>
                <a:rPr lang="es" sz="1200" kern="0">
                  <a:solidFill>
                    <a:srgbClr val="C0791B"/>
                  </a:solidFill>
                  <a:latin typeface="Calibri"/>
                  <a:ea typeface="Calibri"/>
                  <a:cs typeface="Calibri"/>
                  <a:sym typeface="Calibri"/>
                </a:rPr>
                <a:t>Compromiso de abandono de conducta adictiva.</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Disminución de dosis.</a:t>
              </a:r>
              <a:endParaRPr sz="1200" kern="0">
                <a:solidFill>
                  <a:srgbClr val="C0791B"/>
                </a:solidFill>
                <a:latin typeface="Calibri"/>
                <a:ea typeface="Calibri"/>
                <a:cs typeface="Calibri"/>
                <a:sym typeface="Calibri"/>
              </a:endParaRPr>
            </a:p>
          </p:txBody>
        </p:sp>
        <p:sp>
          <p:nvSpPr>
            <p:cNvPr id="1007" name="Google Shape;1007;p85"/>
            <p:cNvSpPr/>
            <p:nvPr/>
          </p:nvSpPr>
          <p:spPr>
            <a:xfrm>
              <a:off x="0" y="1779468"/>
              <a:ext cx="3438600" cy="808200"/>
            </a:xfrm>
            <a:prstGeom prst="roundRect">
              <a:avLst>
                <a:gd name="adj" fmla="val 16667"/>
              </a:avLst>
            </a:prstGeom>
            <a:gradFill>
              <a:gsLst>
                <a:gs pos="0">
                  <a:srgbClr val="EFAF8D"/>
                </a:gs>
                <a:gs pos="45000">
                  <a:srgbClr val="F4BCA0"/>
                </a:gs>
                <a:gs pos="100000">
                  <a:srgbClr val="FCC3A5"/>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08" name="Google Shape;1008;p85"/>
            <p:cNvSpPr txBox="1"/>
            <p:nvPr/>
          </p:nvSpPr>
          <p:spPr>
            <a:xfrm>
              <a:off x="39452" y="1818920"/>
              <a:ext cx="3359700" cy="729300"/>
            </a:xfrm>
            <a:prstGeom prst="rect">
              <a:avLst/>
            </a:prstGeom>
            <a:noFill/>
            <a:ln>
              <a:noFill/>
            </a:ln>
          </p:spPr>
          <p:txBody>
            <a:bodyPr spcFirstLastPara="1" wrap="square" lIns="106667" tIns="53333" rIns="106667" bIns="53333"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Preparación</a:t>
              </a:r>
              <a:endParaRPr sz="3467" kern="0">
                <a:solidFill>
                  <a:srgbClr val="C0791B"/>
                </a:solidFill>
                <a:latin typeface="Calibri"/>
                <a:ea typeface="Calibri"/>
                <a:cs typeface="Calibri"/>
                <a:sym typeface="Calibri"/>
              </a:endParaRPr>
            </a:p>
          </p:txBody>
        </p:sp>
        <p:sp>
          <p:nvSpPr>
            <p:cNvPr id="1009" name="Google Shape;1009;p85"/>
            <p:cNvSpPr/>
            <p:nvPr/>
          </p:nvSpPr>
          <p:spPr>
            <a:xfrm>
              <a:off x="3438667" y="2668456"/>
              <a:ext cx="5157900" cy="808200"/>
            </a:xfrm>
            <a:prstGeom prst="rightArrow">
              <a:avLst>
                <a:gd name="adj1" fmla="val 75000"/>
                <a:gd name="adj2" fmla="val 50000"/>
              </a:avLst>
            </a:prstGeom>
            <a:solidFill>
              <a:srgbClr val="F5D7C9">
                <a:alpha val="89410"/>
              </a:srgbClr>
            </a:solidFill>
            <a:ln w="9525" cap="flat" cmpd="sng">
              <a:solidFill>
                <a:srgbClr val="F5D7C9">
                  <a:alpha val="89410"/>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10" name="Google Shape;1010;p85"/>
            <p:cNvSpPr txBox="1"/>
            <p:nvPr/>
          </p:nvSpPr>
          <p:spPr>
            <a:xfrm>
              <a:off x="3438667" y="2769477"/>
              <a:ext cx="4854900" cy="606000"/>
            </a:xfrm>
            <a:prstGeom prst="rect">
              <a:avLst/>
            </a:prstGeom>
            <a:noFill/>
            <a:ln>
              <a:noFill/>
            </a:ln>
          </p:spPr>
          <p:txBody>
            <a:bodyPr spcFirstLastPara="1" wrap="square" lIns="7600" tIns="7600" rIns="7600" bIns="7600" anchor="t" anchorCtr="0">
              <a:noAutofit/>
            </a:bodyPr>
            <a:lstStyle/>
            <a:p>
              <a:pPr marL="118530" lvl="1" indent="-110064" defTabSz="1219170">
                <a:lnSpc>
                  <a:spcPct val="90000"/>
                </a:lnSpc>
                <a:buClr>
                  <a:srgbClr val="C0791B"/>
                </a:buClr>
                <a:buSzPts val="900"/>
                <a:buFont typeface="Calibri"/>
                <a:buChar char="•"/>
              </a:pPr>
              <a:r>
                <a:rPr lang="es" sz="1200" kern="0">
                  <a:solidFill>
                    <a:srgbClr val="C0791B"/>
                  </a:solidFill>
                  <a:latin typeface="Calibri"/>
                  <a:ea typeface="Calibri"/>
                  <a:cs typeface="Calibri"/>
                  <a:sym typeface="Calibri"/>
                </a:rPr>
                <a:t>Mayores cambios.</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Reevaluación personal. </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Compromiso hacia el tratamiento.</a:t>
              </a:r>
              <a:endParaRPr sz="1200" kern="0">
                <a:solidFill>
                  <a:srgbClr val="C0791B"/>
                </a:solidFill>
                <a:latin typeface="Calibri"/>
                <a:ea typeface="Calibri"/>
                <a:cs typeface="Calibri"/>
                <a:sym typeface="Calibri"/>
              </a:endParaRPr>
            </a:p>
          </p:txBody>
        </p:sp>
        <p:sp>
          <p:nvSpPr>
            <p:cNvPr id="1011" name="Google Shape;1011;p85"/>
            <p:cNvSpPr/>
            <p:nvPr/>
          </p:nvSpPr>
          <p:spPr>
            <a:xfrm>
              <a:off x="0" y="2668456"/>
              <a:ext cx="3438600" cy="808200"/>
            </a:xfrm>
            <a:prstGeom prst="roundRect">
              <a:avLst>
                <a:gd name="adj" fmla="val 16667"/>
              </a:avLst>
            </a:prstGeom>
            <a:gradFill>
              <a:gsLst>
                <a:gs pos="0">
                  <a:srgbClr val="EFAF8D"/>
                </a:gs>
                <a:gs pos="45000">
                  <a:srgbClr val="F4BCA0"/>
                </a:gs>
                <a:gs pos="100000">
                  <a:srgbClr val="FCC3A5"/>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12" name="Google Shape;1012;p85"/>
            <p:cNvSpPr txBox="1"/>
            <p:nvPr/>
          </p:nvSpPr>
          <p:spPr>
            <a:xfrm>
              <a:off x="39452" y="2707908"/>
              <a:ext cx="3359700" cy="729300"/>
            </a:xfrm>
            <a:prstGeom prst="rect">
              <a:avLst/>
            </a:prstGeom>
            <a:noFill/>
            <a:ln>
              <a:noFill/>
            </a:ln>
          </p:spPr>
          <p:txBody>
            <a:bodyPr spcFirstLastPara="1" wrap="square" lIns="106667" tIns="53333" rIns="106667" bIns="53333"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Acción</a:t>
              </a:r>
              <a:endParaRPr sz="3467" kern="0">
                <a:solidFill>
                  <a:srgbClr val="C0791B"/>
                </a:solidFill>
                <a:latin typeface="Calibri"/>
                <a:ea typeface="Calibri"/>
                <a:cs typeface="Calibri"/>
                <a:sym typeface="Calibri"/>
              </a:endParaRPr>
            </a:p>
          </p:txBody>
        </p:sp>
        <p:sp>
          <p:nvSpPr>
            <p:cNvPr id="1013" name="Google Shape;1013;p85"/>
            <p:cNvSpPr/>
            <p:nvPr/>
          </p:nvSpPr>
          <p:spPr>
            <a:xfrm>
              <a:off x="3438667" y="3557444"/>
              <a:ext cx="5157900" cy="808200"/>
            </a:xfrm>
            <a:prstGeom prst="rightArrow">
              <a:avLst>
                <a:gd name="adj1" fmla="val 75000"/>
                <a:gd name="adj2" fmla="val 50000"/>
              </a:avLst>
            </a:prstGeom>
            <a:solidFill>
              <a:srgbClr val="F5D7C9">
                <a:alpha val="89410"/>
              </a:srgbClr>
            </a:solidFill>
            <a:ln w="9525" cap="flat" cmpd="sng">
              <a:solidFill>
                <a:srgbClr val="F5D7C9">
                  <a:alpha val="89410"/>
                </a:srgbClr>
              </a:solidFill>
              <a:prstDash val="solid"/>
              <a:round/>
              <a:headEnd type="none" w="sm" len="sm"/>
              <a:tailEnd type="none" w="sm" len="sm"/>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14" name="Google Shape;1014;p85"/>
            <p:cNvSpPr txBox="1"/>
            <p:nvPr/>
          </p:nvSpPr>
          <p:spPr>
            <a:xfrm>
              <a:off x="3438667" y="3658465"/>
              <a:ext cx="4854900" cy="606000"/>
            </a:xfrm>
            <a:prstGeom prst="rect">
              <a:avLst/>
            </a:prstGeom>
            <a:noFill/>
            <a:ln>
              <a:noFill/>
            </a:ln>
          </p:spPr>
          <p:txBody>
            <a:bodyPr spcFirstLastPara="1" wrap="square" lIns="7600" tIns="7600" rIns="7600" bIns="7600" anchor="t" anchorCtr="0">
              <a:noAutofit/>
            </a:bodyPr>
            <a:lstStyle/>
            <a:p>
              <a:pPr marL="118530" lvl="1" indent="-110064" defTabSz="1219170">
                <a:lnSpc>
                  <a:spcPct val="90000"/>
                </a:lnSpc>
                <a:buClr>
                  <a:srgbClr val="C0791B"/>
                </a:buClr>
                <a:buSzPts val="900"/>
                <a:buFont typeface="Calibri"/>
                <a:buChar char="•"/>
              </a:pPr>
              <a:r>
                <a:rPr lang="es" sz="1200" kern="0">
                  <a:solidFill>
                    <a:srgbClr val="C0791B"/>
                  </a:solidFill>
                  <a:latin typeface="Calibri"/>
                  <a:ea typeface="Calibri"/>
                  <a:cs typeface="Calibri"/>
                  <a:sym typeface="Calibri"/>
                </a:rPr>
                <a:t>Objetivo conservación de los cambios. </a:t>
              </a:r>
              <a:endParaRPr sz="1200" kern="0">
                <a:solidFill>
                  <a:srgbClr val="C0791B"/>
                </a:solidFill>
                <a:latin typeface="Calibri"/>
                <a:ea typeface="Calibri"/>
                <a:cs typeface="Calibri"/>
                <a:sym typeface="Calibri"/>
              </a:endParaRPr>
            </a:p>
            <a:p>
              <a:pPr marL="118530" lvl="1" indent="-110064" defTabSz="1219170">
                <a:lnSpc>
                  <a:spcPct val="90000"/>
                </a:lnSpc>
                <a:spcBef>
                  <a:spcPts val="133"/>
                </a:spcBef>
                <a:buClr>
                  <a:srgbClr val="C0791B"/>
                </a:buClr>
                <a:buSzPts val="900"/>
                <a:buFont typeface="Calibri"/>
                <a:buChar char="•"/>
              </a:pPr>
              <a:r>
                <a:rPr lang="es" sz="1200" kern="0">
                  <a:solidFill>
                    <a:srgbClr val="C0791B"/>
                  </a:solidFill>
                  <a:latin typeface="Calibri"/>
                  <a:ea typeface="Calibri"/>
                  <a:cs typeface="Calibri"/>
                  <a:sym typeface="Calibri"/>
                </a:rPr>
                <a:t>Prevención de recaídas.</a:t>
              </a:r>
              <a:endParaRPr sz="1200" kern="0">
                <a:solidFill>
                  <a:srgbClr val="C0791B"/>
                </a:solidFill>
                <a:latin typeface="Calibri"/>
                <a:ea typeface="Calibri"/>
                <a:cs typeface="Calibri"/>
                <a:sym typeface="Calibri"/>
              </a:endParaRPr>
            </a:p>
          </p:txBody>
        </p:sp>
        <p:sp>
          <p:nvSpPr>
            <p:cNvPr id="1015" name="Google Shape;1015;p85"/>
            <p:cNvSpPr/>
            <p:nvPr/>
          </p:nvSpPr>
          <p:spPr>
            <a:xfrm>
              <a:off x="0" y="3557444"/>
              <a:ext cx="3438600" cy="808200"/>
            </a:xfrm>
            <a:prstGeom prst="roundRect">
              <a:avLst>
                <a:gd name="adj" fmla="val 16667"/>
              </a:avLst>
            </a:prstGeom>
            <a:gradFill>
              <a:gsLst>
                <a:gs pos="0">
                  <a:srgbClr val="EFAF8D"/>
                </a:gs>
                <a:gs pos="45000">
                  <a:srgbClr val="F4BCA0"/>
                </a:gs>
                <a:gs pos="100000">
                  <a:srgbClr val="FCC3A5"/>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16" name="Google Shape;1016;p85"/>
            <p:cNvSpPr txBox="1"/>
            <p:nvPr/>
          </p:nvSpPr>
          <p:spPr>
            <a:xfrm>
              <a:off x="39452" y="3596896"/>
              <a:ext cx="3359700" cy="729300"/>
            </a:xfrm>
            <a:prstGeom prst="rect">
              <a:avLst/>
            </a:prstGeom>
            <a:noFill/>
            <a:ln>
              <a:noFill/>
            </a:ln>
          </p:spPr>
          <p:txBody>
            <a:bodyPr spcFirstLastPara="1" wrap="square" lIns="106667" tIns="53333" rIns="106667" bIns="53333" anchor="ctr" anchorCtr="0">
              <a:noAutofit/>
            </a:bodyPr>
            <a:lstStyle/>
            <a:p>
              <a:pPr algn="ctr" defTabSz="1219170">
                <a:lnSpc>
                  <a:spcPct val="90000"/>
                </a:lnSpc>
                <a:buClr>
                  <a:srgbClr val="C0791B"/>
                </a:buClr>
                <a:buSzPts val="2100"/>
              </a:pPr>
              <a:r>
                <a:rPr lang="es" sz="2800" kern="0">
                  <a:solidFill>
                    <a:srgbClr val="C0791B"/>
                  </a:solidFill>
                  <a:latin typeface="Calibri"/>
                  <a:ea typeface="Calibri"/>
                  <a:cs typeface="Calibri"/>
                  <a:sym typeface="Calibri"/>
                </a:rPr>
                <a:t>Mantenimiento</a:t>
              </a:r>
              <a:endParaRPr sz="2800" kern="0">
                <a:solidFill>
                  <a:srgbClr val="C0791B"/>
                </a:solidFill>
                <a:latin typeface="Calibri"/>
                <a:ea typeface="Calibri"/>
                <a:cs typeface="Calibri"/>
                <a:sym typeface="Calibri"/>
              </a:endParaRPr>
            </a:p>
          </p:txBody>
        </p:sp>
      </p:grpSp>
      <p:sp>
        <p:nvSpPr>
          <p:cNvPr id="1017" name="Google Shape;1017;p85"/>
          <p:cNvSpPr txBox="1"/>
          <p:nvPr/>
        </p:nvSpPr>
        <p:spPr>
          <a:xfrm>
            <a:off x="1236892" y="6286064"/>
            <a:ext cx="9968000" cy="543826"/>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100"/>
            </a:pPr>
            <a:r>
              <a:rPr lang="es" sz="1467" i="1" kern="0">
                <a:solidFill>
                  <a:srgbClr val="FFFFFF"/>
                </a:solidFill>
                <a:latin typeface="Calibri"/>
                <a:ea typeface="Calibri"/>
                <a:cs typeface="Calibri"/>
                <a:sym typeface="Calibri"/>
              </a:rPr>
              <a:t>Carvajal GAT. La entrevista motivacional en adicciones. Rev Colomb Psiquiatr [Internet]. 2010;39:171S-187S. Available from: http://dx.doi.org/10.1016/s0034-7450(14)60275-4</a:t>
            </a:r>
            <a:endParaRPr sz="1467" i="1" kern="0">
              <a:solidFill>
                <a:srgbClr val="FFFFFF"/>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86"/>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a:bodyPr>
          <a:lstStyle/>
          <a:p>
            <a:pPr>
              <a:lnSpc>
                <a:spcPct val="85000"/>
              </a:lnSpc>
              <a:buClr>
                <a:schemeClr val="accent1"/>
              </a:buClr>
              <a:buSzPts val="3600"/>
            </a:pPr>
            <a:r>
              <a:rPr lang="es">
                <a:solidFill>
                  <a:schemeClr val="accent1"/>
                </a:solidFill>
              </a:rPr>
              <a:t>Proceso de cambio</a:t>
            </a:r>
            <a:endParaRPr/>
          </a:p>
        </p:txBody>
      </p:sp>
      <p:sp>
        <p:nvSpPr>
          <p:cNvPr id="1023" name="Google Shape;1023;p86"/>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1024" name="Google Shape;1024;p86"/>
          <p:cNvGrpSpPr/>
          <p:nvPr/>
        </p:nvGrpSpPr>
        <p:grpSpPr>
          <a:xfrm>
            <a:off x="2859545" y="1844263"/>
            <a:ext cx="6776955" cy="4195199"/>
            <a:chOff x="757791" y="1815"/>
            <a:chExt cx="6776955" cy="4195199"/>
          </a:xfrm>
        </p:grpSpPr>
        <p:sp>
          <p:nvSpPr>
            <p:cNvPr id="1025" name="Google Shape;1025;p86"/>
            <p:cNvSpPr/>
            <p:nvPr/>
          </p:nvSpPr>
          <p:spPr>
            <a:xfrm>
              <a:off x="757791" y="1815"/>
              <a:ext cx="3227100" cy="1936200"/>
            </a:xfrm>
            <a:prstGeom prst="rect">
              <a:avLst/>
            </a:prstGeom>
            <a:gradFill>
              <a:gsLst>
                <a:gs pos="0">
                  <a:srgbClr val="CB9B93"/>
                </a:gs>
                <a:gs pos="45000">
                  <a:srgbClr val="D3ACA5"/>
                </a:gs>
                <a:gs pos="100000">
                  <a:srgbClr val="DBB3AC"/>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26" name="Google Shape;1026;p86"/>
            <p:cNvSpPr txBox="1"/>
            <p:nvPr/>
          </p:nvSpPr>
          <p:spPr>
            <a:xfrm>
              <a:off x="757791" y="1815"/>
              <a:ext cx="3227100" cy="1936200"/>
            </a:xfrm>
            <a:prstGeom prst="rect">
              <a:avLst/>
            </a:prstGeom>
            <a:noFill/>
            <a:ln>
              <a:noFill/>
            </a:ln>
          </p:spPr>
          <p:txBody>
            <a:bodyPr spcFirstLastPara="1" wrap="square" lIns="102867" tIns="102867" rIns="102867" bIns="102867" anchor="ctr" anchorCtr="0">
              <a:noAutofit/>
            </a:bodyPr>
            <a:lstStyle/>
            <a:p>
              <a:pPr algn="ctr" defTabSz="1219170">
                <a:lnSpc>
                  <a:spcPct val="90000"/>
                </a:lnSpc>
                <a:buClr>
                  <a:srgbClr val="C0791B"/>
                </a:buClr>
                <a:buSzPts val="2000"/>
              </a:pPr>
              <a:r>
                <a:rPr lang="es" sz="2667" kern="0">
                  <a:solidFill>
                    <a:srgbClr val="C0791B"/>
                  </a:solidFill>
                  <a:latin typeface="Calibri"/>
                  <a:ea typeface="Calibri"/>
                  <a:cs typeface="Calibri"/>
                  <a:sym typeface="Calibri"/>
                </a:rPr>
                <a:t>Aumento del grado de conciencia</a:t>
              </a:r>
              <a:endParaRPr sz="2667" kern="0">
                <a:solidFill>
                  <a:srgbClr val="C0791B"/>
                </a:solidFill>
                <a:latin typeface="Calibri"/>
                <a:ea typeface="Calibri"/>
                <a:cs typeface="Calibri"/>
                <a:sym typeface="Calibri"/>
              </a:endParaRPr>
            </a:p>
          </p:txBody>
        </p:sp>
        <p:sp>
          <p:nvSpPr>
            <p:cNvPr id="1027" name="Google Shape;1027;p86"/>
            <p:cNvSpPr/>
            <p:nvPr/>
          </p:nvSpPr>
          <p:spPr>
            <a:xfrm>
              <a:off x="4307646" y="1815"/>
              <a:ext cx="3227100" cy="1936200"/>
            </a:xfrm>
            <a:prstGeom prst="rect">
              <a:avLst/>
            </a:prstGeom>
            <a:gradFill>
              <a:gsLst>
                <a:gs pos="0">
                  <a:srgbClr val="DCA093"/>
                </a:gs>
                <a:gs pos="45000">
                  <a:srgbClr val="E3B0A5"/>
                </a:gs>
                <a:gs pos="100000">
                  <a:srgbClr val="ECB5AB"/>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28" name="Google Shape;1028;p86"/>
            <p:cNvSpPr txBox="1"/>
            <p:nvPr/>
          </p:nvSpPr>
          <p:spPr>
            <a:xfrm>
              <a:off x="4307646" y="1815"/>
              <a:ext cx="3227100" cy="1936200"/>
            </a:xfrm>
            <a:prstGeom prst="rect">
              <a:avLst/>
            </a:prstGeom>
            <a:noFill/>
            <a:ln>
              <a:noFill/>
            </a:ln>
          </p:spPr>
          <p:txBody>
            <a:bodyPr spcFirstLastPara="1" wrap="square" lIns="102867" tIns="102867" rIns="102867" bIns="102867" anchor="t" anchorCtr="0">
              <a:noAutofit/>
            </a:bodyPr>
            <a:lstStyle/>
            <a:p>
              <a:pPr algn="ctr" defTabSz="1219170">
                <a:lnSpc>
                  <a:spcPct val="90000"/>
                </a:lnSpc>
                <a:buClr>
                  <a:srgbClr val="C0791B"/>
                </a:buClr>
                <a:buSzPts val="2000"/>
              </a:pPr>
              <a:r>
                <a:rPr lang="es" sz="2667" kern="0">
                  <a:solidFill>
                    <a:srgbClr val="C0791B"/>
                  </a:solidFill>
                  <a:latin typeface="Calibri"/>
                  <a:ea typeface="Calibri"/>
                  <a:cs typeface="Calibri"/>
                  <a:sym typeface="Calibri"/>
                </a:rPr>
                <a:t>Auto - Reevaluación</a:t>
              </a:r>
              <a:endParaRPr sz="2667" kern="0">
                <a:solidFill>
                  <a:srgbClr val="C0791B"/>
                </a:solidFill>
                <a:latin typeface="Calibri"/>
                <a:ea typeface="Calibri"/>
                <a:cs typeface="Calibri"/>
                <a:sym typeface="Calibri"/>
              </a:endParaRPr>
            </a:p>
            <a:p>
              <a:pPr marL="237061" lvl="1" indent="-237061" algn="ctr" defTabSz="1219170">
                <a:lnSpc>
                  <a:spcPct val="90000"/>
                </a:lnSpc>
                <a:spcBef>
                  <a:spcPts val="933"/>
                </a:spcBef>
                <a:buClr>
                  <a:srgbClr val="C0791B"/>
                </a:buClr>
                <a:buSzPts val="1600"/>
                <a:buFont typeface="Calibri"/>
                <a:buChar char="•"/>
              </a:pPr>
              <a:r>
                <a:rPr lang="es" sz="2133" kern="0">
                  <a:solidFill>
                    <a:srgbClr val="C0791B"/>
                  </a:solidFill>
                  <a:latin typeface="Calibri"/>
                  <a:ea typeface="Calibri"/>
                  <a:cs typeface="Calibri"/>
                  <a:sym typeface="Calibri"/>
                </a:rPr>
                <a:t>Afectiva y cognitiva.</a:t>
              </a:r>
              <a:endParaRPr sz="2133" kern="0">
                <a:solidFill>
                  <a:srgbClr val="C0791B"/>
                </a:solidFill>
                <a:latin typeface="Calibri"/>
                <a:ea typeface="Calibri"/>
                <a:cs typeface="Calibri"/>
                <a:sym typeface="Calibri"/>
              </a:endParaRPr>
            </a:p>
            <a:p>
              <a:pPr marL="237061" lvl="1" indent="-237061" algn="ctr" defTabSz="1219170">
                <a:lnSpc>
                  <a:spcPct val="90000"/>
                </a:lnSpc>
                <a:spcBef>
                  <a:spcPts val="267"/>
                </a:spcBef>
                <a:buClr>
                  <a:srgbClr val="C0791B"/>
                </a:buClr>
                <a:buSzPts val="1600"/>
                <a:buFont typeface="Calibri"/>
                <a:buChar char="•"/>
              </a:pPr>
              <a:r>
                <a:rPr lang="es" sz="2133" kern="0">
                  <a:solidFill>
                    <a:srgbClr val="C0791B"/>
                  </a:solidFill>
                  <a:latin typeface="Calibri"/>
                  <a:ea typeface="Calibri"/>
                  <a:cs typeface="Calibri"/>
                  <a:sym typeface="Calibri"/>
                </a:rPr>
                <a:t>como mejoraría su vida.</a:t>
              </a:r>
              <a:endParaRPr sz="2133" kern="0">
                <a:solidFill>
                  <a:srgbClr val="C0791B"/>
                </a:solidFill>
                <a:latin typeface="Calibri"/>
                <a:ea typeface="Calibri"/>
                <a:cs typeface="Calibri"/>
                <a:sym typeface="Calibri"/>
              </a:endParaRPr>
            </a:p>
          </p:txBody>
        </p:sp>
        <p:sp>
          <p:nvSpPr>
            <p:cNvPr id="1029" name="Google Shape;1029;p86"/>
            <p:cNvSpPr/>
            <p:nvPr/>
          </p:nvSpPr>
          <p:spPr>
            <a:xfrm>
              <a:off x="757791" y="2260814"/>
              <a:ext cx="3227100" cy="1936200"/>
            </a:xfrm>
            <a:prstGeom prst="rect">
              <a:avLst/>
            </a:prstGeom>
            <a:gradFill>
              <a:gsLst>
                <a:gs pos="0">
                  <a:srgbClr val="DCADA2"/>
                </a:gs>
                <a:gs pos="45000">
                  <a:srgbClr val="E4BBB2"/>
                </a:gs>
                <a:gs pos="100000">
                  <a:srgbClr val="EBC1B7"/>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30" name="Google Shape;1030;p86"/>
            <p:cNvSpPr txBox="1"/>
            <p:nvPr/>
          </p:nvSpPr>
          <p:spPr>
            <a:xfrm>
              <a:off x="757791" y="2260814"/>
              <a:ext cx="3227100" cy="1936200"/>
            </a:xfrm>
            <a:prstGeom prst="rect">
              <a:avLst/>
            </a:prstGeom>
            <a:noFill/>
            <a:ln>
              <a:noFill/>
            </a:ln>
          </p:spPr>
          <p:txBody>
            <a:bodyPr spcFirstLastPara="1" wrap="square" lIns="102867" tIns="102867" rIns="102867" bIns="102867" anchor="t" anchorCtr="0">
              <a:noAutofit/>
            </a:bodyPr>
            <a:lstStyle/>
            <a:p>
              <a:pPr algn="ctr" defTabSz="1219170">
                <a:lnSpc>
                  <a:spcPct val="90000"/>
                </a:lnSpc>
                <a:buClr>
                  <a:srgbClr val="C0791B"/>
                </a:buClr>
                <a:buSzPts val="2000"/>
              </a:pPr>
              <a:r>
                <a:rPr lang="es" sz="2667" kern="0">
                  <a:solidFill>
                    <a:srgbClr val="C0791B"/>
                  </a:solidFill>
                  <a:latin typeface="Calibri"/>
                  <a:ea typeface="Calibri"/>
                  <a:cs typeface="Calibri"/>
                  <a:sym typeface="Calibri"/>
                </a:rPr>
                <a:t>Reevaluación ambiental</a:t>
              </a:r>
              <a:endParaRPr sz="2667" kern="0">
                <a:solidFill>
                  <a:srgbClr val="C0791B"/>
                </a:solidFill>
                <a:latin typeface="Calibri"/>
                <a:ea typeface="Calibri"/>
                <a:cs typeface="Calibri"/>
                <a:sym typeface="Calibri"/>
              </a:endParaRPr>
            </a:p>
            <a:p>
              <a:pPr marL="237061" lvl="1" indent="-237061" algn="ctr" defTabSz="1219170">
                <a:lnSpc>
                  <a:spcPct val="90000"/>
                </a:lnSpc>
                <a:spcBef>
                  <a:spcPts val="933"/>
                </a:spcBef>
                <a:buClr>
                  <a:srgbClr val="C0791B"/>
                </a:buClr>
                <a:buSzPts val="1600"/>
                <a:buFont typeface="Calibri"/>
                <a:buChar char="•"/>
              </a:pPr>
              <a:r>
                <a:rPr lang="es" sz="2133" kern="0">
                  <a:solidFill>
                    <a:srgbClr val="C0791B"/>
                  </a:solidFill>
                  <a:latin typeface="Calibri"/>
                  <a:ea typeface="Calibri"/>
                  <a:cs typeface="Calibri"/>
                  <a:sym typeface="Calibri"/>
                </a:rPr>
                <a:t>Relaciones interpersonales. </a:t>
              </a:r>
              <a:endParaRPr sz="2133" kern="0">
                <a:solidFill>
                  <a:srgbClr val="C0791B"/>
                </a:solidFill>
                <a:latin typeface="Calibri"/>
                <a:ea typeface="Calibri"/>
                <a:cs typeface="Calibri"/>
                <a:sym typeface="Calibri"/>
              </a:endParaRPr>
            </a:p>
          </p:txBody>
        </p:sp>
        <p:sp>
          <p:nvSpPr>
            <p:cNvPr id="1031" name="Google Shape;1031;p86"/>
            <p:cNvSpPr/>
            <p:nvPr/>
          </p:nvSpPr>
          <p:spPr>
            <a:xfrm>
              <a:off x="4307646" y="2260814"/>
              <a:ext cx="3227100" cy="1936200"/>
            </a:xfrm>
            <a:prstGeom prst="rect">
              <a:avLst/>
            </a:prstGeom>
            <a:gradFill>
              <a:gsLst>
                <a:gs pos="0">
                  <a:srgbClr val="DFBCB6"/>
                </a:gs>
                <a:gs pos="45000">
                  <a:srgbClr val="E6CAC4"/>
                </a:gs>
                <a:gs pos="100000">
                  <a:srgbClr val="EDCEC7"/>
                </a:gs>
              </a:gsLst>
              <a:path path="circle">
                <a:fillToRect l="50000" t="50000" r="50000" b="50000"/>
              </a:path>
              <a:tileRect/>
            </a:gra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32" name="Google Shape;1032;p86"/>
            <p:cNvSpPr txBox="1"/>
            <p:nvPr/>
          </p:nvSpPr>
          <p:spPr>
            <a:xfrm>
              <a:off x="4307646" y="2260814"/>
              <a:ext cx="3227100" cy="1936200"/>
            </a:xfrm>
            <a:prstGeom prst="rect">
              <a:avLst/>
            </a:prstGeom>
            <a:noFill/>
            <a:ln>
              <a:noFill/>
            </a:ln>
          </p:spPr>
          <p:txBody>
            <a:bodyPr spcFirstLastPara="1" wrap="square" lIns="102867" tIns="102867" rIns="102867" bIns="102867" anchor="t" anchorCtr="0">
              <a:noAutofit/>
            </a:bodyPr>
            <a:lstStyle/>
            <a:p>
              <a:pPr algn="ctr" defTabSz="1219170">
                <a:lnSpc>
                  <a:spcPct val="90000"/>
                </a:lnSpc>
                <a:buClr>
                  <a:srgbClr val="C0791B"/>
                </a:buClr>
                <a:buSzPts val="2000"/>
              </a:pPr>
              <a:r>
                <a:rPr lang="es" sz="2667" kern="0">
                  <a:solidFill>
                    <a:srgbClr val="C0791B"/>
                  </a:solidFill>
                  <a:latin typeface="Calibri"/>
                  <a:ea typeface="Calibri"/>
                  <a:cs typeface="Calibri"/>
                  <a:sym typeface="Calibri"/>
                </a:rPr>
                <a:t>Relieve dramático</a:t>
              </a:r>
              <a:endParaRPr sz="2667" kern="0">
                <a:solidFill>
                  <a:srgbClr val="C0791B"/>
                </a:solidFill>
                <a:latin typeface="Calibri"/>
                <a:ea typeface="Calibri"/>
                <a:cs typeface="Calibri"/>
                <a:sym typeface="Calibri"/>
              </a:endParaRPr>
            </a:p>
            <a:p>
              <a:pPr marL="237061" lvl="1" indent="-237061" algn="ctr" defTabSz="1219170">
                <a:lnSpc>
                  <a:spcPct val="90000"/>
                </a:lnSpc>
                <a:spcBef>
                  <a:spcPts val="933"/>
                </a:spcBef>
                <a:buClr>
                  <a:srgbClr val="C0791B"/>
                </a:buClr>
                <a:buSzPts val="1600"/>
                <a:buFont typeface="Calibri"/>
                <a:buChar char="•"/>
              </a:pPr>
              <a:r>
                <a:rPr lang="es" sz="2133" kern="0">
                  <a:solidFill>
                    <a:srgbClr val="C0791B"/>
                  </a:solidFill>
                  <a:latin typeface="Calibri"/>
                  <a:ea typeface="Calibri"/>
                  <a:cs typeface="Calibri"/>
                  <a:sym typeface="Calibri"/>
                </a:rPr>
                <a:t>Experimentación y expresión de reacciones emocionales. sobre consumo.</a:t>
              </a:r>
              <a:endParaRPr sz="2133" kern="0">
                <a:solidFill>
                  <a:srgbClr val="C0791B"/>
                </a:solidFill>
                <a:latin typeface="Calibri"/>
                <a:ea typeface="Calibri"/>
                <a:cs typeface="Calibri"/>
                <a:sym typeface="Calibri"/>
              </a:endParaRPr>
            </a:p>
          </p:txBody>
        </p:sp>
      </p:grpSp>
      <p:sp>
        <p:nvSpPr>
          <p:cNvPr id="1033" name="Google Shape;1033;p86"/>
          <p:cNvSpPr txBox="1"/>
          <p:nvPr/>
        </p:nvSpPr>
        <p:spPr>
          <a:xfrm>
            <a:off x="1344593" y="6315180"/>
            <a:ext cx="9968000" cy="543826"/>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100"/>
            </a:pPr>
            <a:r>
              <a:rPr lang="es" sz="1467" i="1" kern="0">
                <a:solidFill>
                  <a:srgbClr val="FFFFFF"/>
                </a:solidFill>
                <a:latin typeface="Calibri"/>
                <a:ea typeface="Calibri"/>
                <a:cs typeface="Calibri"/>
                <a:sym typeface="Calibri"/>
              </a:rPr>
              <a:t>Carvajal GAT. La entrevista motivacional en adicciones. Rev Colomb Psiquiatr [Internet]. 2010;39:171S-187S. Available from: http://dx.doi.org/10.1016/s0034-7450(14)60275-4</a:t>
            </a:r>
            <a:endParaRPr sz="1467" i="1" kern="0">
              <a:solidFill>
                <a:srgbClr val="FFFFFF"/>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grpSp>
        <p:nvGrpSpPr>
          <p:cNvPr id="1038" name="Google Shape;1038;p87"/>
          <p:cNvGrpSpPr/>
          <p:nvPr/>
        </p:nvGrpSpPr>
        <p:grpSpPr>
          <a:xfrm>
            <a:off x="1403951" y="2313267"/>
            <a:ext cx="9962651" cy="2949751"/>
            <a:chOff x="2757" y="727997"/>
            <a:chExt cx="9962650" cy="2949750"/>
          </a:xfrm>
        </p:grpSpPr>
        <p:sp>
          <p:nvSpPr>
            <p:cNvPr id="1039" name="Google Shape;1039;p87"/>
            <p:cNvSpPr/>
            <p:nvPr/>
          </p:nvSpPr>
          <p:spPr>
            <a:xfrm>
              <a:off x="2757" y="727997"/>
              <a:ext cx="2652600" cy="1026000"/>
            </a:xfrm>
            <a:prstGeom prst="chevron">
              <a:avLst>
                <a:gd name="adj" fmla="val 50000"/>
              </a:avLst>
            </a:prstGeom>
            <a:solidFill>
              <a:srgbClr val="CE760D"/>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40" name="Google Shape;1040;p87"/>
            <p:cNvSpPr txBox="1"/>
            <p:nvPr/>
          </p:nvSpPr>
          <p:spPr>
            <a:xfrm>
              <a:off x="515757" y="727997"/>
              <a:ext cx="1626600" cy="1026000"/>
            </a:xfrm>
            <a:prstGeom prst="rect">
              <a:avLst/>
            </a:prstGeom>
            <a:noFill/>
            <a:ln>
              <a:noFill/>
            </a:ln>
          </p:spPr>
          <p:txBody>
            <a:bodyPr spcFirstLastPara="1" wrap="square" lIns="80000" tIns="26667" rIns="26667" bIns="26667" anchor="ctr" anchorCtr="0">
              <a:noAutofit/>
            </a:bodyPr>
            <a:lstStyle/>
            <a:p>
              <a:pPr algn="ctr" defTabSz="1219170">
                <a:lnSpc>
                  <a:spcPct val="90000"/>
                </a:lnSpc>
                <a:buClr>
                  <a:srgbClr val="FFFFFF"/>
                </a:buClr>
                <a:buSzPts val="1500"/>
              </a:pPr>
              <a:r>
                <a:rPr lang="es" sz="2000" kern="0">
                  <a:solidFill>
                    <a:srgbClr val="FFFFFF"/>
                  </a:solidFill>
                  <a:latin typeface="Calibri"/>
                  <a:ea typeface="Calibri"/>
                  <a:cs typeface="Calibri"/>
                  <a:sym typeface="Calibri"/>
                </a:rPr>
                <a:t>Autoliberación</a:t>
              </a:r>
              <a:endParaRPr sz="2000" kern="0">
                <a:solidFill>
                  <a:srgbClr val="FFFFFF"/>
                </a:solidFill>
                <a:latin typeface="Calibri"/>
                <a:ea typeface="Calibri"/>
                <a:cs typeface="Calibri"/>
                <a:sym typeface="Calibri"/>
              </a:endParaRPr>
            </a:p>
          </p:txBody>
        </p:sp>
        <p:sp>
          <p:nvSpPr>
            <p:cNvPr id="1041" name="Google Shape;1041;p87"/>
            <p:cNvSpPr/>
            <p:nvPr/>
          </p:nvSpPr>
          <p:spPr>
            <a:xfrm>
              <a:off x="2757" y="1882247"/>
              <a:ext cx="2122200" cy="17955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42" name="Google Shape;1042;p87"/>
            <p:cNvSpPr txBox="1"/>
            <p:nvPr/>
          </p:nvSpPr>
          <p:spPr>
            <a:xfrm>
              <a:off x="2757" y="1882247"/>
              <a:ext cx="2122200" cy="1795500"/>
            </a:xfrm>
            <a:prstGeom prst="rect">
              <a:avLst/>
            </a:prstGeom>
            <a:noFill/>
            <a:ln>
              <a:noFill/>
            </a:ln>
          </p:spPr>
          <p:txBody>
            <a:bodyPr spcFirstLastPara="1" wrap="square" lIns="0" tIns="0" rIns="0" bIns="0" anchor="t" anchorCtr="0">
              <a:noAutofit/>
            </a:bodyPr>
            <a:lstStyle/>
            <a:p>
              <a:pPr marL="237061" lvl="1" indent="-228594" defTabSz="1219170">
                <a:lnSpc>
                  <a:spcPct val="90000"/>
                </a:lnSpc>
                <a:buClr>
                  <a:srgbClr val="C0791B"/>
                </a:buClr>
                <a:buSzPts val="1500"/>
                <a:buFont typeface="Calibri"/>
                <a:buChar char="•"/>
              </a:pPr>
              <a:r>
                <a:rPr lang="es" sz="2000" kern="0">
                  <a:solidFill>
                    <a:srgbClr val="C0791B"/>
                  </a:solidFill>
                  <a:latin typeface="Calibri"/>
                  <a:ea typeface="Calibri"/>
                  <a:cs typeface="Calibri"/>
                  <a:sym typeface="Calibri"/>
                </a:rPr>
                <a:t>Compromiso personal. </a:t>
              </a:r>
              <a:endParaRPr sz="2000" kern="0">
                <a:solidFill>
                  <a:srgbClr val="C0791B"/>
                </a:solidFill>
                <a:latin typeface="Calibri"/>
                <a:ea typeface="Calibri"/>
                <a:cs typeface="Calibri"/>
                <a:sym typeface="Calibri"/>
              </a:endParaRPr>
            </a:p>
            <a:p>
              <a:pPr marL="237061" lvl="1" indent="-228594" defTabSz="1219170">
                <a:lnSpc>
                  <a:spcPct val="90000"/>
                </a:lnSpc>
                <a:spcBef>
                  <a:spcPts val="267"/>
                </a:spcBef>
                <a:buClr>
                  <a:srgbClr val="C0791B"/>
                </a:buClr>
                <a:buSzPts val="1500"/>
                <a:buFont typeface="Calibri"/>
                <a:buChar char="•"/>
              </a:pPr>
              <a:r>
                <a:rPr lang="es" sz="2000" kern="0">
                  <a:solidFill>
                    <a:srgbClr val="C0791B"/>
                  </a:solidFill>
                  <a:latin typeface="Calibri"/>
                  <a:ea typeface="Calibri"/>
                  <a:cs typeface="Calibri"/>
                  <a:sym typeface="Calibri"/>
                </a:rPr>
                <a:t>mejor capacidad de elección.</a:t>
              </a:r>
              <a:endParaRPr sz="2000" kern="0">
                <a:solidFill>
                  <a:srgbClr val="C0791B"/>
                </a:solidFill>
                <a:latin typeface="Calibri"/>
                <a:ea typeface="Calibri"/>
                <a:cs typeface="Calibri"/>
                <a:sym typeface="Calibri"/>
              </a:endParaRPr>
            </a:p>
            <a:p>
              <a:pPr marL="237061" lvl="1" indent="-228594" defTabSz="1219170">
                <a:lnSpc>
                  <a:spcPct val="90000"/>
                </a:lnSpc>
                <a:spcBef>
                  <a:spcPts val="267"/>
                </a:spcBef>
                <a:buClr>
                  <a:srgbClr val="C0791B"/>
                </a:buClr>
                <a:buSzPts val="1500"/>
                <a:buFont typeface="Calibri"/>
                <a:buChar char="•"/>
              </a:pPr>
              <a:r>
                <a:rPr lang="es" sz="2000" kern="0">
                  <a:solidFill>
                    <a:srgbClr val="C0791B"/>
                  </a:solidFill>
                  <a:latin typeface="Calibri"/>
                  <a:ea typeface="Calibri"/>
                  <a:cs typeface="Calibri"/>
                  <a:sym typeface="Calibri"/>
                </a:rPr>
                <a:t>Autoconcepto mejor. </a:t>
              </a:r>
              <a:endParaRPr sz="2000" kern="0">
                <a:solidFill>
                  <a:srgbClr val="C0791B"/>
                </a:solidFill>
                <a:latin typeface="Calibri"/>
                <a:ea typeface="Calibri"/>
                <a:cs typeface="Calibri"/>
                <a:sym typeface="Calibri"/>
              </a:endParaRPr>
            </a:p>
          </p:txBody>
        </p:sp>
        <p:sp>
          <p:nvSpPr>
            <p:cNvPr id="1043" name="Google Shape;1043;p87"/>
            <p:cNvSpPr/>
            <p:nvPr/>
          </p:nvSpPr>
          <p:spPr>
            <a:xfrm>
              <a:off x="2439440" y="727997"/>
              <a:ext cx="2652600" cy="1026000"/>
            </a:xfrm>
            <a:prstGeom prst="chevron">
              <a:avLst>
                <a:gd name="adj" fmla="val 50000"/>
              </a:avLst>
            </a:prstGeom>
            <a:solidFill>
              <a:srgbClr val="E98529"/>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44" name="Google Shape;1044;p87"/>
            <p:cNvSpPr txBox="1"/>
            <p:nvPr/>
          </p:nvSpPr>
          <p:spPr>
            <a:xfrm>
              <a:off x="2952440" y="727997"/>
              <a:ext cx="1626600" cy="1026000"/>
            </a:xfrm>
            <a:prstGeom prst="rect">
              <a:avLst/>
            </a:prstGeom>
            <a:noFill/>
            <a:ln>
              <a:noFill/>
            </a:ln>
          </p:spPr>
          <p:txBody>
            <a:bodyPr spcFirstLastPara="1" wrap="square" lIns="80000" tIns="26667" rIns="26667" bIns="26667" anchor="ctr" anchorCtr="0">
              <a:noAutofit/>
            </a:bodyPr>
            <a:lstStyle/>
            <a:p>
              <a:pPr algn="ctr" defTabSz="1219170">
                <a:lnSpc>
                  <a:spcPct val="90000"/>
                </a:lnSpc>
                <a:buClr>
                  <a:srgbClr val="FFFFFF"/>
                </a:buClr>
                <a:buSzPts val="1500"/>
              </a:pPr>
              <a:r>
                <a:rPr lang="es" sz="2000" kern="0">
                  <a:solidFill>
                    <a:srgbClr val="FFFFFF"/>
                  </a:solidFill>
                  <a:latin typeface="Calibri"/>
                  <a:ea typeface="Calibri"/>
                  <a:cs typeface="Calibri"/>
                  <a:sym typeface="Calibri"/>
                </a:rPr>
                <a:t>Liberación social</a:t>
              </a:r>
              <a:endParaRPr sz="2000" kern="0">
                <a:solidFill>
                  <a:srgbClr val="FFFFFF"/>
                </a:solidFill>
                <a:latin typeface="Calibri"/>
                <a:ea typeface="Calibri"/>
                <a:cs typeface="Calibri"/>
                <a:sym typeface="Calibri"/>
              </a:endParaRPr>
            </a:p>
          </p:txBody>
        </p:sp>
        <p:sp>
          <p:nvSpPr>
            <p:cNvPr id="1045" name="Google Shape;1045;p87"/>
            <p:cNvSpPr/>
            <p:nvPr/>
          </p:nvSpPr>
          <p:spPr>
            <a:xfrm>
              <a:off x="2439440" y="1882247"/>
              <a:ext cx="2122200" cy="17955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46" name="Google Shape;1046;p87"/>
            <p:cNvSpPr txBox="1"/>
            <p:nvPr/>
          </p:nvSpPr>
          <p:spPr>
            <a:xfrm>
              <a:off x="2439440" y="1882247"/>
              <a:ext cx="2122200" cy="1795500"/>
            </a:xfrm>
            <a:prstGeom prst="rect">
              <a:avLst/>
            </a:prstGeom>
            <a:noFill/>
            <a:ln>
              <a:noFill/>
            </a:ln>
          </p:spPr>
          <p:txBody>
            <a:bodyPr spcFirstLastPara="1" wrap="square" lIns="0" tIns="0" rIns="0" bIns="0" anchor="t" anchorCtr="0">
              <a:noAutofit/>
            </a:bodyPr>
            <a:lstStyle/>
            <a:p>
              <a:pPr marL="237061" lvl="1" indent="-228594" defTabSz="1219170">
                <a:lnSpc>
                  <a:spcPct val="90000"/>
                </a:lnSpc>
                <a:buClr>
                  <a:srgbClr val="C0791B"/>
                </a:buClr>
                <a:buSzPts val="1500"/>
                <a:buFont typeface="Calibri"/>
                <a:buChar char="•"/>
              </a:pPr>
              <a:r>
                <a:rPr lang="es" sz="2000" kern="0">
                  <a:solidFill>
                    <a:srgbClr val="C0791B"/>
                  </a:solidFill>
                  <a:latin typeface="Calibri"/>
                  <a:ea typeface="Calibri"/>
                  <a:cs typeface="Calibri"/>
                  <a:sym typeface="Calibri"/>
                </a:rPr>
                <a:t>Conciencia en el ámbito social  del consumo.</a:t>
              </a:r>
              <a:endParaRPr sz="2000" kern="0">
                <a:solidFill>
                  <a:srgbClr val="C0791B"/>
                </a:solidFill>
                <a:latin typeface="Calibri"/>
                <a:ea typeface="Calibri"/>
                <a:cs typeface="Calibri"/>
                <a:sym typeface="Calibri"/>
              </a:endParaRPr>
            </a:p>
            <a:p>
              <a:pPr marL="237061" lvl="1" indent="-228594" defTabSz="1219170">
                <a:lnSpc>
                  <a:spcPct val="90000"/>
                </a:lnSpc>
                <a:spcBef>
                  <a:spcPts val="267"/>
                </a:spcBef>
                <a:buClr>
                  <a:srgbClr val="C0791B"/>
                </a:buClr>
                <a:buSzPts val="1500"/>
                <a:buFont typeface="Calibri"/>
                <a:buChar char="•"/>
              </a:pPr>
              <a:r>
                <a:rPr lang="es" sz="2000" kern="0">
                  <a:solidFill>
                    <a:srgbClr val="C0791B"/>
                  </a:solidFill>
                  <a:latin typeface="Calibri"/>
                  <a:ea typeface="Calibri"/>
                  <a:cs typeface="Calibri"/>
                  <a:sym typeface="Calibri"/>
                </a:rPr>
                <a:t>Voluntad social de combatir el consumo.</a:t>
              </a:r>
              <a:endParaRPr sz="2000" kern="0">
                <a:solidFill>
                  <a:srgbClr val="C0791B"/>
                </a:solidFill>
                <a:latin typeface="Calibri"/>
                <a:ea typeface="Calibri"/>
                <a:cs typeface="Calibri"/>
                <a:sym typeface="Calibri"/>
              </a:endParaRPr>
            </a:p>
          </p:txBody>
        </p:sp>
        <p:sp>
          <p:nvSpPr>
            <p:cNvPr id="1047" name="Google Shape;1047;p87"/>
            <p:cNvSpPr/>
            <p:nvPr/>
          </p:nvSpPr>
          <p:spPr>
            <a:xfrm>
              <a:off x="4876124" y="727997"/>
              <a:ext cx="2652600" cy="1026000"/>
            </a:xfrm>
            <a:prstGeom prst="chevron">
              <a:avLst>
                <a:gd name="adj" fmla="val 50000"/>
              </a:avLst>
            </a:prstGeom>
            <a:solidFill>
              <a:srgbClr val="E99960"/>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48" name="Google Shape;1048;p87"/>
            <p:cNvSpPr txBox="1"/>
            <p:nvPr/>
          </p:nvSpPr>
          <p:spPr>
            <a:xfrm>
              <a:off x="5389124" y="727997"/>
              <a:ext cx="1626600" cy="1026000"/>
            </a:xfrm>
            <a:prstGeom prst="rect">
              <a:avLst/>
            </a:prstGeom>
            <a:noFill/>
            <a:ln>
              <a:noFill/>
            </a:ln>
          </p:spPr>
          <p:txBody>
            <a:bodyPr spcFirstLastPara="1" wrap="square" lIns="80000" tIns="26667" rIns="26667" bIns="26667" anchor="ctr" anchorCtr="0">
              <a:noAutofit/>
            </a:bodyPr>
            <a:lstStyle/>
            <a:p>
              <a:pPr algn="ctr" defTabSz="1219170">
                <a:lnSpc>
                  <a:spcPct val="90000"/>
                </a:lnSpc>
                <a:buClr>
                  <a:srgbClr val="FFFFFF"/>
                </a:buClr>
                <a:buSzPts val="1500"/>
              </a:pPr>
              <a:r>
                <a:rPr lang="es" sz="2000" kern="0">
                  <a:solidFill>
                    <a:srgbClr val="FFFFFF"/>
                  </a:solidFill>
                  <a:latin typeface="Calibri"/>
                  <a:ea typeface="Calibri"/>
                  <a:cs typeface="Calibri"/>
                  <a:sym typeface="Calibri"/>
                </a:rPr>
                <a:t>Manejo de contingencias</a:t>
              </a:r>
              <a:endParaRPr sz="2000" kern="0">
                <a:solidFill>
                  <a:srgbClr val="FFFFFF"/>
                </a:solidFill>
                <a:latin typeface="Calibri"/>
                <a:ea typeface="Calibri"/>
                <a:cs typeface="Calibri"/>
                <a:sym typeface="Calibri"/>
              </a:endParaRPr>
            </a:p>
          </p:txBody>
        </p:sp>
        <p:sp>
          <p:nvSpPr>
            <p:cNvPr id="1049" name="Google Shape;1049;p87"/>
            <p:cNvSpPr/>
            <p:nvPr/>
          </p:nvSpPr>
          <p:spPr>
            <a:xfrm>
              <a:off x="4876124" y="1882247"/>
              <a:ext cx="2122200" cy="17955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50" name="Google Shape;1050;p87"/>
            <p:cNvSpPr txBox="1"/>
            <p:nvPr/>
          </p:nvSpPr>
          <p:spPr>
            <a:xfrm>
              <a:off x="4876124" y="1882247"/>
              <a:ext cx="2122200" cy="1795500"/>
            </a:xfrm>
            <a:prstGeom prst="rect">
              <a:avLst/>
            </a:prstGeom>
            <a:noFill/>
            <a:ln>
              <a:noFill/>
            </a:ln>
          </p:spPr>
          <p:txBody>
            <a:bodyPr spcFirstLastPara="1" wrap="square" lIns="0" tIns="0" rIns="0" bIns="0" anchor="t" anchorCtr="0">
              <a:noAutofit/>
            </a:bodyPr>
            <a:lstStyle/>
            <a:p>
              <a:pPr marL="237061" lvl="1" indent="-228594" defTabSz="1219170">
                <a:lnSpc>
                  <a:spcPct val="90000"/>
                </a:lnSpc>
                <a:buClr>
                  <a:srgbClr val="C0791B"/>
                </a:buClr>
                <a:buSzPts val="1500"/>
                <a:buFont typeface="Calibri"/>
                <a:buChar char="•"/>
              </a:pPr>
              <a:r>
                <a:rPr lang="es" sz="2000" kern="0">
                  <a:solidFill>
                    <a:srgbClr val="C0791B"/>
                  </a:solidFill>
                  <a:latin typeface="Calibri"/>
                  <a:ea typeface="Calibri"/>
                  <a:cs typeface="Calibri"/>
                  <a:sym typeface="Calibri"/>
                </a:rPr>
                <a:t>Refuerzo a una conducta concreta.</a:t>
              </a:r>
              <a:endParaRPr sz="2000" kern="0">
                <a:solidFill>
                  <a:srgbClr val="C0791B"/>
                </a:solidFill>
                <a:latin typeface="Calibri"/>
                <a:ea typeface="Calibri"/>
                <a:cs typeface="Calibri"/>
                <a:sym typeface="Calibri"/>
              </a:endParaRPr>
            </a:p>
          </p:txBody>
        </p:sp>
        <p:sp>
          <p:nvSpPr>
            <p:cNvPr id="1051" name="Google Shape;1051;p87"/>
            <p:cNvSpPr/>
            <p:nvPr/>
          </p:nvSpPr>
          <p:spPr>
            <a:xfrm>
              <a:off x="7312807" y="727997"/>
              <a:ext cx="2652600" cy="1026000"/>
            </a:xfrm>
            <a:prstGeom prst="chevron">
              <a:avLst>
                <a:gd name="adj" fmla="val 50000"/>
              </a:avLst>
            </a:prstGeom>
            <a:solidFill>
              <a:srgbClr val="ECB393"/>
            </a:solid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52" name="Google Shape;1052;p87"/>
            <p:cNvSpPr txBox="1"/>
            <p:nvPr/>
          </p:nvSpPr>
          <p:spPr>
            <a:xfrm>
              <a:off x="7825807" y="727997"/>
              <a:ext cx="1626600" cy="1026000"/>
            </a:xfrm>
            <a:prstGeom prst="rect">
              <a:avLst/>
            </a:prstGeom>
            <a:noFill/>
            <a:ln>
              <a:noFill/>
            </a:ln>
          </p:spPr>
          <p:txBody>
            <a:bodyPr spcFirstLastPara="1" wrap="square" lIns="80000" tIns="26667" rIns="26667" bIns="26667" anchor="ctr" anchorCtr="0">
              <a:noAutofit/>
            </a:bodyPr>
            <a:lstStyle/>
            <a:p>
              <a:pPr algn="ctr" defTabSz="1219170">
                <a:lnSpc>
                  <a:spcPct val="90000"/>
                </a:lnSpc>
                <a:buClr>
                  <a:srgbClr val="FFFFFF"/>
                </a:buClr>
                <a:buSzPts val="1500"/>
              </a:pPr>
              <a:r>
                <a:rPr lang="es" sz="2000" kern="0">
                  <a:solidFill>
                    <a:srgbClr val="FFFFFF"/>
                  </a:solidFill>
                  <a:latin typeface="Calibri"/>
                  <a:ea typeface="Calibri"/>
                  <a:cs typeface="Calibri"/>
                  <a:sym typeface="Calibri"/>
                </a:rPr>
                <a:t>Relaciones de ayuda</a:t>
              </a:r>
              <a:endParaRPr sz="2000" kern="0">
                <a:solidFill>
                  <a:srgbClr val="FFFFFF"/>
                </a:solidFill>
                <a:latin typeface="Calibri"/>
                <a:ea typeface="Calibri"/>
                <a:cs typeface="Calibri"/>
                <a:sym typeface="Calibri"/>
              </a:endParaRPr>
            </a:p>
          </p:txBody>
        </p:sp>
        <p:sp>
          <p:nvSpPr>
            <p:cNvPr id="1053" name="Google Shape;1053;p87"/>
            <p:cNvSpPr/>
            <p:nvPr/>
          </p:nvSpPr>
          <p:spPr>
            <a:xfrm>
              <a:off x="7312807" y="1882247"/>
              <a:ext cx="2122200" cy="17955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54" name="Google Shape;1054;p87"/>
            <p:cNvSpPr txBox="1"/>
            <p:nvPr/>
          </p:nvSpPr>
          <p:spPr>
            <a:xfrm>
              <a:off x="7312807" y="1882247"/>
              <a:ext cx="2122200" cy="1795500"/>
            </a:xfrm>
            <a:prstGeom prst="rect">
              <a:avLst/>
            </a:prstGeom>
            <a:noFill/>
            <a:ln>
              <a:noFill/>
            </a:ln>
          </p:spPr>
          <p:txBody>
            <a:bodyPr spcFirstLastPara="1" wrap="square" lIns="0" tIns="0" rIns="0" bIns="0" anchor="t" anchorCtr="0">
              <a:noAutofit/>
            </a:bodyPr>
            <a:lstStyle/>
            <a:p>
              <a:pPr marL="237061" lvl="1" indent="-228594" defTabSz="1219170">
                <a:lnSpc>
                  <a:spcPct val="90000"/>
                </a:lnSpc>
                <a:buClr>
                  <a:srgbClr val="C0791B"/>
                </a:buClr>
                <a:buSzPts val="1500"/>
                <a:buFont typeface="Calibri"/>
                <a:buChar char="•"/>
              </a:pPr>
              <a:r>
                <a:rPr lang="es" sz="2000" kern="0">
                  <a:solidFill>
                    <a:srgbClr val="C0791B"/>
                  </a:solidFill>
                  <a:latin typeface="Calibri"/>
                  <a:ea typeface="Calibri"/>
                  <a:cs typeface="Calibri"/>
                  <a:sym typeface="Calibri"/>
                </a:rPr>
                <a:t>Red de apoyo.</a:t>
              </a:r>
              <a:endParaRPr sz="2000" kern="0">
                <a:solidFill>
                  <a:srgbClr val="C0791B"/>
                </a:solidFill>
                <a:latin typeface="Calibri"/>
                <a:ea typeface="Calibri"/>
                <a:cs typeface="Calibri"/>
                <a:sym typeface="Calibri"/>
              </a:endParaRPr>
            </a:p>
          </p:txBody>
        </p:sp>
      </p:grpSp>
      <p:sp>
        <p:nvSpPr>
          <p:cNvPr id="1055" name="Google Shape;1055;p87"/>
          <p:cNvSpPr txBox="1"/>
          <p:nvPr/>
        </p:nvSpPr>
        <p:spPr>
          <a:xfrm>
            <a:off x="677333" y="6343833"/>
            <a:ext cx="9968000" cy="543826"/>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100"/>
            </a:pPr>
            <a:r>
              <a:rPr lang="es" sz="1467" i="1" kern="0">
                <a:solidFill>
                  <a:srgbClr val="FFFFFF"/>
                </a:solidFill>
                <a:latin typeface="Calibri"/>
                <a:ea typeface="Calibri"/>
                <a:cs typeface="Calibri"/>
                <a:sym typeface="Calibri"/>
              </a:rPr>
              <a:t>Carvajal GAT. La entrevista motivacional en adicciones. Rev Colomb Psiquiatr [Internet]. 2010;39:171S-187S. Available from: http://dx.doi.org/10.1016/s0034-7450(14)60275-4</a:t>
            </a:r>
            <a:endParaRPr sz="1467" i="1" kern="0">
              <a:solidFill>
                <a:srgbClr val="FFFFFF"/>
              </a:solidFill>
              <a:latin typeface="Calibri"/>
              <a:ea typeface="Calibri"/>
              <a:cs typeface="Calibri"/>
              <a:sym typeface="Calibri"/>
            </a:endParaRPr>
          </a:p>
        </p:txBody>
      </p:sp>
      <p:sp>
        <p:nvSpPr>
          <p:cNvPr id="1056" name="Google Shape;1056;p87"/>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1"/>
              </a:buClr>
              <a:buSzPts val="3600"/>
            </a:pPr>
            <a:r>
              <a:rPr lang="es">
                <a:solidFill>
                  <a:schemeClr val="accent1"/>
                </a:solidFill>
              </a:rPr>
              <a:t>Proceso de cambio</a:t>
            </a:r>
            <a:endParaRPr/>
          </a:p>
        </p:txBody>
      </p:sp>
      <p:sp>
        <p:nvSpPr>
          <p:cNvPr id="1057" name="Google Shape;1057;p87"/>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88"/>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1"/>
              </a:buClr>
              <a:buSzPts val="3600"/>
            </a:pPr>
            <a:r>
              <a:rPr lang="es">
                <a:solidFill>
                  <a:schemeClr val="accent1"/>
                </a:solidFill>
              </a:rPr>
              <a:t>Proceso de cambio</a:t>
            </a:r>
            <a:endParaRPr/>
          </a:p>
        </p:txBody>
      </p:sp>
      <p:sp>
        <p:nvSpPr>
          <p:cNvPr id="1063" name="Google Shape;1063;p88"/>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1064" name="Google Shape;1064;p88"/>
          <p:cNvGrpSpPr/>
          <p:nvPr/>
        </p:nvGrpSpPr>
        <p:grpSpPr>
          <a:xfrm>
            <a:off x="2518699" y="1833300"/>
            <a:ext cx="7613400" cy="4380600"/>
            <a:chOff x="671757" y="0"/>
            <a:chExt cx="7613400" cy="4380600"/>
          </a:xfrm>
        </p:grpSpPr>
        <p:sp>
          <p:nvSpPr>
            <p:cNvPr id="1065" name="Google Shape;1065;p88"/>
            <p:cNvSpPr/>
            <p:nvPr/>
          </p:nvSpPr>
          <p:spPr>
            <a:xfrm>
              <a:off x="671757" y="0"/>
              <a:ext cx="7613400" cy="4380600"/>
            </a:xfrm>
            <a:prstGeom prst="rightArrow">
              <a:avLst>
                <a:gd name="adj1" fmla="val 50000"/>
                <a:gd name="adj2" fmla="val 50000"/>
              </a:avLst>
            </a:prstGeom>
            <a:solidFill>
              <a:srgbClr val="E7D0CB"/>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66" name="Google Shape;1066;p88"/>
            <p:cNvSpPr/>
            <p:nvPr/>
          </p:nvSpPr>
          <p:spPr>
            <a:xfrm>
              <a:off x="1290269" y="1314159"/>
              <a:ext cx="3078900" cy="1752300"/>
            </a:xfrm>
            <a:prstGeom prst="roundRect">
              <a:avLst>
                <a:gd name="adj" fmla="val 16667"/>
              </a:avLst>
            </a:prstGeom>
            <a:gradFill>
              <a:gsLst>
                <a:gs pos="0">
                  <a:srgbClr val="AF3E0E"/>
                </a:gs>
                <a:gs pos="34000">
                  <a:srgbClr val="AE4011"/>
                </a:gs>
                <a:gs pos="70000">
                  <a:srgbClr val="B5400E"/>
                </a:gs>
                <a:gs pos="100000">
                  <a:srgbClr val="B0491D"/>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67" name="Google Shape;1067;p88"/>
            <p:cNvSpPr txBox="1"/>
            <p:nvPr/>
          </p:nvSpPr>
          <p:spPr>
            <a:xfrm>
              <a:off x="1375805" y="1399695"/>
              <a:ext cx="2907900" cy="1581000"/>
            </a:xfrm>
            <a:prstGeom prst="rect">
              <a:avLst/>
            </a:prstGeom>
            <a:noFill/>
            <a:ln>
              <a:noFill/>
            </a:ln>
          </p:spPr>
          <p:txBody>
            <a:bodyPr spcFirstLastPara="1" wrap="square" lIns="80000" tIns="80000" rIns="80000" bIns="80000" anchor="t" anchorCtr="0">
              <a:noAutofit/>
            </a:bodyPr>
            <a:lstStyle/>
            <a:p>
              <a:pPr defTabSz="1219170">
                <a:lnSpc>
                  <a:spcPct val="90000"/>
                </a:lnSpc>
                <a:buClr>
                  <a:srgbClr val="FFFFFF"/>
                </a:buClr>
                <a:buSzPts val="1600"/>
              </a:pPr>
              <a:r>
                <a:rPr lang="es" sz="2133" kern="0">
                  <a:solidFill>
                    <a:srgbClr val="FFFFFF"/>
                  </a:solidFill>
                  <a:latin typeface="Calibri"/>
                  <a:ea typeface="Calibri"/>
                  <a:cs typeface="Calibri"/>
                  <a:sym typeface="Calibri"/>
                </a:rPr>
                <a:t>Contra condicionamiento</a:t>
              </a:r>
              <a:endParaRPr sz="2133" kern="0">
                <a:solidFill>
                  <a:srgbClr val="FFFFFF"/>
                </a:solidFill>
                <a:latin typeface="Calibri"/>
                <a:ea typeface="Calibri"/>
                <a:cs typeface="Calibri"/>
                <a:sym typeface="Calibri"/>
              </a:endParaRPr>
            </a:p>
            <a:p>
              <a:pPr marL="169329" lvl="1" indent="-169329" defTabSz="1219170">
                <a:lnSpc>
                  <a:spcPct val="90000"/>
                </a:lnSpc>
                <a:spcBef>
                  <a:spcPts val="800"/>
                </a:spcBef>
                <a:buClr>
                  <a:srgbClr val="FFFFFF"/>
                </a:buClr>
                <a:buSzPts val="1200"/>
                <a:buFont typeface="Calibri"/>
                <a:buChar char="•"/>
              </a:pPr>
              <a:r>
                <a:rPr lang="es" sz="1600" kern="0">
                  <a:solidFill>
                    <a:srgbClr val="FFFFFF"/>
                  </a:solidFill>
                  <a:latin typeface="Calibri"/>
                  <a:ea typeface="Calibri"/>
                  <a:cs typeface="Calibri"/>
                  <a:sym typeface="Calibri"/>
                </a:rPr>
                <a:t>Modificación de respuesta cognitiva, motora y fisiológica por estímulo condicionado.</a:t>
              </a:r>
              <a:endParaRPr sz="1600" kern="0">
                <a:solidFill>
                  <a:srgbClr val="FFFFFF"/>
                </a:solidFill>
                <a:latin typeface="Calibri"/>
                <a:ea typeface="Calibri"/>
                <a:cs typeface="Calibri"/>
                <a:sym typeface="Calibri"/>
              </a:endParaRPr>
            </a:p>
            <a:p>
              <a:pPr marL="169329" lvl="1" indent="-169329" defTabSz="1219170">
                <a:lnSpc>
                  <a:spcPct val="90000"/>
                </a:lnSpc>
                <a:spcBef>
                  <a:spcPts val="267"/>
                </a:spcBef>
                <a:buClr>
                  <a:srgbClr val="FFFFFF"/>
                </a:buClr>
                <a:buSzPts val="1200"/>
                <a:buFont typeface="Calibri"/>
                <a:buChar char="•"/>
              </a:pPr>
              <a:r>
                <a:rPr lang="es" sz="1600" kern="0">
                  <a:solidFill>
                    <a:srgbClr val="FFFFFF"/>
                  </a:solidFill>
                  <a:latin typeface="Calibri"/>
                  <a:ea typeface="Calibri"/>
                  <a:cs typeface="Calibri"/>
                  <a:sym typeface="Calibri"/>
                </a:rPr>
                <a:t>Genera conducta alternativa. </a:t>
              </a:r>
              <a:endParaRPr sz="1600" kern="0">
                <a:solidFill>
                  <a:srgbClr val="FFFFFF"/>
                </a:solidFill>
                <a:latin typeface="Calibri"/>
                <a:ea typeface="Calibri"/>
                <a:cs typeface="Calibri"/>
                <a:sym typeface="Calibri"/>
              </a:endParaRPr>
            </a:p>
          </p:txBody>
        </p:sp>
        <p:sp>
          <p:nvSpPr>
            <p:cNvPr id="1068" name="Google Shape;1068;p88"/>
            <p:cNvSpPr/>
            <p:nvPr/>
          </p:nvSpPr>
          <p:spPr>
            <a:xfrm>
              <a:off x="4587611" y="1314159"/>
              <a:ext cx="3078900" cy="1752300"/>
            </a:xfrm>
            <a:prstGeom prst="roundRect">
              <a:avLst>
                <a:gd name="adj" fmla="val 16667"/>
              </a:avLst>
            </a:prstGeom>
            <a:gradFill>
              <a:gsLst>
                <a:gs pos="0">
                  <a:srgbClr val="CB8F82"/>
                </a:gs>
                <a:gs pos="34000">
                  <a:srgbClr val="CD9284"/>
                </a:gs>
                <a:gs pos="70000">
                  <a:srgbClr val="D19385"/>
                </a:gs>
                <a:gs pos="100000">
                  <a:srgbClr val="D69F92"/>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69" name="Google Shape;1069;p88"/>
            <p:cNvSpPr txBox="1"/>
            <p:nvPr/>
          </p:nvSpPr>
          <p:spPr>
            <a:xfrm>
              <a:off x="4673147" y="1399695"/>
              <a:ext cx="2907900" cy="1581000"/>
            </a:xfrm>
            <a:prstGeom prst="rect">
              <a:avLst/>
            </a:prstGeom>
            <a:noFill/>
            <a:ln>
              <a:noFill/>
            </a:ln>
          </p:spPr>
          <p:txBody>
            <a:bodyPr spcFirstLastPara="1" wrap="square" lIns="80000" tIns="80000" rIns="80000" bIns="80000" anchor="t" anchorCtr="0">
              <a:noAutofit/>
            </a:bodyPr>
            <a:lstStyle/>
            <a:p>
              <a:pPr defTabSz="1219170">
                <a:lnSpc>
                  <a:spcPct val="90000"/>
                </a:lnSpc>
                <a:buClr>
                  <a:srgbClr val="FFFFFF"/>
                </a:buClr>
                <a:buSzPts val="1600"/>
              </a:pPr>
              <a:r>
                <a:rPr lang="es" sz="2133" kern="0">
                  <a:solidFill>
                    <a:srgbClr val="FFFFFF"/>
                  </a:solidFill>
                  <a:latin typeface="Calibri"/>
                  <a:ea typeface="Calibri"/>
                  <a:cs typeface="Calibri"/>
                  <a:sym typeface="Calibri"/>
                </a:rPr>
                <a:t>Control de estímulos </a:t>
              </a:r>
              <a:endParaRPr sz="2133" kern="0">
                <a:solidFill>
                  <a:srgbClr val="FFFFFF"/>
                </a:solidFill>
                <a:latin typeface="Calibri"/>
                <a:ea typeface="Calibri"/>
                <a:cs typeface="Calibri"/>
                <a:sym typeface="Calibri"/>
              </a:endParaRPr>
            </a:p>
            <a:p>
              <a:pPr marL="169329" lvl="1" indent="-169329" defTabSz="1219170">
                <a:lnSpc>
                  <a:spcPct val="90000"/>
                </a:lnSpc>
                <a:spcBef>
                  <a:spcPts val="800"/>
                </a:spcBef>
                <a:buClr>
                  <a:srgbClr val="FFFFFF"/>
                </a:buClr>
                <a:buSzPts val="1200"/>
                <a:buFont typeface="Calibri"/>
                <a:buChar char="•"/>
              </a:pPr>
              <a:r>
                <a:rPr lang="es" sz="1600" kern="0">
                  <a:solidFill>
                    <a:srgbClr val="FFFFFF"/>
                  </a:solidFill>
                  <a:latin typeface="Calibri"/>
                  <a:ea typeface="Calibri"/>
                  <a:cs typeface="Calibri"/>
                  <a:sym typeface="Calibri"/>
                </a:rPr>
                <a:t>Evitar exposición</a:t>
              </a:r>
              <a:endParaRPr sz="1600" kern="0">
                <a:solidFill>
                  <a:srgbClr val="FFFFFF"/>
                </a:solidFill>
                <a:latin typeface="Calibri"/>
                <a:ea typeface="Calibri"/>
                <a:cs typeface="Calibri"/>
                <a:sym typeface="Calibri"/>
              </a:endParaRPr>
            </a:p>
          </p:txBody>
        </p:sp>
      </p:grpSp>
      <p:sp>
        <p:nvSpPr>
          <p:cNvPr id="1070" name="Google Shape;1070;p88"/>
          <p:cNvSpPr txBox="1"/>
          <p:nvPr/>
        </p:nvSpPr>
        <p:spPr>
          <a:xfrm>
            <a:off x="677333" y="6309788"/>
            <a:ext cx="9968000" cy="543826"/>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100"/>
            </a:pPr>
            <a:r>
              <a:rPr lang="es" sz="1467" i="1" kern="0">
                <a:solidFill>
                  <a:srgbClr val="FFFFFF"/>
                </a:solidFill>
                <a:latin typeface="Calibri"/>
                <a:ea typeface="Calibri"/>
                <a:cs typeface="Calibri"/>
                <a:sym typeface="Calibri"/>
              </a:rPr>
              <a:t>Carvajal GAT. La entrevista motivacional en adicciones. Rev Colomb Psiquiatr [Internet]. 2010;39:171S-187S. Available from: http://dx.doi.org/10.1016/s0034-7450(14)60275-4</a:t>
            </a:r>
            <a:endParaRPr sz="1467" i="1" kern="0">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65760"/>
            <a:ext cx="10972800" cy="853440"/>
            <a:chOff x="0" y="0"/>
            <a:chExt cx="21945600" cy="1706880"/>
          </a:xfrm>
        </p:grpSpPr>
        <p:sp>
          <p:nvSpPr>
            <p:cNvPr id="3" name="Freeform 3"/>
            <p:cNvSpPr/>
            <p:nvPr/>
          </p:nvSpPr>
          <p:spPr>
            <a:xfrm>
              <a:off x="0" y="0"/>
              <a:ext cx="21945600" cy="1706880"/>
            </a:xfrm>
            <a:custGeom>
              <a:avLst/>
              <a:gdLst/>
              <a:ahLst/>
              <a:cxnLst/>
              <a:rect l="l" t="t" r="r" b="b"/>
              <a:pathLst>
                <a:path w="21945600" h="1706880">
                  <a:moveTo>
                    <a:pt x="0" y="0"/>
                  </a:moveTo>
                  <a:lnTo>
                    <a:pt x="21945600" y="0"/>
                  </a:lnTo>
                  <a:lnTo>
                    <a:pt x="21945600" y="1706880"/>
                  </a:lnTo>
                  <a:lnTo>
                    <a:pt x="0" y="1706880"/>
                  </a:lnTo>
                  <a:close/>
                </a:path>
              </a:pathLst>
            </a:custGeom>
            <a:blipFill>
              <a:blip r:embed="rId3">
                <a:alphaModFix amt="0"/>
              </a:blip>
              <a:stretch>
                <a:fillRect t="-200521" b="-200521"/>
              </a:stretch>
            </a:blipFill>
          </p:spPr>
        </p:sp>
        <p:sp>
          <p:nvSpPr>
            <p:cNvPr id="4" name="TextBox 4"/>
            <p:cNvSpPr txBox="1"/>
            <p:nvPr/>
          </p:nvSpPr>
          <p:spPr>
            <a:xfrm>
              <a:off x="0" y="-171450"/>
              <a:ext cx="21945600" cy="1878330"/>
            </a:xfrm>
            <a:prstGeom prst="rect">
              <a:avLst/>
            </a:prstGeom>
          </p:spPr>
          <p:txBody>
            <a:bodyPr lIns="0" tIns="0" rIns="0" bIns="0" rtlCol="0" anchor="ctr"/>
            <a:lstStyle/>
            <a:p>
              <a:pPr defTabSz="609630">
                <a:lnSpc>
                  <a:spcPts val="4480"/>
                </a:lnSpc>
              </a:pPr>
              <a:r>
                <a:rPr lang="en-US" sz="3733" b="1">
                  <a:solidFill>
                    <a:srgbClr val="1B4F72"/>
                  </a:solidFill>
                  <a:latin typeface="Agrandir Bold"/>
                  <a:ea typeface="Agrandir Bold"/>
                  <a:cs typeface="Agrandir Bold"/>
                  <a:sym typeface="Agrandir Bold"/>
                </a:rPr>
                <a:t>El circuito de la recompensa</a:t>
              </a:r>
            </a:p>
          </p:txBody>
        </p:sp>
      </p:grpSp>
      <p:grpSp>
        <p:nvGrpSpPr>
          <p:cNvPr id="5" name="Group 5"/>
          <p:cNvGrpSpPr/>
          <p:nvPr/>
        </p:nvGrpSpPr>
        <p:grpSpPr>
          <a:xfrm>
            <a:off x="853440" y="1706880"/>
            <a:ext cx="1463040" cy="1463040"/>
            <a:chOff x="0" y="0"/>
            <a:chExt cx="2926080" cy="2926080"/>
          </a:xfrm>
        </p:grpSpPr>
        <p:sp>
          <p:nvSpPr>
            <p:cNvPr id="6" name="Freeform 6"/>
            <p:cNvSpPr/>
            <p:nvPr/>
          </p:nvSpPr>
          <p:spPr>
            <a:xfrm>
              <a:off x="0" y="0"/>
              <a:ext cx="2926080" cy="2926080"/>
            </a:xfrm>
            <a:custGeom>
              <a:avLst/>
              <a:gdLst/>
              <a:ahLst/>
              <a:cxnLst/>
              <a:rect l="l" t="t" r="r" b="b"/>
              <a:pathLst>
                <a:path w="2926080" h="2926080">
                  <a:moveTo>
                    <a:pt x="0" y="1463040"/>
                  </a:moveTo>
                  <a:cubicBezTo>
                    <a:pt x="0" y="655066"/>
                    <a:pt x="655066" y="0"/>
                    <a:pt x="1463040" y="0"/>
                  </a:cubicBezTo>
                  <a:cubicBezTo>
                    <a:pt x="2271014" y="0"/>
                    <a:pt x="2926080" y="655066"/>
                    <a:pt x="2926080" y="1463040"/>
                  </a:cubicBezTo>
                  <a:cubicBezTo>
                    <a:pt x="2926080" y="2271014"/>
                    <a:pt x="2271014" y="2926080"/>
                    <a:pt x="1463040" y="2926080"/>
                  </a:cubicBezTo>
                  <a:cubicBezTo>
                    <a:pt x="655066" y="2926080"/>
                    <a:pt x="0" y="2271014"/>
                    <a:pt x="0" y="1463040"/>
                  </a:cubicBezTo>
                  <a:close/>
                </a:path>
              </a:pathLst>
            </a:custGeom>
            <a:solidFill>
              <a:srgbClr val="27AE60"/>
            </a:solidFill>
          </p:spPr>
        </p:sp>
      </p:grpSp>
      <p:grpSp>
        <p:nvGrpSpPr>
          <p:cNvPr id="7" name="Group 7"/>
          <p:cNvGrpSpPr/>
          <p:nvPr/>
        </p:nvGrpSpPr>
        <p:grpSpPr>
          <a:xfrm>
            <a:off x="853440" y="1706880"/>
            <a:ext cx="1463040" cy="1463040"/>
            <a:chOff x="0" y="0"/>
            <a:chExt cx="2926080" cy="2926080"/>
          </a:xfrm>
        </p:grpSpPr>
        <p:sp>
          <p:nvSpPr>
            <p:cNvPr id="8" name="Freeform 8"/>
            <p:cNvSpPr/>
            <p:nvPr/>
          </p:nvSpPr>
          <p:spPr>
            <a:xfrm>
              <a:off x="0" y="0"/>
              <a:ext cx="2926080" cy="2926080"/>
            </a:xfrm>
            <a:custGeom>
              <a:avLst/>
              <a:gdLst/>
              <a:ahLst/>
              <a:cxnLst/>
              <a:rect l="l" t="t" r="r" b="b"/>
              <a:pathLst>
                <a:path w="2926080" h="2926080">
                  <a:moveTo>
                    <a:pt x="0" y="0"/>
                  </a:moveTo>
                  <a:lnTo>
                    <a:pt x="2926080" y="0"/>
                  </a:lnTo>
                  <a:lnTo>
                    <a:pt x="2926080" y="2926080"/>
                  </a:lnTo>
                  <a:lnTo>
                    <a:pt x="0" y="2926080"/>
                  </a:lnTo>
                  <a:close/>
                </a:path>
              </a:pathLst>
            </a:custGeom>
            <a:blipFill>
              <a:blip r:embed="rId3">
                <a:alphaModFix amt="0"/>
              </a:blip>
              <a:stretch>
                <a:fillRect l="-78303" r="-78303"/>
              </a:stretch>
            </a:blipFill>
          </p:spPr>
        </p:sp>
        <p:sp>
          <p:nvSpPr>
            <p:cNvPr id="9" name="TextBox 9"/>
            <p:cNvSpPr txBox="1"/>
            <p:nvPr/>
          </p:nvSpPr>
          <p:spPr>
            <a:xfrm>
              <a:off x="0" y="-171450"/>
              <a:ext cx="2926080" cy="3097530"/>
            </a:xfrm>
            <a:prstGeom prst="rect">
              <a:avLst/>
            </a:prstGeom>
          </p:spPr>
          <p:txBody>
            <a:bodyPr lIns="0" tIns="0" rIns="0" bIns="0" rtlCol="0" anchor="ctr"/>
            <a:lstStyle/>
            <a:p>
              <a:pPr algn="ctr" defTabSz="609630">
                <a:lnSpc>
                  <a:spcPts val="4480"/>
                </a:lnSpc>
              </a:pPr>
              <a:r>
                <a:rPr lang="en-US" sz="3733" b="1">
                  <a:solidFill>
                    <a:srgbClr val="FFFFFF"/>
                  </a:solidFill>
                  <a:latin typeface="Agrandir Bold"/>
                  <a:ea typeface="Agrandir Bold"/>
                  <a:cs typeface="Agrandir Bold"/>
                  <a:sym typeface="Agrandir Bold"/>
                </a:rPr>
                <a:t>1</a:t>
              </a:r>
            </a:p>
          </p:txBody>
        </p:sp>
      </p:grpSp>
      <p:grpSp>
        <p:nvGrpSpPr>
          <p:cNvPr id="10" name="Group 10"/>
          <p:cNvGrpSpPr/>
          <p:nvPr/>
        </p:nvGrpSpPr>
        <p:grpSpPr>
          <a:xfrm>
            <a:off x="2377440" y="1889760"/>
            <a:ext cx="487680" cy="975360"/>
            <a:chOff x="0" y="0"/>
            <a:chExt cx="975360" cy="1950720"/>
          </a:xfrm>
        </p:grpSpPr>
        <p:sp>
          <p:nvSpPr>
            <p:cNvPr id="11" name="Freeform 11"/>
            <p:cNvSpPr/>
            <p:nvPr/>
          </p:nvSpPr>
          <p:spPr>
            <a:xfrm>
              <a:off x="0" y="0"/>
              <a:ext cx="975360" cy="1950720"/>
            </a:xfrm>
            <a:custGeom>
              <a:avLst/>
              <a:gdLst/>
              <a:ahLst/>
              <a:cxnLst/>
              <a:rect l="l" t="t" r="r" b="b"/>
              <a:pathLst>
                <a:path w="975360" h="1950720">
                  <a:moveTo>
                    <a:pt x="0" y="0"/>
                  </a:moveTo>
                  <a:lnTo>
                    <a:pt x="975360" y="0"/>
                  </a:lnTo>
                  <a:lnTo>
                    <a:pt x="975360" y="1950720"/>
                  </a:lnTo>
                  <a:lnTo>
                    <a:pt x="0" y="1950720"/>
                  </a:lnTo>
                  <a:close/>
                </a:path>
              </a:pathLst>
            </a:custGeom>
            <a:blipFill>
              <a:blip r:embed="rId3">
                <a:alphaModFix amt="0"/>
              </a:blip>
              <a:stretch>
                <a:fillRect l="-206607" r="-206607"/>
              </a:stretch>
            </a:blipFill>
          </p:spPr>
        </p:sp>
        <p:sp>
          <p:nvSpPr>
            <p:cNvPr id="12" name="TextBox 12"/>
            <p:cNvSpPr txBox="1"/>
            <p:nvPr/>
          </p:nvSpPr>
          <p:spPr>
            <a:xfrm>
              <a:off x="0" y="-19050"/>
              <a:ext cx="975360"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13" name="Group 13"/>
          <p:cNvGrpSpPr/>
          <p:nvPr/>
        </p:nvGrpSpPr>
        <p:grpSpPr>
          <a:xfrm>
            <a:off x="487680" y="3291840"/>
            <a:ext cx="2194560" cy="975360"/>
            <a:chOff x="0" y="0"/>
            <a:chExt cx="4389120" cy="1950720"/>
          </a:xfrm>
        </p:grpSpPr>
        <p:sp>
          <p:nvSpPr>
            <p:cNvPr id="14" name="Freeform 14"/>
            <p:cNvSpPr/>
            <p:nvPr/>
          </p:nvSpPr>
          <p:spPr>
            <a:xfrm>
              <a:off x="0" y="0"/>
              <a:ext cx="4389120" cy="1950720"/>
            </a:xfrm>
            <a:custGeom>
              <a:avLst/>
              <a:gdLst/>
              <a:ahLst/>
              <a:cxnLst/>
              <a:rect l="l" t="t" r="r" b="b"/>
              <a:pathLst>
                <a:path w="4389120" h="1950720">
                  <a:moveTo>
                    <a:pt x="0" y="0"/>
                  </a:moveTo>
                  <a:lnTo>
                    <a:pt x="4389120" y="0"/>
                  </a:lnTo>
                  <a:lnTo>
                    <a:pt x="4389120" y="1950720"/>
                  </a:lnTo>
                  <a:lnTo>
                    <a:pt x="0" y="1950720"/>
                  </a:lnTo>
                  <a:close/>
                </a:path>
              </a:pathLst>
            </a:custGeom>
            <a:blipFill>
              <a:blip r:embed="rId3">
                <a:alphaModFix amt="0"/>
              </a:blip>
              <a:stretch>
                <a:fillRect l="-7023" r="-7023"/>
              </a:stretch>
            </a:blipFill>
          </p:spPr>
        </p:sp>
        <p:sp>
          <p:nvSpPr>
            <p:cNvPr id="15" name="TextBox 15"/>
            <p:cNvSpPr txBox="1"/>
            <p:nvPr/>
          </p:nvSpPr>
          <p:spPr>
            <a:xfrm>
              <a:off x="0" y="-104775"/>
              <a:ext cx="4389120" cy="2055495"/>
            </a:xfrm>
            <a:prstGeom prst="rect">
              <a:avLst/>
            </a:prstGeom>
          </p:spPr>
          <p:txBody>
            <a:bodyPr lIns="0" tIns="0" rIns="0" bIns="0" rtlCol="0" anchor="ctr"/>
            <a:lstStyle/>
            <a:p>
              <a:pPr algn="ctr" defTabSz="609630">
                <a:lnSpc>
                  <a:spcPts val="2112"/>
                </a:lnSpc>
              </a:pPr>
              <a:r>
                <a:rPr lang="en-US" sz="1600" b="1">
                  <a:solidFill>
                    <a:srgbClr val="2C3E50"/>
                  </a:solidFill>
                  <a:latin typeface="Agrandir Bold"/>
                  <a:ea typeface="Agrandir Bold"/>
                  <a:cs typeface="Agrandir Bold"/>
                  <a:sym typeface="Agrandir Bold"/>
                </a:rPr>
                <a:t>Área Tegmental</a:t>
              </a:r>
            </a:p>
            <a:p>
              <a:pPr algn="ctr" defTabSz="609630">
                <a:lnSpc>
                  <a:spcPts val="2112"/>
                </a:lnSpc>
              </a:pPr>
              <a:r>
                <a:rPr lang="en-US" sz="1600" b="1">
                  <a:solidFill>
                    <a:srgbClr val="2C3E50"/>
                  </a:solidFill>
                  <a:latin typeface="Agrandir Bold"/>
                  <a:ea typeface="Agrandir Bold"/>
                  <a:cs typeface="Agrandir Bold"/>
                  <a:sym typeface="Agrandir Bold"/>
                </a:rPr>
                <a:t>Ventral</a:t>
              </a:r>
            </a:p>
          </p:txBody>
        </p:sp>
      </p:grpSp>
      <p:grpSp>
        <p:nvGrpSpPr>
          <p:cNvPr id="16" name="Group 16"/>
          <p:cNvGrpSpPr/>
          <p:nvPr/>
        </p:nvGrpSpPr>
        <p:grpSpPr>
          <a:xfrm>
            <a:off x="487680" y="4387850"/>
            <a:ext cx="2194560" cy="853440"/>
            <a:chOff x="0" y="0"/>
            <a:chExt cx="4389120" cy="1706880"/>
          </a:xfrm>
        </p:grpSpPr>
        <p:sp>
          <p:nvSpPr>
            <p:cNvPr id="17" name="Freeform 17"/>
            <p:cNvSpPr/>
            <p:nvPr/>
          </p:nvSpPr>
          <p:spPr>
            <a:xfrm>
              <a:off x="0" y="0"/>
              <a:ext cx="4389120" cy="1706880"/>
            </a:xfrm>
            <a:custGeom>
              <a:avLst/>
              <a:gdLst/>
              <a:ahLst/>
              <a:cxnLst/>
              <a:rect l="l" t="t" r="r" b="b"/>
              <a:pathLst>
                <a:path w="4389120" h="1706880">
                  <a:moveTo>
                    <a:pt x="0" y="0"/>
                  </a:moveTo>
                  <a:lnTo>
                    <a:pt x="4389120" y="0"/>
                  </a:lnTo>
                  <a:lnTo>
                    <a:pt x="4389120" y="1706880"/>
                  </a:lnTo>
                  <a:lnTo>
                    <a:pt x="0" y="1706880"/>
                  </a:lnTo>
                  <a:close/>
                </a:path>
              </a:pathLst>
            </a:custGeom>
            <a:blipFill>
              <a:blip r:embed="rId3">
                <a:alphaModFix amt="0"/>
              </a:blip>
              <a:stretch>
                <a:fillRect t="-104" b="-104"/>
              </a:stretch>
            </a:blipFill>
          </p:spPr>
        </p:sp>
        <p:sp>
          <p:nvSpPr>
            <p:cNvPr id="18" name="TextBox 18"/>
            <p:cNvSpPr txBox="1"/>
            <p:nvPr/>
          </p:nvSpPr>
          <p:spPr>
            <a:xfrm>
              <a:off x="0" y="-95250"/>
              <a:ext cx="4389120" cy="1802130"/>
            </a:xfrm>
            <a:prstGeom prst="rect">
              <a:avLst/>
            </a:prstGeom>
          </p:spPr>
          <p:txBody>
            <a:bodyPr lIns="0" tIns="0" rIns="0" bIns="0" rtlCol="0" anchor="ctr"/>
            <a:lstStyle/>
            <a:p>
              <a:pPr algn="ctr" defTabSz="609630">
                <a:lnSpc>
                  <a:spcPts val="1935"/>
                </a:lnSpc>
              </a:pPr>
              <a:r>
                <a:rPr lang="en-US" sz="1466">
                  <a:solidFill>
                    <a:srgbClr val="7F8C8D"/>
                  </a:solidFill>
                  <a:latin typeface="Agrandir"/>
                  <a:ea typeface="Agrandir"/>
                  <a:cs typeface="Agrandir"/>
                  <a:sym typeface="Agrandir"/>
                </a:rPr>
                <a:t>Detecta</a:t>
              </a:r>
            </a:p>
            <a:p>
              <a:pPr algn="ctr" defTabSz="609630">
                <a:lnSpc>
                  <a:spcPts val="1935"/>
                </a:lnSpc>
              </a:pPr>
              <a:r>
                <a:rPr lang="en-US" sz="1466">
                  <a:solidFill>
                    <a:srgbClr val="7F8C8D"/>
                  </a:solidFill>
                  <a:latin typeface="Agrandir"/>
                  <a:ea typeface="Agrandir"/>
                  <a:cs typeface="Agrandir"/>
                  <a:sym typeface="Agrandir"/>
                </a:rPr>
                <a:t>gratificación</a:t>
              </a:r>
            </a:p>
          </p:txBody>
        </p:sp>
      </p:grpSp>
      <p:grpSp>
        <p:nvGrpSpPr>
          <p:cNvPr id="19" name="Group 19"/>
          <p:cNvGrpSpPr/>
          <p:nvPr/>
        </p:nvGrpSpPr>
        <p:grpSpPr>
          <a:xfrm>
            <a:off x="3230880" y="1706880"/>
            <a:ext cx="1463040" cy="1463040"/>
            <a:chOff x="0" y="0"/>
            <a:chExt cx="2926080" cy="2926080"/>
          </a:xfrm>
        </p:grpSpPr>
        <p:sp>
          <p:nvSpPr>
            <p:cNvPr id="20" name="Freeform 20"/>
            <p:cNvSpPr/>
            <p:nvPr/>
          </p:nvSpPr>
          <p:spPr>
            <a:xfrm>
              <a:off x="0" y="0"/>
              <a:ext cx="2926080" cy="2926080"/>
            </a:xfrm>
            <a:custGeom>
              <a:avLst/>
              <a:gdLst/>
              <a:ahLst/>
              <a:cxnLst/>
              <a:rect l="l" t="t" r="r" b="b"/>
              <a:pathLst>
                <a:path w="2926080" h="2926080">
                  <a:moveTo>
                    <a:pt x="0" y="1463040"/>
                  </a:moveTo>
                  <a:cubicBezTo>
                    <a:pt x="0" y="655066"/>
                    <a:pt x="655066" y="0"/>
                    <a:pt x="1463040" y="0"/>
                  </a:cubicBezTo>
                  <a:cubicBezTo>
                    <a:pt x="2271014" y="0"/>
                    <a:pt x="2926080" y="655066"/>
                    <a:pt x="2926080" y="1463040"/>
                  </a:cubicBezTo>
                  <a:cubicBezTo>
                    <a:pt x="2926080" y="2271014"/>
                    <a:pt x="2271014" y="2926080"/>
                    <a:pt x="1463040" y="2926080"/>
                  </a:cubicBezTo>
                  <a:cubicBezTo>
                    <a:pt x="655066" y="2926080"/>
                    <a:pt x="0" y="2271014"/>
                    <a:pt x="0" y="1463040"/>
                  </a:cubicBezTo>
                  <a:close/>
                </a:path>
              </a:pathLst>
            </a:custGeom>
            <a:solidFill>
              <a:srgbClr val="2E86C1"/>
            </a:solidFill>
          </p:spPr>
        </p:sp>
      </p:grpSp>
      <p:grpSp>
        <p:nvGrpSpPr>
          <p:cNvPr id="21" name="Group 21"/>
          <p:cNvGrpSpPr/>
          <p:nvPr/>
        </p:nvGrpSpPr>
        <p:grpSpPr>
          <a:xfrm>
            <a:off x="3230880" y="1706880"/>
            <a:ext cx="1463040" cy="1463040"/>
            <a:chOff x="0" y="0"/>
            <a:chExt cx="2926080" cy="2926080"/>
          </a:xfrm>
        </p:grpSpPr>
        <p:sp>
          <p:nvSpPr>
            <p:cNvPr id="22" name="Freeform 22"/>
            <p:cNvSpPr/>
            <p:nvPr/>
          </p:nvSpPr>
          <p:spPr>
            <a:xfrm>
              <a:off x="0" y="0"/>
              <a:ext cx="2926080" cy="2926080"/>
            </a:xfrm>
            <a:custGeom>
              <a:avLst/>
              <a:gdLst/>
              <a:ahLst/>
              <a:cxnLst/>
              <a:rect l="l" t="t" r="r" b="b"/>
              <a:pathLst>
                <a:path w="2926080" h="2926080">
                  <a:moveTo>
                    <a:pt x="0" y="0"/>
                  </a:moveTo>
                  <a:lnTo>
                    <a:pt x="2926080" y="0"/>
                  </a:lnTo>
                  <a:lnTo>
                    <a:pt x="2926080" y="2926080"/>
                  </a:lnTo>
                  <a:lnTo>
                    <a:pt x="0" y="2926080"/>
                  </a:lnTo>
                  <a:close/>
                </a:path>
              </a:pathLst>
            </a:custGeom>
            <a:blipFill>
              <a:blip r:embed="rId3">
                <a:alphaModFix amt="0"/>
              </a:blip>
              <a:stretch>
                <a:fillRect l="-78303" r="-78303"/>
              </a:stretch>
            </a:blipFill>
          </p:spPr>
        </p:sp>
        <p:sp>
          <p:nvSpPr>
            <p:cNvPr id="23" name="TextBox 23"/>
            <p:cNvSpPr txBox="1"/>
            <p:nvPr/>
          </p:nvSpPr>
          <p:spPr>
            <a:xfrm>
              <a:off x="0" y="-171450"/>
              <a:ext cx="2926080" cy="3097530"/>
            </a:xfrm>
            <a:prstGeom prst="rect">
              <a:avLst/>
            </a:prstGeom>
          </p:spPr>
          <p:txBody>
            <a:bodyPr lIns="0" tIns="0" rIns="0" bIns="0" rtlCol="0" anchor="ctr"/>
            <a:lstStyle/>
            <a:p>
              <a:pPr algn="ctr" defTabSz="609630">
                <a:lnSpc>
                  <a:spcPts val="4480"/>
                </a:lnSpc>
              </a:pPr>
              <a:r>
                <a:rPr lang="en-US" sz="3733" b="1">
                  <a:solidFill>
                    <a:srgbClr val="FFFFFF"/>
                  </a:solidFill>
                  <a:latin typeface="Agrandir Bold"/>
                  <a:ea typeface="Agrandir Bold"/>
                  <a:cs typeface="Agrandir Bold"/>
                  <a:sym typeface="Agrandir Bold"/>
                </a:rPr>
                <a:t>2</a:t>
              </a:r>
            </a:p>
          </p:txBody>
        </p:sp>
      </p:grpSp>
      <p:grpSp>
        <p:nvGrpSpPr>
          <p:cNvPr id="24" name="Group 24"/>
          <p:cNvGrpSpPr/>
          <p:nvPr/>
        </p:nvGrpSpPr>
        <p:grpSpPr>
          <a:xfrm>
            <a:off x="4754880" y="1889760"/>
            <a:ext cx="487680" cy="975360"/>
            <a:chOff x="0" y="0"/>
            <a:chExt cx="975360" cy="1950720"/>
          </a:xfrm>
        </p:grpSpPr>
        <p:sp>
          <p:nvSpPr>
            <p:cNvPr id="25" name="Freeform 25"/>
            <p:cNvSpPr/>
            <p:nvPr/>
          </p:nvSpPr>
          <p:spPr>
            <a:xfrm>
              <a:off x="0" y="0"/>
              <a:ext cx="975360" cy="1950720"/>
            </a:xfrm>
            <a:custGeom>
              <a:avLst/>
              <a:gdLst/>
              <a:ahLst/>
              <a:cxnLst/>
              <a:rect l="l" t="t" r="r" b="b"/>
              <a:pathLst>
                <a:path w="975360" h="1950720">
                  <a:moveTo>
                    <a:pt x="0" y="0"/>
                  </a:moveTo>
                  <a:lnTo>
                    <a:pt x="975360" y="0"/>
                  </a:lnTo>
                  <a:lnTo>
                    <a:pt x="975360" y="1950720"/>
                  </a:lnTo>
                  <a:lnTo>
                    <a:pt x="0" y="1950720"/>
                  </a:lnTo>
                  <a:close/>
                </a:path>
              </a:pathLst>
            </a:custGeom>
            <a:blipFill>
              <a:blip r:embed="rId3">
                <a:alphaModFix amt="0"/>
              </a:blip>
              <a:stretch>
                <a:fillRect l="-206607" r="-206607"/>
              </a:stretch>
            </a:blipFill>
          </p:spPr>
        </p:sp>
        <p:sp>
          <p:nvSpPr>
            <p:cNvPr id="26" name="TextBox 26"/>
            <p:cNvSpPr txBox="1"/>
            <p:nvPr/>
          </p:nvSpPr>
          <p:spPr>
            <a:xfrm>
              <a:off x="0" y="-19050"/>
              <a:ext cx="975360"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27" name="Group 27"/>
          <p:cNvGrpSpPr/>
          <p:nvPr/>
        </p:nvGrpSpPr>
        <p:grpSpPr>
          <a:xfrm>
            <a:off x="2865120" y="3291840"/>
            <a:ext cx="2194560" cy="975360"/>
            <a:chOff x="0" y="0"/>
            <a:chExt cx="4389120" cy="1950720"/>
          </a:xfrm>
        </p:grpSpPr>
        <p:sp>
          <p:nvSpPr>
            <p:cNvPr id="28" name="Freeform 28"/>
            <p:cNvSpPr/>
            <p:nvPr/>
          </p:nvSpPr>
          <p:spPr>
            <a:xfrm>
              <a:off x="0" y="0"/>
              <a:ext cx="4389120" cy="1950720"/>
            </a:xfrm>
            <a:custGeom>
              <a:avLst/>
              <a:gdLst/>
              <a:ahLst/>
              <a:cxnLst/>
              <a:rect l="l" t="t" r="r" b="b"/>
              <a:pathLst>
                <a:path w="4389120" h="1950720">
                  <a:moveTo>
                    <a:pt x="0" y="0"/>
                  </a:moveTo>
                  <a:lnTo>
                    <a:pt x="4389120" y="0"/>
                  </a:lnTo>
                  <a:lnTo>
                    <a:pt x="4389120" y="1950720"/>
                  </a:lnTo>
                  <a:lnTo>
                    <a:pt x="0" y="1950720"/>
                  </a:lnTo>
                  <a:close/>
                </a:path>
              </a:pathLst>
            </a:custGeom>
            <a:blipFill>
              <a:blip r:embed="rId3">
                <a:alphaModFix amt="0"/>
              </a:blip>
              <a:stretch>
                <a:fillRect l="-7023" r="-7023"/>
              </a:stretch>
            </a:blipFill>
          </p:spPr>
        </p:sp>
        <p:sp>
          <p:nvSpPr>
            <p:cNvPr id="29" name="TextBox 29"/>
            <p:cNvSpPr txBox="1"/>
            <p:nvPr/>
          </p:nvSpPr>
          <p:spPr>
            <a:xfrm>
              <a:off x="0" y="-104775"/>
              <a:ext cx="4389120" cy="2055495"/>
            </a:xfrm>
            <a:prstGeom prst="rect">
              <a:avLst/>
            </a:prstGeom>
          </p:spPr>
          <p:txBody>
            <a:bodyPr lIns="0" tIns="0" rIns="0" bIns="0" rtlCol="0" anchor="ctr"/>
            <a:lstStyle/>
            <a:p>
              <a:pPr algn="ctr" defTabSz="609630">
                <a:lnSpc>
                  <a:spcPts val="2112"/>
                </a:lnSpc>
              </a:pPr>
              <a:r>
                <a:rPr lang="en-US" sz="1600" b="1">
                  <a:solidFill>
                    <a:srgbClr val="2C3E50"/>
                  </a:solidFill>
                  <a:latin typeface="Agrandir Bold"/>
                  <a:ea typeface="Agrandir Bold"/>
                  <a:cs typeface="Agrandir Bold"/>
                  <a:sym typeface="Agrandir Bold"/>
                </a:rPr>
                <a:t>Núcleo</a:t>
              </a:r>
            </a:p>
            <a:p>
              <a:pPr algn="ctr" defTabSz="609630">
                <a:lnSpc>
                  <a:spcPts val="2112"/>
                </a:lnSpc>
              </a:pPr>
              <a:r>
                <a:rPr lang="en-US" sz="1600" b="1">
                  <a:solidFill>
                    <a:srgbClr val="2C3E50"/>
                  </a:solidFill>
                  <a:latin typeface="Agrandir Bold"/>
                  <a:ea typeface="Agrandir Bold"/>
                  <a:cs typeface="Agrandir Bold"/>
                  <a:sym typeface="Agrandir Bold"/>
                </a:rPr>
                <a:t>Accumbens</a:t>
              </a:r>
            </a:p>
          </p:txBody>
        </p:sp>
      </p:grpSp>
      <p:grpSp>
        <p:nvGrpSpPr>
          <p:cNvPr id="30" name="Group 30"/>
          <p:cNvGrpSpPr/>
          <p:nvPr/>
        </p:nvGrpSpPr>
        <p:grpSpPr>
          <a:xfrm>
            <a:off x="2865120" y="4387850"/>
            <a:ext cx="2194560" cy="853440"/>
            <a:chOff x="0" y="0"/>
            <a:chExt cx="4389120" cy="1706880"/>
          </a:xfrm>
        </p:grpSpPr>
        <p:sp>
          <p:nvSpPr>
            <p:cNvPr id="31" name="Freeform 31"/>
            <p:cNvSpPr/>
            <p:nvPr/>
          </p:nvSpPr>
          <p:spPr>
            <a:xfrm>
              <a:off x="0" y="0"/>
              <a:ext cx="4389120" cy="1706880"/>
            </a:xfrm>
            <a:custGeom>
              <a:avLst/>
              <a:gdLst/>
              <a:ahLst/>
              <a:cxnLst/>
              <a:rect l="l" t="t" r="r" b="b"/>
              <a:pathLst>
                <a:path w="4389120" h="1706880">
                  <a:moveTo>
                    <a:pt x="0" y="0"/>
                  </a:moveTo>
                  <a:lnTo>
                    <a:pt x="4389120" y="0"/>
                  </a:lnTo>
                  <a:lnTo>
                    <a:pt x="4389120" y="1706880"/>
                  </a:lnTo>
                  <a:lnTo>
                    <a:pt x="0" y="1706880"/>
                  </a:lnTo>
                  <a:close/>
                </a:path>
              </a:pathLst>
            </a:custGeom>
            <a:blipFill>
              <a:blip r:embed="rId3">
                <a:alphaModFix amt="0"/>
              </a:blip>
              <a:stretch>
                <a:fillRect t="-104" b="-104"/>
              </a:stretch>
            </a:blipFill>
          </p:spPr>
        </p:sp>
        <p:sp>
          <p:nvSpPr>
            <p:cNvPr id="32" name="TextBox 32"/>
            <p:cNvSpPr txBox="1"/>
            <p:nvPr/>
          </p:nvSpPr>
          <p:spPr>
            <a:xfrm>
              <a:off x="0" y="-95250"/>
              <a:ext cx="4389120" cy="1802130"/>
            </a:xfrm>
            <a:prstGeom prst="rect">
              <a:avLst/>
            </a:prstGeom>
          </p:spPr>
          <p:txBody>
            <a:bodyPr lIns="0" tIns="0" rIns="0" bIns="0" rtlCol="0" anchor="ctr"/>
            <a:lstStyle/>
            <a:p>
              <a:pPr algn="ctr" defTabSz="609630">
                <a:lnSpc>
                  <a:spcPts val="1935"/>
                </a:lnSpc>
              </a:pPr>
              <a:r>
                <a:rPr lang="en-US" sz="1466">
                  <a:solidFill>
                    <a:srgbClr val="7F8C8D"/>
                  </a:solidFill>
                  <a:latin typeface="Agrandir"/>
                  <a:ea typeface="Agrandir"/>
                  <a:cs typeface="Agrandir"/>
                  <a:sym typeface="Agrandir"/>
                </a:rPr>
                <a:t>Genera</a:t>
              </a:r>
            </a:p>
            <a:p>
              <a:pPr algn="ctr" defTabSz="609630">
                <a:lnSpc>
                  <a:spcPts val="1935"/>
                </a:lnSpc>
              </a:pPr>
              <a:r>
                <a:rPr lang="en-US" sz="1466">
                  <a:solidFill>
                    <a:srgbClr val="7F8C8D"/>
                  </a:solidFill>
                  <a:latin typeface="Agrandir"/>
                  <a:ea typeface="Agrandir"/>
                  <a:cs typeface="Agrandir"/>
                  <a:sym typeface="Agrandir"/>
                </a:rPr>
                <a:t>motivación</a:t>
              </a:r>
            </a:p>
          </p:txBody>
        </p:sp>
      </p:grpSp>
      <p:grpSp>
        <p:nvGrpSpPr>
          <p:cNvPr id="33" name="Group 33"/>
          <p:cNvGrpSpPr/>
          <p:nvPr/>
        </p:nvGrpSpPr>
        <p:grpSpPr>
          <a:xfrm>
            <a:off x="5608320" y="1706880"/>
            <a:ext cx="1463040" cy="1463040"/>
            <a:chOff x="0" y="0"/>
            <a:chExt cx="2926080" cy="2926080"/>
          </a:xfrm>
        </p:grpSpPr>
        <p:sp>
          <p:nvSpPr>
            <p:cNvPr id="34" name="Freeform 34"/>
            <p:cNvSpPr/>
            <p:nvPr/>
          </p:nvSpPr>
          <p:spPr>
            <a:xfrm>
              <a:off x="0" y="0"/>
              <a:ext cx="2926080" cy="2926080"/>
            </a:xfrm>
            <a:custGeom>
              <a:avLst/>
              <a:gdLst/>
              <a:ahLst/>
              <a:cxnLst/>
              <a:rect l="l" t="t" r="r" b="b"/>
              <a:pathLst>
                <a:path w="2926080" h="2926080">
                  <a:moveTo>
                    <a:pt x="0" y="1463040"/>
                  </a:moveTo>
                  <a:cubicBezTo>
                    <a:pt x="0" y="655066"/>
                    <a:pt x="655066" y="0"/>
                    <a:pt x="1463040" y="0"/>
                  </a:cubicBezTo>
                  <a:cubicBezTo>
                    <a:pt x="2271014" y="0"/>
                    <a:pt x="2926080" y="655066"/>
                    <a:pt x="2926080" y="1463040"/>
                  </a:cubicBezTo>
                  <a:cubicBezTo>
                    <a:pt x="2926080" y="2271014"/>
                    <a:pt x="2271014" y="2926080"/>
                    <a:pt x="1463040" y="2926080"/>
                  </a:cubicBezTo>
                  <a:cubicBezTo>
                    <a:pt x="655066" y="2926080"/>
                    <a:pt x="0" y="2271014"/>
                    <a:pt x="0" y="1463040"/>
                  </a:cubicBezTo>
                  <a:close/>
                </a:path>
              </a:pathLst>
            </a:custGeom>
            <a:solidFill>
              <a:srgbClr val="E67E22"/>
            </a:solidFill>
          </p:spPr>
        </p:sp>
      </p:grpSp>
      <p:grpSp>
        <p:nvGrpSpPr>
          <p:cNvPr id="35" name="Group 35"/>
          <p:cNvGrpSpPr/>
          <p:nvPr/>
        </p:nvGrpSpPr>
        <p:grpSpPr>
          <a:xfrm>
            <a:off x="5608320" y="1706880"/>
            <a:ext cx="1463040" cy="1463040"/>
            <a:chOff x="0" y="0"/>
            <a:chExt cx="2926080" cy="2926080"/>
          </a:xfrm>
        </p:grpSpPr>
        <p:sp>
          <p:nvSpPr>
            <p:cNvPr id="36" name="Freeform 36"/>
            <p:cNvSpPr/>
            <p:nvPr/>
          </p:nvSpPr>
          <p:spPr>
            <a:xfrm>
              <a:off x="0" y="0"/>
              <a:ext cx="2926080" cy="2926080"/>
            </a:xfrm>
            <a:custGeom>
              <a:avLst/>
              <a:gdLst/>
              <a:ahLst/>
              <a:cxnLst/>
              <a:rect l="l" t="t" r="r" b="b"/>
              <a:pathLst>
                <a:path w="2926080" h="2926080">
                  <a:moveTo>
                    <a:pt x="0" y="0"/>
                  </a:moveTo>
                  <a:lnTo>
                    <a:pt x="2926080" y="0"/>
                  </a:lnTo>
                  <a:lnTo>
                    <a:pt x="2926080" y="2926080"/>
                  </a:lnTo>
                  <a:lnTo>
                    <a:pt x="0" y="2926080"/>
                  </a:lnTo>
                  <a:close/>
                </a:path>
              </a:pathLst>
            </a:custGeom>
            <a:blipFill>
              <a:blip r:embed="rId3">
                <a:alphaModFix amt="0"/>
              </a:blip>
              <a:stretch>
                <a:fillRect l="-78303" r="-78303"/>
              </a:stretch>
            </a:blipFill>
          </p:spPr>
        </p:sp>
        <p:sp>
          <p:nvSpPr>
            <p:cNvPr id="37" name="TextBox 37"/>
            <p:cNvSpPr txBox="1"/>
            <p:nvPr/>
          </p:nvSpPr>
          <p:spPr>
            <a:xfrm>
              <a:off x="0" y="-171450"/>
              <a:ext cx="2926080" cy="3097530"/>
            </a:xfrm>
            <a:prstGeom prst="rect">
              <a:avLst/>
            </a:prstGeom>
          </p:spPr>
          <p:txBody>
            <a:bodyPr lIns="0" tIns="0" rIns="0" bIns="0" rtlCol="0" anchor="ctr"/>
            <a:lstStyle/>
            <a:p>
              <a:pPr algn="ctr" defTabSz="609630">
                <a:lnSpc>
                  <a:spcPts val="4480"/>
                </a:lnSpc>
              </a:pPr>
              <a:r>
                <a:rPr lang="en-US" sz="3733" b="1">
                  <a:solidFill>
                    <a:srgbClr val="FFFFFF"/>
                  </a:solidFill>
                  <a:latin typeface="Agrandir Bold"/>
                  <a:ea typeface="Agrandir Bold"/>
                  <a:cs typeface="Agrandir Bold"/>
                  <a:sym typeface="Agrandir Bold"/>
                </a:rPr>
                <a:t>3</a:t>
              </a:r>
            </a:p>
          </p:txBody>
        </p:sp>
      </p:grpSp>
      <p:grpSp>
        <p:nvGrpSpPr>
          <p:cNvPr id="38" name="Group 38"/>
          <p:cNvGrpSpPr/>
          <p:nvPr/>
        </p:nvGrpSpPr>
        <p:grpSpPr>
          <a:xfrm>
            <a:off x="7132320" y="1889760"/>
            <a:ext cx="487680" cy="975360"/>
            <a:chOff x="0" y="0"/>
            <a:chExt cx="975360" cy="1950720"/>
          </a:xfrm>
        </p:grpSpPr>
        <p:sp>
          <p:nvSpPr>
            <p:cNvPr id="39" name="Freeform 39"/>
            <p:cNvSpPr/>
            <p:nvPr/>
          </p:nvSpPr>
          <p:spPr>
            <a:xfrm>
              <a:off x="0" y="0"/>
              <a:ext cx="975360" cy="1950720"/>
            </a:xfrm>
            <a:custGeom>
              <a:avLst/>
              <a:gdLst/>
              <a:ahLst/>
              <a:cxnLst/>
              <a:rect l="l" t="t" r="r" b="b"/>
              <a:pathLst>
                <a:path w="975360" h="1950720">
                  <a:moveTo>
                    <a:pt x="0" y="0"/>
                  </a:moveTo>
                  <a:lnTo>
                    <a:pt x="975360" y="0"/>
                  </a:lnTo>
                  <a:lnTo>
                    <a:pt x="975360" y="1950720"/>
                  </a:lnTo>
                  <a:lnTo>
                    <a:pt x="0" y="1950720"/>
                  </a:lnTo>
                  <a:close/>
                </a:path>
              </a:pathLst>
            </a:custGeom>
            <a:blipFill>
              <a:blip r:embed="rId3">
                <a:alphaModFix amt="0"/>
              </a:blip>
              <a:stretch>
                <a:fillRect l="-206607" r="-206607"/>
              </a:stretch>
            </a:blipFill>
          </p:spPr>
        </p:sp>
        <p:sp>
          <p:nvSpPr>
            <p:cNvPr id="40" name="TextBox 40"/>
            <p:cNvSpPr txBox="1"/>
            <p:nvPr/>
          </p:nvSpPr>
          <p:spPr>
            <a:xfrm>
              <a:off x="0" y="-19050"/>
              <a:ext cx="975360"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41" name="Group 41"/>
          <p:cNvGrpSpPr/>
          <p:nvPr/>
        </p:nvGrpSpPr>
        <p:grpSpPr>
          <a:xfrm>
            <a:off x="5243830" y="3291840"/>
            <a:ext cx="2194560" cy="975360"/>
            <a:chOff x="0" y="0"/>
            <a:chExt cx="4389120" cy="1950720"/>
          </a:xfrm>
        </p:grpSpPr>
        <p:sp>
          <p:nvSpPr>
            <p:cNvPr id="42" name="Freeform 42"/>
            <p:cNvSpPr/>
            <p:nvPr/>
          </p:nvSpPr>
          <p:spPr>
            <a:xfrm>
              <a:off x="0" y="0"/>
              <a:ext cx="4389120" cy="1950720"/>
            </a:xfrm>
            <a:custGeom>
              <a:avLst/>
              <a:gdLst/>
              <a:ahLst/>
              <a:cxnLst/>
              <a:rect l="l" t="t" r="r" b="b"/>
              <a:pathLst>
                <a:path w="4389120" h="1950720">
                  <a:moveTo>
                    <a:pt x="0" y="0"/>
                  </a:moveTo>
                  <a:lnTo>
                    <a:pt x="4389120" y="0"/>
                  </a:lnTo>
                  <a:lnTo>
                    <a:pt x="4389120" y="1950720"/>
                  </a:lnTo>
                  <a:lnTo>
                    <a:pt x="0" y="1950720"/>
                  </a:lnTo>
                  <a:close/>
                </a:path>
              </a:pathLst>
            </a:custGeom>
            <a:blipFill>
              <a:blip r:embed="rId3">
                <a:alphaModFix amt="0"/>
              </a:blip>
              <a:stretch>
                <a:fillRect l="-7023" r="-7023"/>
              </a:stretch>
            </a:blipFill>
          </p:spPr>
        </p:sp>
        <p:sp>
          <p:nvSpPr>
            <p:cNvPr id="43" name="TextBox 43"/>
            <p:cNvSpPr txBox="1"/>
            <p:nvPr/>
          </p:nvSpPr>
          <p:spPr>
            <a:xfrm>
              <a:off x="0" y="-104775"/>
              <a:ext cx="4389120" cy="2055495"/>
            </a:xfrm>
            <a:prstGeom prst="rect">
              <a:avLst/>
            </a:prstGeom>
          </p:spPr>
          <p:txBody>
            <a:bodyPr lIns="0" tIns="0" rIns="0" bIns="0" rtlCol="0" anchor="ctr"/>
            <a:lstStyle/>
            <a:p>
              <a:pPr algn="ctr" defTabSz="609630">
                <a:lnSpc>
                  <a:spcPts val="2112"/>
                </a:lnSpc>
              </a:pPr>
              <a:r>
                <a:rPr lang="en-US" sz="1600" b="1">
                  <a:solidFill>
                    <a:srgbClr val="2C3E50"/>
                  </a:solidFill>
                  <a:latin typeface="Agrandir Bold"/>
                  <a:ea typeface="Agrandir Bold"/>
                  <a:cs typeface="Agrandir Bold"/>
                  <a:sym typeface="Agrandir Bold"/>
                </a:rPr>
                <a:t>Amígdala</a:t>
              </a:r>
            </a:p>
          </p:txBody>
        </p:sp>
      </p:grpSp>
      <p:grpSp>
        <p:nvGrpSpPr>
          <p:cNvPr id="44" name="Group 44"/>
          <p:cNvGrpSpPr/>
          <p:nvPr/>
        </p:nvGrpSpPr>
        <p:grpSpPr>
          <a:xfrm>
            <a:off x="5242560" y="4387850"/>
            <a:ext cx="2194560" cy="853440"/>
            <a:chOff x="0" y="0"/>
            <a:chExt cx="4389120" cy="1706880"/>
          </a:xfrm>
        </p:grpSpPr>
        <p:sp>
          <p:nvSpPr>
            <p:cNvPr id="45" name="Freeform 45"/>
            <p:cNvSpPr/>
            <p:nvPr/>
          </p:nvSpPr>
          <p:spPr>
            <a:xfrm>
              <a:off x="0" y="0"/>
              <a:ext cx="4389120" cy="1706880"/>
            </a:xfrm>
            <a:custGeom>
              <a:avLst/>
              <a:gdLst/>
              <a:ahLst/>
              <a:cxnLst/>
              <a:rect l="l" t="t" r="r" b="b"/>
              <a:pathLst>
                <a:path w="4389120" h="1706880">
                  <a:moveTo>
                    <a:pt x="0" y="0"/>
                  </a:moveTo>
                  <a:lnTo>
                    <a:pt x="4389120" y="0"/>
                  </a:lnTo>
                  <a:lnTo>
                    <a:pt x="4389120" y="1706880"/>
                  </a:lnTo>
                  <a:lnTo>
                    <a:pt x="0" y="1706880"/>
                  </a:lnTo>
                  <a:close/>
                </a:path>
              </a:pathLst>
            </a:custGeom>
            <a:blipFill>
              <a:blip r:embed="rId3">
                <a:alphaModFix amt="0"/>
              </a:blip>
              <a:stretch>
                <a:fillRect t="-104" b="-104"/>
              </a:stretch>
            </a:blipFill>
          </p:spPr>
        </p:sp>
        <p:sp>
          <p:nvSpPr>
            <p:cNvPr id="46" name="TextBox 46"/>
            <p:cNvSpPr txBox="1"/>
            <p:nvPr/>
          </p:nvSpPr>
          <p:spPr>
            <a:xfrm>
              <a:off x="0" y="-95250"/>
              <a:ext cx="4389120" cy="1802130"/>
            </a:xfrm>
            <a:prstGeom prst="rect">
              <a:avLst/>
            </a:prstGeom>
          </p:spPr>
          <p:txBody>
            <a:bodyPr lIns="0" tIns="0" rIns="0" bIns="0" rtlCol="0" anchor="ctr"/>
            <a:lstStyle/>
            <a:p>
              <a:pPr algn="ctr" defTabSz="609630">
                <a:lnSpc>
                  <a:spcPts val="1935"/>
                </a:lnSpc>
              </a:pPr>
              <a:r>
                <a:rPr lang="en-US" sz="1466">
                  <a:solidFill>
                    <a:srgbClr val="7F8C8D"/>
                  </a:solidFill>
                  <a:latin typeface="Agrandir"/>
                  <a:ea typeface="Agrandir"/>
                  <a:cs typeface="Agrandir"/>
                  <a:sym typeface="Agrandir"/>
                </a:rPr>
                <a:t>Asocia</a:t>
              </a:r>
            </a:p>
            <a:p>
              <a:pPr algn="ctr" defTabSz="609630">
                <a:lnSpc>
                  <a:spcPts val="1935"/>
                </a:lnSpc>
              </a:pPr>
              <a:r>
                <a:rPr lang="en-US" sz="1466">
                  <a:solidFill>
                    <a:srgbClr val="7F8C8D"/>
                  </a:solidFill>
                  <a:latin typeface="Agrandir"/>
                  <a:ea typeface="Agrandir"/>
                  <a:cs typeface="Agrandir"/>
                  <a:sym typeface="Agrandir"/>
                </a:rPr>
                <a:t>emociones</a:t>
              </a:r>
            </a:p>
          </p:txBody>
        </p:sp>
      </p:grpSp>
      <p:grpSp>
        <p:nvGrpSpPr>
          <p:cNvPr id="47" name="Group 47"/>
          <p:cNvGrpSpPr/>
          <p:nvPr/>
        </p:nvGrpSpPr>
        <p:grpSpPr>
          <a:xfrm>
            <a:off x="7985760" y="1706880"/>
            <a:ext cx="1463040" cy="1463040"/>
            <a:chOff x="0" y="0"/>
            <a:chExt cx="2926080" cy="2926080"/>
          </a:xfrm>
        </p:grpSpPr>
        <p:sp>
          <p:nvSpPr>
            <p:cNvPr id="48" name="Freeform 48"/>
            <p:cNvSpPr/>
            <p:nvPr/>
          </p:nvSpPr>
          <p:spPr>
            <a:xfrm>
              <a:off x="0" y="0"/>
              <a:ext cx="2926080" cy="2926080"/>
            </a:xfrm>
            <a:custGeom>
              <a:avLst/>
              <a:gdLst/>
              <a:ahLst/>
              <a:cxnLst/>
              <a:rect l="l" t="t" r="r" b="b"/>
              <a:pathLst>
                <a:path w="2926080" h="2926080">
                  <a:moveTo>
                    <a:pt x="0" y="1463040"/>
                  </a:moveTo>
                  <a:cubicBezTo>
                    <a:pt x="0" y="655066"/>
                    <a:pt x="655066" y="0"/>
                    <a:pt x="1463040" y="0"/>
                  </a:cubicBezTo>
                  <a:cubicBezTo>
                    <a:pt x="2271014" y="0"/>
                    <a:pt x="2926080" y="655066"/>
                    <a:pt x="2926080" y="1463040"/>
                  </a:cubicBezTo>
                  <a:cubicBezTo>
                    <a:pt x="2926080" y="2271014"/>
                    <a:pt x="2271014" y="2926080"/>
                    <a:pt x="1463040" y="2926080"/>
                  </a:cubicBezTo>
                  <a:cubicBezTo>
                    <a:pt x="655066" y="2926080"/>
                    <a:pt x="0" y="2271014"/>
                    <a:pt x="0" y="1463040"/>
                  </a:cubicBezTo>
                  <a:close/>
                </a:path>
              </a:pathLst>
            </a:custGeom>
            <a:solidFill>
              <a:srgbClr val="8E44AD"/>
            </a:solidFill>
          </p:spPr>
        </p:sp>
      </p:grpSp>
      <p:grpSp>
        <p:nvGrpSpPr>
          <p:cNvPr id="49" name="Group 49"/>
          <p:cNvGrpSpPr/>
          <p:nvPr/>
        </p:nvGrpSpPr>
        <p:grpSpPr>
          <a:xfrm>
            <a:off x="7985760" y="1706880"/>
            <a:ext cx="1463040" cy="1463040"/>
            <a:chOff x="0" y="0"/>
            <a:chExt cx="2926080" cy="2926080"/>
          </a:xfrm>
        </p:grpSpPr>
        <p:sp>
          <p:nvSpPr>
            <p:cNvPr id="50" name="Freeform 50"/>
            <p:cNvSpPr/>
            <p:nvPr/>
          </p:nvSpPr>
          <p:spPr>
            <a:xfrm>
              <a:off x="0" y="0"/>
              <a:ext cx="2926080" cy="2926080"/>
            </a:xfrm>
            <a:custGeom>
              <a:avLst/>
              <a:gdLst/>
              <a:ahLst/>
              <a:cxnLst/>
              <a:rect l="l" t="t" r="r" b="b"/>
              <a:pathLst>
                <a:path w="2926080" h="2926080">
                  <a:moveTo>
                    <a:pt x="0" y="0"/>
                  </a:moveTo>
                  <a:lnTo>
                    <a:pt x="2926080" y="0"/>
                  </a:lnTo>
                  <a:lnTo>
                    <a:pt x="2926080" y="2926080"/>
                  </a:lnTo>
                  <a:lnTo>
                    <a:pt x="0" y="2926080"/>
                  </a:lnTo>
                  <a:close/>
                </a:path>
              </a:pathLst>
            </a:custGeom>
            <a:blipFill>
              <a:blip r:embed="rId3">
                <a:alphaModFix amt="0"/>
              </a:blip>
              <a:stretch>
                <a:fillRect l="-78303" r="-78303"/>
              </a:stretch>
            </a:blipFill>
          </p:spPr>
        </p:sp>
        <p:sp>
          <p:nvSpPr>
            <p:cNvPr id="51" name="TextBox 51"/>
            <p:cNvSpPr txBox="1"/>
            <p:nvPr/>
          </p:nvSpPr>
          <p:spPr>
            <a:xfrm>
              <a:off x="0" y="-171450"/>
              <a:ext cx="2926080" cy="3097530"/>
            </a:xfrm>
            <a:prstGeom prst="rect">
              <a:avLst/>
            </a:prstGeom>
          </p:spPr>
          <p:txBody>
            <a:bodyPr lIns="0" tIns="0" rIns="0" bIns="0" rtlCol="0" anchor="ctr"/>
            <a:lstStyle/>
            <a:p>
              <a:pPr algn="ctr" defTabSz="609630">
                <a:lnSpc>
                  <a:spcPts val="4480"/>
                </a:lnSpc>
              </a:pPr>
              <a:r>
                <a:rPr lang="en-US" sz="3733" b="1">
                  <a:solidFill>
                    <a:srgbClr val="FFFFFF"/>
                  </a:solidFill>
                  <a:latin typeface="Agrandir Bold"/>
                  <a:ea typeface="Agrandir Bold"/>
                  <a:cs typeface="Agrandir Bold"/>
                  <a:sym typeface="Agrandir Bold"/>
                </a:rPr>
                <a:t>4</a:t>
              </a:r>
            </a:p>
          </p:txBody>
        </p:sp>
      </p:grpSp>
      <p:grpSp>
        <p:nvGrpSpPr>
          <p:cNvPr id="52" name="Group 52"/>
          <p:cNvGrpSpPr/>
          <p:nvPr/>
        </p:nvGrpSpPr>
        <p:grpSpPr>
          <a:xfrm>
            <a:off x="9509760" y="1889760"/>
            <a:ext cx="487680" cy="975360"/>
            <a:chOff x="0" y="0"/>
            <a:chExt cx="975360" cy="1950720"/>
          </a:xfrm>
        </p:grpSpPr>
        <p:sp>
          <p:nvSpPr>
            <p:cNvPr id="53" name="Freeform 53"/>
            <p:cNvSpPr/>
            <p:nvPr/>
          </p:nvSpPr>
          <p:spPr>
            <a:xfrm>
              <a:off x="0" y="0"/>
              <a:ext cx="975360" cy="1950720"/>
            </a:xfrm>
            <a:custGeom>
              <a:avLst/>
              <a:gdLst/>
              <a:ahLst/>
              <a:cxnLst/>
              <a:rect l="l" t="t" r="r" b="b"/>
              <a:pathLst>
                <a:path w="975360" h="1950720">
                  <a:moveTo>
                    <a:pt x="0" y="0"/>
                  </a:moveTo>
                  <a:lnTo>
                    <a:pt x="975360" y="0"/>
                  </a:lnTo>
                  <a:lnTo>
                    <a:pt x="975360" y="1950720"/>
                  </a:lnTo>
                  <a:lnTo>
                    <a:pt x="0" y="1950720"/>
                  </a:lnTo>
                  <a:close/>
                </a:path>
              </a:pathLst>
            </a:custGeom>
            <a:blipFill>
              <a:blip r:embed="rId3">
                <a:alphaModFix amt="0"/>
              </a:blip>
              <a:stretch>
                <a:fillRect l="-206607" r="-206607"/>
              </a:stretch>
            </a:blipFill>
          </p:spPr>
        </p:sp>
        <p:sp>
          <p:nvSpPr>
            <p:cNvPr id="54" name="TextBox 54"/>
            <p:cNvSpPr txBox="1"/>
            <p:nvPr/>
          </p:nvSpPr>
          <p:spPr>
            <a:xfrm>
              <a:off x="0" y="-19050"/>
              <a:ext cx="975360"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55" name="Group 55"/>
          <p:cNvGrpSpPr/>
          <p:nvPr/>
        </p:nvGrpSpPr>
        <p:grpSpPr>
          <a:xfrm>
            <a:off x="7620000" y="3291840"/>
            <a:ext cx="2194560" cy="975360"/>
            <a:chOff x="0" y="0"/>
            <a:chExt cx="4389120" cy="1950720"/>
          </a:xfrm>
        </p:grpSpPr>
        <p:sp>
          <p:nvSpPr>
            <p:cNvPr id="56" name="Freeform 56"/>
            <p:cNvSpPr/>
            <p:nvPr/>
          </p:nvSpPr>
          <p:spPr>
            <a:xfrm>
              <a:off x="0" y="0"/>
              <a:ext cx="4389120" cy="1950720"/>
            </a:xfrm>
            <a:custGeom>
              <a:avLst/>
              <a:gdLst/>
              <a:ahLst/>
              <a:cxnLst/>
              <a:rect l="l" t="t" r="r" b="b"/>
              <a:pathLst>
                <a:path w="4389120" h="1950720">
                  <a:moveTo>
                    <a:pt x="0" y="0"/>
                  </a:moveTo>
                  <a:lnTo>
                    <a:pt x="4389120" y="0"/>
                  </a:lnTo>
                  <a:lnTo>
                    <a:pt x="4389120" y="1950720"/>
                  </a:lnTo>
                  <a:lnTo>
                    <a:pt x="0" y="1950720"/>
                  </a:lnTo>
                  <a:close/>
                </a:path>
              </a:pathLst>
            </a:custGeom>
            <a:blipFill>
              <a:blip r:embed="rId3">
                <a:alphaModFix amt="0"/>
              </a:blip>
              <a:stretch>
                <a:fillRect l="-7023" r="-7023"/>
              </a:stretch>
            </a:blipFill>
          </p:spPr>
        </p:sp>
        <p:sp>
          <p:nvSpPr>
            <p:cNvPr id="57" name="TextBox 57"/>
            <p:cNvSpPr txBox="1"/>
            <p:nvPr/>
          </p:nvSpPr>
          <p:spPr>
            <a:xfrm>
              <a:off x="0" y="-104775"/>
              <a:ext cx="4389120" cy="2055495"/>
            </a:xfrm>
            <a:prstGeom prst="rect">
              <a:avLst/>
            </a:prstGeom>
          </p:spPr>
          <p:txBody>
            <a:bodyPr lIns="0" tIns="0" rIns="0" bIns="0" rtlCol="0" anchor="ctr"/>
            <a:lstStyle/>
            <a:p>
              <a:pPr algn="ctr" defTabSz="609630">
                <a:lnSpc>
                  <a:spcPts val="2112"/>
                </a:lnSpc>
              </a:pPr>
              <a:r>
                <a:rPr lang="en-US" sz="1600" b="1">
                  <a:solidFill>
                    <a:srgbClr val="2C3E50"/>
                  </a:solidFill>
                  <a:latin typeface="Agrandir Bold"/>
                  <a:ea typeface="Agrandir Bold"/>
                  <a:cs typeface="Agrandir Bold"/>
                  <a:sym typeface="Agrandir Bold"/>
                </a:rPr>
                <a:t>Hipocampo</a:t>
              </a:r>
            </a:p>
          </p:txBody>
        </p:sp>
      </p:grpSp>
      <p:grpSp>
        <p:nvGrpSpPr>
          <p:cNvPr id="58" name="Group 58"/>
          <p:cNvGrpSpPr/>
          <p:nvPr/>
        </p:nvGrpSpPr>
        <p:grpSpPr>
          <a:xfrm>
            <a:off x="7621270" y="4387850"/>
            <a:ext cx="2194560" cy="853440"/>
            <a:chOff x="0" y="0"/>
            <a:chExt cx="4389120" cy="1706880"/>
          </a:xfrm>
        </p:grpSpPr>
        <p:sp>
          <p:nvSpPr>
            <p:cNvPr id="59" name="Freeform 59"/>
            <p:cNvSpPr/>
            <p:nvPr/>
          </p:nvSpPr>
          <p:spPr>
            <a:xfrm>
              <a:off x="0" y="0"/>
              <a:ext cx="4389120" cy="1706880"/>
            </a:xfrm>
            <a:custGeom>
              <a:avLst/>
              <a:gdLst/>
              <a:ahLst/>
              <a:cxnLst/>
              <a:rect l="l" t="t" r="r" b="b"/>
              <a:pathLst>
                <a:path w="4389120" h="1706880">
                  <a:moveTo>
                    <a:pt x="0" y="0"/>
                  </a:moveTo>
                  <a:lnTo>
                    <a:pt x="4389120" y="0"/>
                  </a:lnTo>
                  <a:lnTo>
                    <a:pt x="4389120" y="1706880"/>
                  </a:lnTo>
                  <a:lnTo>
                    <a:pt x="0" y="1706880"/>
                  </a:lnTo>
                  <a:close/>
                </a:path>
              </a:pathLst>
            </a:custGeom>
            <a:blipFill>
              <a:blip r:embed="rId3">
                <a:alphaModFix amt="0"/>
              </a:blip>
              <a:stretch>
                <a:fillRect t="-104" b="-104"/>
              </a:stretch>
            </a:blipFill>
          </p:spPr>
        </p:sp>
        <p:sp>
          <p:nvSpPr>
            <p:cNvPr id="60" name="TextBox 60"/>
            <p:cNvSpPr txBox="1"/>
            <p:nvPr/>
          </p:nvSpPr>
          <p:spPr>
            <a:xfrm>
              <a:off x="0" y="-95250"/>
              <a:ext cx="4389120" cy="1802130"/>
            </a:xfrm>
            <a:prstGeom prst="rect">
              <a:avLst/>
            </a:prstGeom>
          </p:spPr>
          <p:txBody>
            <a:bodyPr lIns="0" tIns="0" rIns="0" bIns="0" rtlCol="0" anchor="ctr"/>
            <a:lstStyle/>
            <a:p>
              <a:pPr algn="ctr" defTabSz="609630">
                <a:lnSpc>
                  <a:spcPts val="1935"/>
                </a:lnSpc>
              </a:pPr>
              <a:r>
                <a:rPr lang="en-US" sz="1466">
                  <a:solidFill>
                    <a:srgbClr val="7F8C8D"/>
                  </a:solidFill>
                  <a:latin typeface="Agrandir"/>
                  <a:ea typeface="Agrandir"/>
                  <a:cs typeface="Agrandir"/>
                  <a:sym typeface="Agrandir"/>
                </a:rPr>
                <a:t>Graba el</a:t>
              </a:r>
            </a:p>
            <a:p>
              <a:pPr algn="ctr" defTabSz="609630">
                <a:lnSpc>
                  <a:spcPts val="1935"/>
                </a:lnSpc>
              </a:pPr>
              <a:r>
                <a:rPr lang="en-US" sz="1466">
                  <a:solidFill>
                    <a:srgbClr val="7F8C8D"/>
                  </a:solidFill>
                  <a:latin typeface="Agrandir"/>
                  <a:ea typeface="Agrandir"/>
                  <a:cs typeface="Agrandir"/>
                  <a:sym typeface="Agrandir"/>
                </a:rPr>
                <a:t>contexto</a:t>
              </a:r>
            </a:p>
          </p:txBody>
        </p:sp>
      </p:grpSp>
      <p:grpSp>
        <p:nvGrpSpPr>
          <p:cNvPr id="61" name="Group 61"/>
          <p:cNvGrpSpPr/>
          <p:nvPr/>
        </p:nvGrpSpPr>
        <p:grpSpPr>
          <a:xfrm>
            <a:off x="10363200" y="1706880"/>
            <a:ext cx="1463040" cy="1463040"/>
            <a:chOff x="0" y="0"/>
            <a:chExt cx="2926080" cy="2926080"/>
          </a:xfrm>
        </p:grpSpPr>
        <p:sp>
          <p:nvSpPr>
            <p:cNvPr id="62" name="Freeform 62"/>
            <p:cNvSpPr/>
            <p:nvPr/>
          </p:nvSpPr>
          <p:spPr>
            <a:xfrm>
              <a:off x="0" y="0"/>
              <a:ext cx="2926080" cy="2926080"/>
            </a:xfrm>
            <a:custGeom>
              <a:avLst/>
              <a:gdLst/>
              <a:ahLst/>
              <a:cxnLst/>
              <a:rect l="l" t="t" r="r" b="b"/>
              <a:pathLst>
                <a:path w="2926080" h="2926080">
                  <a:moveTo>
                    <a:pt x="0" y="1463040"/>
                  </a:moveTo>
                  <a:cubicBezTo>
                    <a:pt x="0" y="655066"/>
                    <a:pt x="655066" y="0"/>
                    <a:pt x="1463040" y="0"/>
                  </a:cubicBezTo>
                  <a:cubicBezTo>
                    <a:pt x="2271014" y="0"/>
                    <a:pt x="2926080" y="655066"/>
                    <a:pt x="2926080" y="1463040"/>
                  </a:cubicBezTo>
                  <a:cubicBezTo>
                    <a:pt x="2926080" y="2271014"/>
                    <a:pt x="2271014" y="2926080"/>
                    <a:pt x="1463040" y="2926080"/>
                  </a:cubicBezTo>
                  <a:cubicBezTo>
                    <a:pt x="655066" y="2926080"/>
                    <a:pt x="0" y="2271014"/>
                    <a:pt x="0" y="1463040"/>
                  </a:cubicBezTo>
                  <a:close/>
                </a:path>
              </a:pathLst>
            </a:custGeom>
            <a:solidFill>
              <a:srgbClr val="1B4F72"/>
            </a:solidFill>
          </p:spPr>
        </p:sp>
      </p:grpSp>
      <p:grpSp>
        <p:nvGrpSpPr>
          <p:cNvPr id="63" name="Group 63"/>
          <p:cNvGrpSpPr/>
          <p:nvPr/>
        </p:nvGrpSpPr>
        <p:grpSpPr>
          <a:xfrm>
            <a:off x="10363200" y="1706880"/>
            <a:ext cx="1463040" cy="1463040"/>
            <a:chOff x="0" y="0"/>
            <a:chExt cx="2926080" cy="2926080"/>
          </a:xfrm>
        </p:grpSpPr>
        <p:sp>
          <p:nvSpPr>
            <p:cNvPr id="64" name="Freeform 64"/>
            <p:cNvSpPr/>
            <p:nvPr/>
          </p:nvSpPr>
          <p:spPr>
            <a:xfrm>
              <a:off x="0" y="0"/>
              <a:ext cx="2926080" cy="2926080"/>
            </a:xfrm>
            <a:custGeom>
              <a:avLst/>
              <a:gdLst/>
              <a:ahLst/>
              <a:cxnLst/>
              <a:rect l="l" t="t" r="r" b="b"/>
              <a:pathLst>
                <a:path w="2926080" h="2926080">
                  <a:moveTo>
                    <a:pt x="0" y="0"/>
                  </a:moveTo>
                  <a:lnTo>
                    <a:pt x="2926080" y="0"/>
                  </a:lnTo>
                  <a:lnTo>
                    <a:pt x="2926080" y="2926080"/>
                  </a:lnTo>
                  <a:lnTo>
                    <a:pt x="0" y="2926080"/>
                  </a:lnTo>
                  <a:close/>
                </a:path>
              </a:pathLst>
            </a:custGeom>
            <a:blipFill>
              <a:blip r:embed="rId3">
                <a:alphaModFix amt="0"/>
              </a:blip>
              <a:stretch>
                <a:fillRect l="-78303" r="-78303"/>
              </a:stretch>
            </a:blipFill>
          </p:spPr>
        </p:sp>
        <p:sp>
          <p:nvSpPr>
            <p:cNvPr id="65" name="TextBox 65"/>
            <p:cNvSpPr txBox="1"/>
            <p:nvPr/>
          </p:nvSpPr>
          <p:spPr>
            <a:xfrm>
              <a:off x="0" y="-171450"/>
              <a:ext cx="2926080" cy="3097530"/>
            </a:xfrm>
            <a:prstGeom prst="rect">
              <a:avLst/>
            </a:prstGeom>
          </p:spPr>
          <p:txBody>
            <a:bodyPr lIns="0" tIns="0" rIns="0" bIns="0" rtlCol="0" anchor="ctr"/>
            <a:lstStyle/>
            <a:p>
              <a:pPr algn="ctr" defTabSz="609630">
                <a:lnSpc>
                  <a:spcPts val="4480"/>
                </a:lnSpc>
              </a:pPr>
              <a:r>
                <a:rPr lang="en-US" sz="3733" b="1">
                  <a:solidFill>
                    <a:srgbClr val="FFFFFF"/>
                  </a:solidFill>
                  <a:latin typeface="Agrandir Bold"/>
                  <a:ea typeface="Agrandir Bold"/>
                  <a:cs typeface="Agrandir Bold"/>
                  <a:sym typeface="Agrandir Bold"/>
                </a:rPr>
                <a:t>5</a:t>
              </a:r>
            </a:p>
          </p:txBody>
        </p:sp>
      </p:grpSp>
      <p:grpSp>
        <p:nvGrpSpPr>
          <p:cNvPr id="66" name="Group 66"/>
          <p:cNvGrpSpPr/>
          <p:nvPr/>
        </p:nvGrpSpPr>
        <p:grpSpPr>
          <a:xfrm>
            <a:off x="9997440" y="3291840"/>
            <a:ext cx="2194560" cy="975360"/>
            <a:chOff x="0" y="0"/>
            <a:chExt cx="4389120" cy="1950720"/>
          </a:xfrm>
        </p:grpSpPr>
        <p:sp>
          <p:nvSpPr>
            <p:cNvPr id="67" name="Freeform 67"/>
            <p:cNvSpPr/>
            <p:nvPr/>
          </p:nvSpPr>
          <p:spPr>
            <a:xfrm>
              <a:off x="0" y="0"/>
              <a:ext cx="4389120" cy="1950720"/>
            </a:xfrm>
            <a:custGeom>
              <a:avLst/>
              <a:gdLst/>
              <a:ahLst/>
              <a:cxnLst/>
              <a:rect l="l" t="t" r="r" b="b"/>
              <a:pathLst>
                <a:path w="4389120" h="1950720">
                  <a:moveTo>
                    <a:pt x="0" y="0"/>
                  </a:moveTo>
                  <a:lnTo>
                    <a:pt x="4389120" y="0"/>
                  </a:lnTo>
                  <a:lnTo>
                    <a:pt x="4389120" y="1950720"/>
                  </a:lnTo>
                  <a:lnTo>
                    <a:pt x="0" y="1950720"/>
                  </a:lnTo>
                  <a:close/>
                </a:path>
              </a:pathLst>
            </a:custGeom>
            <a:blipFill>
              <a:blip r:embed="rId3">
                <a:alphaModFix amt="0"/>
              </a:blip>
              <a:stretch>
                <a:fillRect l="-7023" r="-7023"/>
              </a:stretch>
            </a:blipFill>
          </p:spPr>
        </p:sp>
        <p:sp>
          <p:nvSpPr>
            <p:cNvPr id="68" name="TextBox 68"/>
            <p:cNvSpPr txBox="1"/>
            <p:nvPr/>
          </p:nvSpPr>
          <p:spPr>
            <a:xfrm>
              <a:off x="0" y="-104775"/>
              <a:ext cx="4389120" cy="2055495"/>
            </a:xfrm>
            <a:prstGeom prst="rect">
              <a:avLst/>
            </a:prstGeom>
          </p:spPr>
          <p:txBody>
            <a:bodyPr lIns="0" tIns="0" rIns="0" bIns="0" rtlCol="0" anchor="ctr"/>
            <a:lstStyle/>
            <a:p>
              <a:pPr algn="ctr" defTabSz="609630">
                <a:lnSpc>
                  <a:spcPts val="2112"/>
                </a:lnSpc>
              </a:pPr>
              <a:r>
                <a:rPr lang="en-US" sz="1600" b="1">
                  <a:solidFill>
                    <a:srgbClr val="2C3E50"/>
                  </a:solidFill>
                  <a:latin typeface="Agrandir Bold"/>
                  <a:ea typeface="Agrandir Bold"/>
                  <a:cs typeface="Agrandir Bold"/>
                  <a:sym typeface="Agrandir Bold"/>
                </a:rPr>
                <a:t>Corteza</a:t>
              </a:r>
            </a:p>
            <a:p>
              <a:pPr algn="ctr" defTabSz="609630">
                <a:lnSpc>
                  <a:spcPts val="2112"/>
                </a:lnSpc>
              </a:pPr>
              <a:r>
                <a:rPr lang="en-US" sz="1600" b="1">
                  <a:solidFill>
                    <a:srgbClr val="2C3E50"/>
                  </a:solidFill>
                  <a:latin typeface="Agrandir Bold"/>
                  <a:ea typeface="Agrandir Bold"/>
                  <a:cs typeface="Agrandir Bold"/>
                  <a:sym typeface="Agrandir Bold"/>
                </a:rPr>
                <a:t>Prefrontal</a:t>
              </a:r>
            </a:p>
          </p:txBody>
        </p:sp>
      </p:grpSp>
      <p:grpSp>
        <p:nvGrpSpPr>
          <p:cNvPr id="69" name="Group 69"/>
          <p:cNvGrpSpPr/>
          <p:nvPr/>
        </p:nvGrpSpPr>
        <p:grpSpPr>
          <a:xfrm>
            <a:off x="9997440" y="4387850"/>
            <a:ext cx="2194560" cy="853440"/>
            <a:chOff x="0" y="0"/>
            <a:chExt cx="4389120" cy="1706880"/>
          </a:xfrm>
        </p:grpSpPr>
        <p:sp>
          <p:nvSpPr>
            <p:cNvPr id="70" name="Freeform 70"/>
            <p:cNvSpPr/>
            <p:nvPr/>
          </p:nvSpPr>
          <p:spPr>
            <a:xfrm>
              <a:off x="0" y="0"/>
              <a:ext cx="4389120" cy="1706880"/>
            </a:xfrm>
            <a:custGeom>
              <a:avLst/>
              <a:gdLst/>
              <a:ahLst/>
              <a:cxnLst/>
              <a:rect l="l" t="t" r="r" b="b"/>
              <a:pathLst>
                <a:path w="4389120" h="1706880">
                  <a:moveTo>
                    <a:pt x="0" y="0"/>
                  </a:moveTo>
                  <a:lnTo>
                    <a:pt x="4389120" y="0"/>
                  </a:lnTo>
                  <a:lnTo>
                    <a:pt x="4389120" y="1706880"/>
                  </a:lnTo>
                  <a:lnTo>
                    <a:pt x="0" y="1706880"/>
                  </a:lnTo>
                  <a:close/>
                </a:path>
              </a:pathLst>
            </a:custGeom>
            <a:blipFill>
              <a:blip r:embed="rId3">
                <a:alphaModFix amt="0"/>
              </a:blip>
              <a:stretch>
                <a:fillRect t="-104" b="-104"/>
              </a:stretch>
            </a:blipFill>
          </p:spPr>
        </p:sp>
        <p:sp>
          <p:nvSpPr>
            <p:cNvPr id="71" name="TextBox 71"/>
            <p:cNvSpPr txBox="1"/>
            <p:nvPr/>
          </p:nvSpPr>
          <p:spPr>
            <a:xfrm>
              <a:off x="0" y="-95250"/>
              <a:ext cx="4389120" cy="1802130"/>
            </a:xfrm>
            <a:prstGeom prst="rect">
              <a:avLst/>
            </a:prstGeom>
          </p:spPr>
          <p:txBody>
            <a:bodyPr lIns="0" tIns="0" rIns="0" bIns="0" rtlCol="0" anchor="ctr"/>
            <a:lstStyle/>
            <a:p>
              <a:pPr algn="ctr" defTabSz="609630">
                <a:lnSpc>
                  <a:spcPts val="1935"/>
                </a:lnSpc>
              </a:pPr>
              <a:r>
                <a:rPr lang="en-US" sz="1466">
                  <a:solidFill>
                    <a:srgbClr val="7F8C8D"/>
                  </a:solidFill>
                  <a:latin typeface="Agrandir"/>
                  <a:ea typeface="Agrandir"/>
                  <a:cs typeface="Agrandir"/>
                  <a:sym typeface="Agrandir"/>
                </a:rPr>
                <a:t>Evalúa y</a:t>
              </a:r>
            </a:p>
            <a:p>
              <a:pPr algn="ctr" defTabSz="609630">
                <a:lnSpc>
                  <a:spcPts val="1935"/>
                </a:lnSpc>
              </a:pPr>
              <a:r>
                <a:rPr lang="en-US" sz="1466">
                  <a:solidFill>
                    <a:srgbClr val="7F8C8D"/>
                  </a:solidFill>
                  <a:latin typeface="Agrandir"/>
                  <a:ea typeface="Agrandir"/>
                  <a:cs typeface="Agrandir"/>
                  <a:sym typeface="Agrandir"/>
                </a:rPr>
                <a:t>decide</a:t>
              </a:r>
            </a:p>
          </p:txBody>
        </p:sp>
      </p:grpSp>
      <p:grpSp>
        <p:nvGrpSpPr>
          <p:cNvPr id="72" name="Group 72"/>
          <p:cNvGrpSpPr/>
          <p:nvPr/>
        </p:nvGrpSpPr>
        <p:grpSpPr>
          <a:xfrm>
            <a:off x="1219200" y="5608320"/>
            <a:ext cx="9753600" cy="853440"/>
            <a:chOff x="0" y="0"/>
            <a:chExt cx="19507200" cy="1706880"/>
          </a:xfrm>
        </p:grpSpPr>
        <p:sp>
          <p:nvSpPr>
            <p:cNvPr id="73" name="Freeform 73"/>
            <p:cNvSpPr/>
            <p:nvPr/>
          </p:nvSpPr>
          <p:spPr>
            <a:xfrm>
              <a:off x="0" y="0"/>
              <a:ext cx="19507200" cy="1706880"/>
            </a:xfrm>
            <a:custGeom>
              <a:avLst/>
              <a:gdLst/>
              <a:ahLst/>
              <a:cxnLst/>
              <a:rect l="l" t="t" r="r" b="b"/>
              <a:pathLst>
                <a:path w="19507200" h="1706880">
                  <a:moveTo>
                    <a:pt x="0" y="0"/>
                  </a:moveTo>
                  <a:lnTo>
                    <a:pt x="19507200" y="0"/>
                  </a:lnTo>
                  <a:lnTo>
                    <a:pt x="19507200" y="1706880"/>
                  </a:lnTo>
                  <a:lnTo>
                    <a:pt x="0" y="1706880"/>
                  </a:lnTo>
                  <a:close/>
                </a:path>
              </a:pathLst>
            </a:custGeom>
            <a:blipFill>
              <a:blip r:embed="rId3">
                <a:alphaModFix amt="0"/>
              </a:blip>
              <a:stretch>
                <a:fillRect t="-172686" b="-172686"/>
              </a:stretch>
            </a:blipFill>
          </p:spPr>
        </p:sp>
        <p:sp>
          <p:nvSpPr>
            <p:cNvPr id="74" name="TextBox 74"/>
            <p:cNvSpPr txBox="1"/>
            <p:nvPr/>
          </p:nvSpPr>
          <p:spPr>
            <a:xfrm>
              <a:off x="0" y="-161925"/>
              <a:ext cx="19507200" cy="1868805"/>
            </a:xfrm>
            <a:prstGeom prst="rect">
              <a:avLst/>
            </a:prstGeom>
          </p:spPr>
          <p:txBody>
            <a:bodyPr lIns="0" tIns="0" rIns="0" bIns="0" rtlCol="0" anchor="ctr"/>
            <a:lstStyle/>
            <a:p>
              <a:pPr algn="ctr" defTabSz="609630">
                <a:lnSpc>
                  <a:spcPts val="2911"/>
                </a:lnSpc>
              </a:pPr>
              <a:r>
                <a:rPr lang="en-US" sz="1866" i="1">
                  <a:solidFill>
                    <a:srgbClr val="2C3E50"/>
                  </a:solidFill>
                  <a:latin typeface="Agrandir Italics"/>
                  <a:ea typeface="Agrandir Italics"/>
                  <a:cs typeface="Agrandir Italics"/>
                  <a:sym typeface="Agrandir Italics"/>
                </a:rPr>
                <a:t>Este circuito funciona todos los días: comer, un abrazo, lograr una meta.</a:t>
              </a:r>
            </a:p>
            <a:p>
              <a:pPr algn="ctr" defTabSz="609630">
                <a:lnSpc>
                  <a:spcPts val="2911"/>
                </a:lnSpc>
              </a:pPr>
              <a:r>
                <a:rPr lang="en-US" sz="1866" i="1">
                  <a:solidFill>
                    <a:srgbClr val="2C3E50"/>
                  </a:solidFill>
                  <a:latin typeface="Agrandir Italics"/>
                  <a:ea typeface="Agrandir Italics"/>
                  <a:cs typeface="Agrandir Italics"/>
                  <a:sym typeface="Agrandir Italics"/>
                </a:rPr>
                <a:t>Es el circuito de la motivación y la recompensa.</a:t>
              </a:r>
            </a:p>
          </p:txBody>
        </p:sp>
      </p:grpSp>
      <p:grpSp>
        <p:nvGrpSpPr>
          <p:cNvPr id="75" name="Group 75"/>
          <p:cNvGrpSpPr/>
          <p:nvPr/>
        </p:nvGrpSpPr>
        <p:grpSpPr>
          <a:xfrm>
            <a:off x="1866900" y="5546090"/>
            <a:ext cx="8458200" cy="1069925"/>
            <a:chOff x="0" y="0"/>
            <a:chExt cx="3341511" cy="422687"/>
          </a:xfrm>
        </p:grpSpPr>
        <p:sp>
          <p:nvSpPr>
            <p:cNvPr id="76" name="Freeform 76"/>
            <p:cNvSpPr/>
            <p:nvPr/>
          </p:nvSpPr>
          <p:spPr>
            <a:xfrm>
              <a:off x="0" y="0"/>
              <a:ext cx="3341511" cy="422687"/>
            </a:xfrm>
            <a:custGeom>
              <a:avLst/>
              <a:gdLst/>
              <a:ahLst/>
              <a:cxnLst/>
              <a:rect l="l" t="t" r="r" b="b"/>
              <a:pathLst>
                <a:path w="3341511" h="422687">
                  <a:moveTo>
                    <a:pt x="0" y="0"/>
                  </a:moveTo>
                  <a:lnTo>
                    <a:pt x="3341511" y="0"/>
                  </a:lnTo>
                  <a:lnTo>
                    <a:pt x="3341511" y="422687"/>
                  </a:lnTo>
                  <a:lnTo>
                    <a:pt x="0" y="422687"/>
                  </a:lnTo>
                  <a:close/>
                </a:path>
              </a:pathLst>
            </a:custGeom>
            <a:ln w="38100" cap="sq">
              <a:solidFill>
                <a:srgbClr val="2E86C1"/>
              </a:solidFill>
              <a:prstDash val="solid"/>
              <a:miter/>
            </a:ln>
          </p:spPr>
        </p:sp>
        <p:sp>
          <p:nvSpPr>
            <p:cNvPr id="77" name="TextBox 77"/>
            <p:cNvSpPr txBox="1"/>
            <p:nvPr/>
          </p:nvSpPr>
          <p:spPr>
            <a:xfrm>
              <a:off x="0" y="-95250"/>
              <a:ext cx="3341511" cy="517937"/>
            </a:xfrm>
            <a:prstGeom prst="rect">
              <a:avLst/>
            </a:prstGeom>
          </p:spPr>
          <p:txBody>
            <a:bodyPr lIns="33867" tIns="33867" rIns="33867" bIns="33867" rtlCol="0" anchor="ctr"/>
            <a:lstStyle/>
            <a:p>
              <a:pPr algn="ctr" defTabSz="609630">
                <a:lnSpc>
                  <a:spcPts val="1935"/>
                </a:lnSpc>
              </a:pPr>
              <a:endParaRPr sz="1200">
                <a:solidFill>
                  <a:prstClr val="black"/>
                </a:solidFill>
                <a:latin typeface="Calibri"/>
              </a:endParaRPr>
            </a:p>
          </p:txBody>
        </p:sp>
      </p:grpSp>
      <p:grpSp>
        <p:nvGrpSpPr>
          <p:cNvPr id="78" name="Group 78"/>
          <p:cNvGrpSpPr/>
          <p:nvPr/>
        </p:nvGrpSpPr>
        <p:grpSpPr>
          <a:xfrm rot="5400000">
            <a:off x="1381760" y="3784787"/>
            <a:ext cx="406400" cy="964827"/>
            <a:chOff x="0" y="0"/>
            <a:chExt cx="821673" cy="1950720"/>
          </a:xfrm>
        </p:grpSpPr>
        <p:sp>
          <p:nvSpPr>
            <p:cNvPr id="79" name="Freeform 79"/>
            <p:cNvSpPr/>
            <p:nvPr/>
          </p:nvSpPr>
          <p:spPr>
            <a:xfrm>
              <a:off x="0" y="0"/>
              <a:ext cx="821673" cy="1950720"/>
            </a:xfrm>
            <a:custGeom>
              <a:avLst/>
              <a:gdLst/>
              <a:ahLst/>
              <a:cxnLst/>
              <a:rect l="l" t="t" r="r" b="b"/>
              <a:pathLst>
                <a:path w="821673" h="1950720">
                  <a:moveTo>
                    <a:pt x="0" y="0"/>
                  </a:moveTo>
                  <a:lnTo>
                    <a:pt x="821673" y="0"/>
                  </a:lnTo>
                  <a:lnTo>
                    <a:pt x="821673" y="1950720"/>
                  </a:lnTo>
                  <a:lnTo>
                    <a:pt x="0" y="1950720"/>
                  </a:lnTo>
                  <a:close/>
                </a:path>
              </a:pathLst>
            </a:custGeom>
            <a:blipFill>
              <a:blip r:embed="rId3">
                <a:alphaModFix amt="0"/>
              </a:blip>
              <a:stretch>
                <a:fillRect l="-245251" r="-263955"/>
              </a:stretch>
            </a:blipFill>
          </p:spPr>
        </p:sp>
        <p:sp>
          <p:nvSpPr>
            <p:cNvPr id="80" name="TextBox 80"/>
            <p:cNvSpPr txBox="1"/>
            <p:nvPr/>
          </p:nvSpPr>
          <p:spPr>
            <a:xfrm>
              <a:off x="0" y="-19050"/>
              <a:ext cx="821673"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81" name="Group 81"/>
          <p:cNvGrpSpPr/>
          <p:nvPr/>
        </p:nvGrpSpPr>
        <p:grpSpPr>
          <a:xfrm rot="5400000">
            <a:off x="3759200" y="3784787"/>
            <a:ext cx="406400" cy="964827"/>
            <a:chOff x="0" y="0"/>
            <a:chExt cx="821673" cy="1950720"/>
          </a:xfrm>
        </p:grpSpPr>
        <p:sp>
          <p:nvSpPr>
            <p:cNvPr id="82" name="Freeform 82"/>
            <p:cNvSpPr/>
            <p:nvPr/>
          </p:nvSpPr>
          <p:spPr>
            <a:xfrm>
              <a:off x="0" y="0"/>
              <a:ext cx="821673" cy="1950720"/>
            </a:xfrm>
            <a:custGeom>
              <a:avLst/>
              <a:gdLst/>
              <a:ahLst/>
              <a:cxnLst/>
              <a:rect l="l" t="t" r="r" b="b"/>
              <a:pathLst>
                <a:path w="821673" h="1950720">
                  <a:moveTo>
                    <a:pt x="0" y="0"/>
                  </a:moveTo>
                  <a:lnTo>
                    <a:pt x="821673" y="0"/>
                  </a:lnTo>
                  <a:lnTo>
                    <a:pt x="821673" y="1950720"/>
                  </a:lnTo>
                  <a:lnTo>
                    <a:pt x="0" y="1950720"/>
                  </a:lnTo>
                  <a:close/>
                </a:path>
              </a:pathLst>
            </a:custGeom>
            <a:blipFill>
              <a:blip r:embed="rId3">
                <a:alphaModFix amt="0"/>
              </a:blip>
              <a:stretch>
                <a:fillRect l="-245251" r="-263955"/>
              </a:stretch>
            </a:blipFill>
          </p:spPr>
        </p:sp>
        <p:sp>
          <p:nvSpPr>
            <p:cNvPr id="83" name="TextBox 83"/>
            <p:cNvSpPr txBox="1"/>
            <p:nvPr/>
          </p:nvSpPr>
          <p:spPr>
            <a:xfrm>
              <a:off x="0" y="-19050"/>
              <a:ext cx="821673"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84" name="Group 84"/>
          <p:cNvGrpSpPr/>
          <p:nvPr/>
        </p:nvGrpSpPr>
        <p:grpSpPr>
          <a:xfrm rot="5400000">
            <a:off x="6136640" y="3784787"/>
            <a:ext cx="406400" cy="964827"/>
            <a:chOff x="0" y="0"/>
            <a:chExt cx="821673" cy="1950720"/>
          </a:xfrm>
        </p:grpSpPr>
        <p:sp>
          <p:nvSpPr>
            <p:cNvPr id="85" name="Freeform 85"/>
            <p:cNvSpPr/>
            <p:nvPr/>
          </p:nvSpPr>
          <p:spPr>
            <a:xfrm>
              <a:off x="0" y="0"/>
              <a:ext cx="821673" cy="1950720"/>
            </a:xfrm>
            <a:custGeom>
              <a:avLst/>
              <a:gdLst/>
              <a:ahLst/>
              <a:cxnLst/>
              <a:rect l="l" t="t" r="r" b="b"/>
              <a:pathLst>
                <a:path w="821673" h="1950720">
                  <a:moveTo>
                    <a:pt x="0" y="0"/>
                  </a:moveTo>
                  <a:lnTo>
                    <a:pt x="821673" y="0"/>
                  </a:lnTo>
                  <a:lnTo>
                    <a:pt x="821673" y="1950720"/>
                  </a:lnTo>
                  <a:lnTo>
                    <a:pt x="0" y="1950720"/>
                  </a:lnTo>
                  <a:close/>
                </a:path>
              </a:pathLst>
            </a:custGeom>
            <a:blipFill>
              <a:blip r:embed="rId3">
                <a:alphaModFix amt="0"/>
              </a:blip>
              <a:stretch>
                <a:fillRect l="-245251" r="-263955"/>
              </a:stretch>
            </a:blipFill>
          </p:spPr>
        </p:sp>
        <p:sp>
          <p:nvSpPr>
            <p:cNvPr id="86" name="TextBox 86"/>
            <p:cNvSpPr txBox="1"/>
            <p:nvPr/>
          </p:nvSpPr>
          <p:spPr>
            <a:xfrm>
              <a:off x="0" y="-19050"/>
              <a:ext cx="821673"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87" name="Group 87"/>
          <p:cNvGrpSpPr/>
          <p:nvPr/>
        </p:nvGrpSpPr>
        <p:grpSpPr>
          <a:xfrm rot="5400000">
            <a:off x="8514080" y="3784787"/>
            <a:ext cx="406400" cy="964827"/>
            <a:chOff x="0" y="0"/>
            <a:chExt cx="821673" cy="1950720"/>
          </a:xfrm>
        </p:grpSpPr>
        <p:sp>
          <p:nvSpPr>
            <p:cNvPr id="88" name="Freeform 88"/>
            <p:cNvSpPr/>
            <p:nvPr/>
          </p:nvSpPr>
          <p:spPr>
            <a:xfrm>
              <a:off x="0" y="0"/>
              <a:ext cx="821673" cy="1950720"/>
            </a:xfrm>
            <a:custGeom>
              <a:avLst/>
              <a:gdLst/>
              <a:ahLst/>
              <a:cxnLst/>
              <a:rect l="l" t="t" r="r" b="b"/>
              <a:pathLst>
                <a:path w="821673" h="1950720">
                  <a:moveTo>
                    <a:pt x="0" y="0"/>
                  </a:moveTo>
                  <a:lnTo>
                    <a:pt x="821673" y="0"/>
                  </a:lnTo>
                  <a:lnTo>
                    <a:pt x="821673" y="1950720"/>
                  </a:lnTo>
                  <a:lnTo>
                    <a:pt x="0" y="1950720"/>
                  </a:lnTo>
                  <a:close/>
                </a:path>
              </a:pathLst>
            </a:custGeom>
            <a:blipFill>
              <a:blip r:embed="rId3">
                <a:alphaModFix amt="0"/>
              </a:blip>
              <a:stretch>
                <a:fillRect l="-245251" r="-263955"/>
              </a:stretch>
            </a:blipFill>
          </p:spPr>
        </p:sp>
        <p:sp>
          <p:nvSpPr>
            <p:cNvPr id="89" name="TextBox 89"/>
            <p:cNvSpPr txBox="1"/>
            <p:nvPr/>
          </p:nvSpPr>
          <p:spPr>
            <a:xfrm>
              <a:off x="0" y="-19050"/>
              <a:ext cx="821673"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grpSp>
        <p:nvGrpSpPr>
          <p:cNvPr id="90" name="Group 90"/>
          <p:cNvGrpSpPr/>
          <p:nvPr/>
        </p:nvGrpSpPr>
        <p:grpSpPr>
          <a:xfrm rot="5400000">
            <a:off x="10891520" y="3784787"/>
            <a:ext cx="406400" cy="964827"/>
            <a:chOff x="0" y="0"/>
            <a:chExt cx="821673" cy="1950720"/>
          </a:xfrm>
        </p:grpSpPr>
        <p:sp>
          <p:nvSpPr>
            <p:cNvPr id="91" name="Freeform 91"/>
            <p:cNvSpPr/>
            <p:nvPr/>
          </p:nvSpPr>
          <p:spPr>
            <a:xfrm>
              <a:off x="0" y="0"/>
              <a:ext cx="821673" cy="1950720"/>
            </a:xfrm>
            <a:custGeom>
              <a:avLst/>
              <a:gdLst/>
              <a:ahLst/>
              <a:cxnLst/>
              <a:rect l="l" t="t" r="r" b="b"/>
              <a:pathLst>
                <a:path w="821673" h="1950720">
                  <a:moveTo>
                    <a:pt x="0" y="0"/>
                  </a:moveTo>
                  <a:lnTo>
                    <a:pt x="821673" y="0"/>
                  </a:lnTo>
                  <a:lnTo>
                    <a:pt x="821673" y="1950720"/>
                  </a:lnTo>
                  <a:lnTo>
                    <a:pt x="0" y="1950720"/>
                  </a:lnTo>
                  <a:close/>
                </a:path>
              </a:pathLst>
            </a:custGeom>
            <a:blipFill>
              <a:blip r:embed="rId3">
                <a:alphaModFix amt="0"/>
              </a:blip>
              <a:stretch>
                <a:fillRect l="-245251" r="-263955"/>
              </a:stretch>
            </a:blipFill>
          </p:spPr>
        </p:sp>
        <p:sp>
          <p:nvSpPr>
            <p:cNvPr id="92" name="TextBox 92"/>
            <p:cNvSpPr txBox="1"/>
            <p:nvPr/>
          </p:nvSpPr>
          <p:spPr>
            <a:xfrm>
              <a:off x="0" y="-19050"/>
              <a:ext cx="821673" cy="1969770"/>
            </a:xfrm>
            <a:prstGeom prst="rect">
              <a:avLst/>
            </a:prstGeom>
          </p:spPr>
          <p:txBody>
            <a:bodyPr lIns="0" tIns="0" rIns="0" bIns="0" rtlCol="0" anchor="ctr"/>
            <a:lstStyle/>
            <a:p>
              <a:pPr algn="ctr" defTabSz="609630">
                <a:lnSpc>
                  <a:spcPts val="3840"/>
                </a:lnSpc>
              </a:pPr>
              <a:r>
                <a:rPr lang="en-US" sz="3200">
                  <a:solidFill>
                    <a:srgbClr val="2E86C1"/>
                  </a:solidFill>
                  <a:latin typeface="Arial"/>
                  <a:ea typeface="Arial"/>
                  <a:cs typeface="Arial"/>
                  <a:sym typeface="Arial"/>
                </a:rPr>
                <a:t>→</a:t>
              </a: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89"/>
          <p:cNvSpPr txBox="1">
            <a:spLocks noGrp="1"/>
          </p:cNvSpPr>
          <p:nvPr>
            <p:ph type="title"/>
          </p:nvPr>
        </p:nvSpPr>
        <p:spPr>
          <a:xfrm>
            <a:off x="1465728" y="151281"/>
            <a:ext cx="7429600" cy="751200"/>
          </a:xfrm>
          <a:prstGeom prst="rect">
            <a:avLst/>
          </a:prstGeom>
          <a:noFill/>
          <a:ln>
            <a:noFill/>
          </a:ln>
        </p:spPr>
        <p:txBody>
          <a:bodyPr spcFirstLastPara="1" wrap="square" lIns="91433" tIns="45700" rIns="91433" bIns="45700" anchor="b" anchorCtr="0">
            <a:normAutofit/>
          </a:bodyPr>
          <a:lstStyle/>
          <a:p>
            <a:pPr algn="ctr">
              <a:lnSpc>
                <a:spcPct val="85000"/>
              </a:lnSpc>
              <a:buClr>
                <a:schemeClr val="accent2"/>
              </a:buClr>
              <a:buSzPts val="3600"/>
            </a:pPr>
            <a:r>
              <a:rPr lang="es" b="1">
                <a:solidFill>
                  <a:schemeClr val="accent2"/>
                </a:solidFill>
              </a:rPr>
              <a:t>Tipos de resistencia</a:t>
            </a:r>
            <a:endParaRPr/>
          </a:p>
        </p:txBody>
      </p:sp>
      <p:sp>
        <p:nvSpPr>
          <p:cNvPr id="1076" name="Google Shape;1076;p89"/>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1077" name="Google Shape;1077;p89"/>
          <p:cNvGrpSpPr/>
          <p:nvPr/>
        </p:nvGrpSpPr>
        <p:grpSpPr>
          <a:xfrm>
            <a:off x="2763720" y="1806369"/>
            <a:ext cx="6313809" cy="3910384"/>
            <a:chOff x="325823" y="1894"/>
            <a:chExt cx="6313810" cy="3910384"/>
          </a:xfrm>
        </p:grpSpPr>
        <p:sp>
          <p:nvSpPr>
            <p:cNvPr id="1078" name="Google Shape;1078;p89"/>
            <p:cNvSpPr/>
            <p:nvPr/>
          </p:nvSpPr>
          <p:spPr>
            <a:xfrm>
              <a:off x="325823" y="1894"/>
              <a:ext cx="3006600" cy="1803900"/>
            </a:xfrm>
            <a:prstGeom prst="rect">
              <a:avLst/>
            </a:prstGeom>
            <a:gradFill>
              <a:gsLst>
                <a:gs pos="0">
                  <a:srgbClr val="BDB56C"/>
                </a:gs>
                <a:gs pos="34000">
                  <a:srgbClr val="BDB670"/>
                </a:gs>
                <a:gs pos="70000">
                  <a:srgbClr val="C1BA70"/>
                </a:gs>
                <a:gs pos="100000">
                  <a:srgbClr val="C5BE7C"/>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79" name="Google Shape;1079;p89"/>
            <p:cNvSpPr txBox="1"/>
            <p:nvPr/>
          </p:nvSpPr>
          <p:spPr>
            <a:xfrm>
              <a:off x="325823" y="1894"/>
              <a:ext cx="3006600" cy="1803900"/>
            </a:xfrm>
            <a:prstGeom prst="rect">
              <a:avLst/>
            </a:prstGeom>
            <a:noFill/>
            <a:ln>
              <a:noFill/>
            </a:ln>
          </p:spPr>
          <p:txBody>
            <a:bodyPr spcFirstLastPara="1" wrap="square" lIns="102867" tIns="102867" rIns="102867" bIns="102867" anchor="t" anchorCtr="0">
              <a:noAutofit/>
            </a:bodyPr>
            <a:lstStyle/>
            <a:p>
              <a:pPr defTabSz="1219170">
                <a:lnSpc>
                  <a:spcPct val="90000"/>
                </a:lnSpc>
                <a:buClr>
                  <a:srgbClr val="8D4120"/>
                </a:buClr>
                <a:buSzPts val="2000"/>
              </a:pPr>
              <a:r>
                <a:rPr lang="es" sz="2667" kern="0">
                  <a:solidFill>
                    <a:srgbClr val="8D4120"/>
                  </a:solidFill>
                  <a:latin typeface="Calibri"/>
                  <a:ea typeface="Calibri"/>
                  <a:cs typeface="Calibri"/>
                  <a:sym typeface="Calibri"/>
                </a:rPr>
                <a:t>Pregunta respuesta</a:t>
              </a:r>
              <a:endParaRPr sz="2667" kern="0">
                <a:solidFill>
                  <a:srgbClr val="8D4120"/>
                </a:solidFill>
                <a:latin typeface="Calibri"/>
                <a:ea typeface="Calibri"/>
                <a:cs typeface="Calibri"/>
                <a:sym typeface="Calibri"/>
              </a:endParaRPr>
            </a:p>
            <a:p>
              <a:pPr marL="237061" lvl="1" indent="-237061" defTabSz="1219170">
                <a:lnSpc>
                  <a:spcPct val="90000"/>
                </a:lnSpc>
                <a:spcBef>
                  <a:spcPts val="933"/>
                </a:spcBef>
                <a:buClr>
                  <a:srgbClr val="FFFFFF"/>
                </a:buClr>
                <a:buSzPts val="1600"/>
                <a:buFont typeface="Calibri"/>
                <a:buChar char="•"/>
              </a:pPr>
              <a:r>
                <a:rPr lang="es" sz="2133" kern="0">
                  <a:solidFill>
                    <a:srgbClr val="FFFFFF"/>
                  </a:solidFill>
                  <a:latin typeface="Calibri"/>
                  <a:ea typeface="Calibri"/>
                  <a:cs typeface="Calibri"/>
                  <a:sym typeface="Calibri"/>
                </a:rPr>
                <a:t>paciente pasivo</a:t>
              </a:r>
              <a:endParaRPr sz="2133" kern="0">
                <a:solidFill>
                  <a:srgbClr val="FFFFFF"/>
                </a:solidFill>
                <a:latin typeface="Calibri"/>
                <a:ea typeface="Calibri"/>
                <a:cs typeface="Calibri"/>
                <a:sym typeface="Calibri"/>
              </a:endParaRPr>
            </a:p>
          </p:txBody>
        </p:sp>
        <p:sp>
          <p:nvSpPr>
            <p:cNvPr id="1080" name="Google Shape;1080;p89"/>
            <p:cNvSpPr/>
            <p:nvPr/>
          </p:nvSpPr>
          <p:spPr>
            <a:xfrm>
              <a:off x="3633033" y="1894"/>
              <a:ext cx="3006600" cy="1803900"/>
            </a:xfrm>
            <a:prstGeom prst="rect">
              <a:avLst/>
            </a:prstGeom>
            <a:gradFill>
              <a:gsLst>
                <a:gs pos="0">
                  <a:srgbClr val="AAB06F"/>
                </a:gs>
                <a:gs pos="34000">
                  <a:srgbClr val="ABB072"/>
                </a:gs>
                <a:gs pos="70000">
                  <a:srgbClr val="AEB472"/>
                </a:gs>
                <a:gs pos="100000">
                  <a:srgbClr val="B3B87E"/>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81" name="Google Shape;1081;p89"/>
            <p:cNvSpPr txBox="1"/>
            <p:nvPr/>
          </p:nvSpPr>
          <p:spPr>
            <a:xfrm>
              <a:off x="3633033" y="1894"/>
              <a:ext cx="3006600" cy="1803900"/>
            </a:xfrm>
            <a:prstGeom prst="rect">
              <a:avLst/>
            </a:prstGeom>
            <a:noFill/>
            <a:ln>
              <a:noFill/>
            </a:ln>
          </p:spPr>
          <p:txBody>
            <a:bodyPr spcFirstLastPara="1" wrap="square" lIns="102867" tIns="102867" rIns="102867" bIns="102867" anchor="t" anchorCtr="0">
              <a:noAutofit/>
            </a:bodyPr>
            <a:lstStyle/>
            <a:p>
              <a:pPr defTabSz="1219170">
                <a:lnSpc>
                  <a:spcPct val="90000"/>
                </a:lnSpc>
                <a:buClr>
                  <a:srgbClr val="8D4120"/>
                </a:buClr>
                <a:buSzPts val="2000"/>
              </a:pPr>
              <a:r>
                <a:rPr lang="es" sz="2667" kern="0">
                  <a:solidFill>
                    <a:srgbClr val="8D4120"/>
                  </a:solidFill>
                  <a:latin typeface="Calibri"/>
                  <a:ea typeface="Calibri"/>
                  <a:cs typeface="Calibri"/>
                  <a:sym typeface="Calibri"/>
                </a:rPr>
                <a:t>Confrontación negación</a:t>
              </a:r>
              <a:endParaRPr sz="2667" kern="0">
                <a:solidFill>
                  <a:srgbClr val="8D4120"/>
                </a:solidFill>
                <a:latin typeface="Calibri"/>
                <a:ea typeface="Calibri"/>
                <a:cs typeface="Calibri"/>
                <a:sym typeface="Calibri"/>
              </a:endParaRPr>
            </a:p>
            <a:p>
              <a:pPr marL="237061" lvl="1" indent="-237061" defTabSz="1219170">
                <a:lnSpc>
                  <a:spcPct val="90000"/>
                </a:lnSpc>
                <a:spcBef>
                  <a:spcPts val="933"/>
                </a:spcBef>
                <a:buClr>
                  <a:srgbClr val="FFFFFF"/>
                </a:buClr>
                <a:buSzPts val="1600"/>
                <a:buFont typeface="Calibri"/>
                <a:buChar char="•"/>
              </a:pPr>
              <a:r>
                <a:rPr lang="es" sz="2133" kern="0">
                  <a:solidFill>
                    <a:srgbClr val="FFFFFF"/>
                  </a:solidFill>
                  <a:latin typeface="Calibri"/>
                  <a:ea typeface="Calibri"/>
                  <a:cs typeface="Calibri"/>
                  <a:sym typeface="Calibri"/>
                </a:rPr>
                <a:t>Reacio al cambio </a:t>
              </a:r>
              <a:endParaRPr sz="2133" kern="0">
                <a:solidFill>
                  <a:srgbClr val="FFFFFF"/>
                </a:solidFill>
                <a:latin typeface="Calibri"/>
                <a:ea typeface="Calibri"/>
                <a:cs typeface="Calibri"/>
                <a:sym typeface="Calibri"/>
              </a:endParaRPr>
            </a:p>
            <a:p>
              <a:pPr marL="237061" lvl="1" indent="-237061" defTabSz="1219170">
                <a:lnSpc>
                  <a:spcPct val="90000"/>
                </a:lnSpc>
                <a:spcBef>
                  <a:spcPts val="267"/>
                </a:spcBef>
                <a:buClr>
                  <a:srgbClr val="FFFFFF"/>
                </a:buClr>
                <a:buSzPts val="1600"/>
                <a:buFont typeface="Calibri"/>
                <a:buChar char="•"/>
              </a:pPr>
              <a:r>
                <a:rPr lang="es" sz="2133" kern="0">
                  <a:solidFill>
                    <a:srgbClr val="FFFFFF"/>
                  </a:solidFill>
                  <a:latin typeface="Calibri"/>
                  <a:ea typeface="Calibri"/>
                  <a:cs typeface="Calibri"/>
                  <a:sym typeface="Calibri"/>
                </a:rPr>
                <a:t>Respuesta evitativa</a:t>
              </a:r>
              <a:endParaRPr sz="2133" kern="0">
                <a:solidFill>
                  <a:srgbClr val="FFFFFF"/>
                </a:solidFill>
                <a:latin typeface="Calibri"/>
                <a:ea typeface="Calibri"/>
                <a:cs typeface="Calibri"/>
                <a:sym typeface="Calibri"/>
              </a:endParaRPr>
            </a:p>
          </p:txBody>
        </p:sp>
        <p:sp>
          <p:nvSpPr>
            <p:cNvPr id="1082" name="Google Shape;1082;p89"/>
            <p:cNvSpPr/>
            <p:nvPr/>
          </p:nvSpPr>
          <p:spPr>
            <a:xfrm>
              <a:off x="325823" y="2106483"/>
              <a:ext cx="3006600" cy="1803900"/>
            </a:xfrm>
            <a:prstGeom prst="rect">
              <a:avLst/>
            </a:prstGeom>
            <a:gradFill>
              <a:gsLst>
                <a:gs pos="0">
                  <a:srgbClr val="96A473"/>
                </a:gs>
                <a:gs pos="34000">
                  <a:srgbClr val="98A575"/>
                </a:gs>
                <a:gs pos="70000">
                  <a:srgbClr val="9AA876"/>
                </a:gs>
                <a:gs pos="100000">
                  <a:srgbClr val="A0AE80"/>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83" name="Google Shape;1083;p89"/>
            <p:cNvSpPr txBox="1"/>
            <p:nvPr/>
          </p:nvSpPr>
          <p:spPr>
            <a:xfrm>
              <a:off x="325823" y="2106483"/>
              <a:ext cx="3006600" cy="1803900"/>
            </a:xfrm>
            <a:prstGeom prst="rect">
              <a:avLst/>
            </a:prstGeom>
            <a:noFill/>
            <a:ln>
              <a:noFill/>
            </a:ln>
          </p:spPr>
          <p:txBody>
            <a:bodyPr spcFirstLastPara="1" wrap="square" lIns="102867" tIns="102867" rIns="102867" bIns="102867" anchor="t" anchorCtr="0">
              <a:noAutofit/>
            </a:bodyPr>
            <a:lstStyle/>
            <a:p>
              <a:pPr defTabSz="1219170">
                <a:lnSpc>
                  <a:spcPct val="90000"/>
                </a:lnSpc>
                <a:buClr>
                  <a:srgbClr val="8D4120"/>
                </a:buClr>
                <a:buSzPts val="2000"/>
              </a:pPr>
              <a:r>
                <a:rPr lang="es" sz="2667" kern="0">
                  <a:solidFill>
                    <a:srgbClr val="8D4120"/>
                  </a:solidFill>
                  <a:latin typeface="Calibri"/>
                  <a:ea typeface="Calibri"/>
                  <a:cs typeface="Calibri"/>
                  <a:sym typeface="Calibri"/>
                </a:rPr>
                <a:t>Posición de experto</a:t>
              </a:r>
              <a:endParaRPr sz="2667" kern="0">
                <a:solidFill>
                  <a:srgbClr val="8D4120"/>
                </a:solidFill>
                <a:latin typeface="Calibri"/>
                <a:ea typeface="Calibri"/>
                <a:cs typeface="Calibri"/>
                <a:sym typeface="Calibri"/>
              </a:endParaRPr>
            </a:p>
            <a:p>
              <a:pPr marL="237061" lvl="1" indent="-237061" defTabSz="1219170">
                <a:lnSpc>
                  <a:spcPct val="90000"/>
                </a:lnSpc>
                <a:spcBef>
                  <a:spcPts val="933"/>
                </a:spcBef>
                <a:buClr>
                  <a:srgbClr val="FFFFFF"/>
                </a:buClr>
                <a:buSzPts val="1600"/>
                <a:buFont typeface="Calibri"/>
                <a:buChar char="•"/>
              </a:pPr>
              <a:r>
                <a:rPr lang="es" sz="2133" kern="0">
                  <a:solidFill>
                    <a:srgbClr val="FFFFFF"/>
                  </a:solidFill>
                  <a:latin typeface="Calibri"/>
                  <a:ea typeface="Calibri"/>
                  <a:cs typeface="Calibri"/>
                  <a:sym typeface="Calibri"/>
                </a:rPr>
                <a:t>Asume rol pasivo el paciente </a:t>
              </a:r>
              <a:endParaRPr sz="2133" kern="0">
                <a:solidFill>
                  <a:srgbClr val="FFFFFF"/>
                </a:solidFill>
                <a:latin typeface="Calibri"/>
                <a:ea typeface="Calibri"/>
                <a:cs typeface="Calibri"/>
                <a:sym typeface="Calibri"/>
              </a:endParaRPr>
            </a:p>
          </p:txBody>
        </p:sp>
        <p:sp>
          <p:nvSpPr>
            <p:cNvPr id="1084" name="Google Shape;1084;p89"/>
            <p:cNvSpPr/>
            <p:nvPr/>
          </p:nvSpPr>
          <p:spPr>
            <a:xfrm>
              <a:off x="3633033" y="2108378"/>
              <a:ext cx="3006600" cy="1803900"/>
            </a:xfrm>
            <a:prstGeom prst="rect">
              <a:avLst/>
            </a:prstGeom>
            <a:gradFill>
              <a:gsLst>
                <a:gs pos="0">
                  <a:srgbClr val="899679"/>
                </a:gs>
                <a:gs pos="34000">
                  <a:srgbClr val="8A977B"/>
                </a:gs>
                <a:gs pos="70000">
                  <a:srgbClr val="8D9A7C"/>
                </a:gs>
                <a:gs pos="100000">
                  <a:srgbClr val="94A085"/>
                </a:gs>
              </a:gsLst>
              <a:path path="circle">
                <a:fillToRect l="50000" t="50000" r="50000" b="50000"/>
              </a:path>
              <a:tileRect/>
            </a:gra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85" name="Google Shape;1085;p89"/>
            <p:cNvSpPr txBox="1"/>
            <p:nvPr/>
          </p:nvSpPr>
          <p:spPr>
            <a:xfrm>
              <a:off x="3633033" y="2108378"/>
              <a:ext cx="3006600" cy="1803900"/>
            </a:xfrm>
            <a:prstGeom prst="rect">
              <a:avLst/>
            </a:prstGeom>
            <a:noFill/>
            <a:ln>
              <a:noFill/>
            </a:ln>
          </p:spPr>
          <p:txBody>
            <a:bodyPr spcFirstLastPara="1" wrap="square" lIns="102867" tIns="102867" rIns="102867" bIns="102867" anchor="t" anchorCtr="0">
              <a:noAutofit/>
            </a:bodyPr>
            <a:lstStyle/>
            <a:p>
              <a:pPr defTabSz="1219170">
                <a:lnSpc>
                  <a:spcPct val="90000"/>
                </a:lnSpc>
                <a:buClr>
                  <a:srgbClr val="8D4120"/>
                </a:buClr>
                <a:buSzPts val="2000"/>
              </a:pPr>
              <a:r>
                <a:rPr lang="es" sz="2667" kern="0">
                  <a:solidFill>
                    <a:srgbClr val="8D4120"/>
                  </a:solidFill>
                  <a:latin typeface="Calibri"/>
                  <a:ea typeface="Calibri"/>
                  <a:cs typeface="Calibri"/>
                  <a:sym typeface="Calibri"/>
                </a:rPr>
                <a:t>Etiquetar al paciente </a:t>
              </a:r>
              <a:endParaRPr sz="2667" kern="0">
                <a:solidFill>
                  <a:srgbClr val="8D4120"/>
                </a:solidFill>
                <a:latin typeface="Calibri"/>
                <a:ea typeface="Calibri"/>
                <a:cs typeface="Calibri"/>
                <a:sym typeface="Calibri"/>
              </a:endParaRPr>
            </a:p>
            <a:p>
              <a:pPr marL="237061" lvl="1" indent="-237061" defTabSz="1219170">
                <a:lnSpc>
                  <a:spcPct val="90000"/>
                </a:lnSpc>
                <a:spcBef>
                  <a:spcPts val="933"/>
                </a:spcBef>
                <a:buClr>
                  <a:srgbClr val="FFFFFF"/>
                </a:buClr>
                <a:buSzPts val="1600"/>
                <a:buFont typeface="Calibri"/>
                <a:buChar char="•"/>
              </a:pPr>
              <a:r>
                <a:rPr lang="es" sz="2133" kern="0">
                  <a:solidFill>
                    <a:srgbClr val="FFFFFF"/>
                  </a:solidFill>
                  <a:latin typeface="Calibri"/>
                  <a:ea typeface="Calibri"/>
                  <a:cs typeface="Calibri"/>
                  <a:sym typeface="Calibri"/>
                </a:rPr>
                <a:t>Estigma</a:t>
              </a:r>
              <a:endParaRPr sz="2133" kern="0">
                <a:solidFill>
                  <a:srgbClr val="FFFFFF"/>
                </a:solidFill>
                <a:latin typeface="Calibri"/>
                <a:ea typeface="Calibri"/>
                <a:cs typeface="Calibri"/>
                <a:sym typeface="Calibri"/>
              </a:endParaRPr>
            </a:p>
          </p:txBody>
        </p:sp>
      </p:grpSp>
      <p:sp>
        <p:nvSpPr>
          <p:cNvPr id="1086" name="Google Shape;1086;p89"/>
          <p:cNvSpPr txBox="1"/>
          <p:nvPr/>
        </p:nvSpPr>
        <p:spPr>
          <a:xfrm>
            <a:off x="1235409" y="6248400"/>
            <a:ext cx="9968000" cy="584735"/>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200"/>
            </a:pPr>
            <a:r>
              <a:rPr lang="es" sz="1600" i="1" kern="0">
                <a:solidFill>
                  <a:srgbClr val="FFFFFF"/>
                </a:solidFill>
                <a:latin typeface="Calibri"/>
                <a:ea typeface="Calibri"/>
                <a:cs typeface="Calibri"/>
                <a:sym typeface="Calibri"/>
              </a:rPr>
              <a:t>Carvajal GAT. La entrevista motivacional en adicciones. Rev Colomb Psiquiatr [Internet]. 2010;39:171S-187S. Available from: http://dx.doi.org/10.1016/s0034-7450(14)60275-4</a:t>
            </a:r>
            <a:endParaRPr sz="1600" i="1" kern="0">
              <a:solidFill>
                <a:srgbClr val="FFFFFF"/>
              </a:solidFill>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90"/>
          <p:cNvSpPr txBox="1">
            <a:spLocks noGrp="1"/>
          </p:cNvSpPr>
          <p:nvPr>
            <p:ph type="title"/>
          </p:nvPr>
        </p:nvSpPr>
        <p:spPr>
          <a:xfrm>
            <a:off x="2011961" y="576115"/>
            <a:ext cx="7429600" cy="751200"/>
          </a:xfrm>
          <a:prstGeom prst="rect">
            <a:avLst/>
          </a:prstGeom>
          <a:noFill/>
          <a:ln>
            <a:noFill/>
          </a:ln>
        </p:spPr>
        <p:txBody>
          <a:bodyPr spcFirstLastPara="1" wrap="square" lIns="91433" tIns="45700" rIns="91433" bIns="45700" anchor="b" anchorCtr="0">
            <a:normAutofit fontScale="90000"/>
          </a:bodyPr>
          <a:lstStyle/>
          <a:p>
            <a:pPr algn="ctr">
              <a:lnSpc>
                <a:spcPct val="85000"/>
              </a:lnSpc>
              <a:buClr>
                <a:schemeClr val="accent2"/>
              </a:buClr>
              <a:buSzPct val="100000"/>
            </a:pPr>
            <a:r>
              <a:rPr lang="es">
                <a:solidFill>
                  <a:schemeClr val="accent2"/>
                </a:solidFill>
              </a:rPr>
              <a:t>Técnica para que el paciente pueda sentirse entendido (Carl Rogers)</a:t>
            </a:r>
            <a:br>
              <a:rPr lang="es"/>
            </a:br>
            <a:endParaRPr/>
          </a:p>
        </p:txBody>
      </p:sp>
      <p:sp>
        <p:nvSpPr>
          <p:cNvPr id="1092" name="Google Shape;1092;p90"/>
          <p:cNvSpPr txBox="1">
            <a:spLocks noGrp="1"/>
          </p:cNvSpPr>
          <p:nvPr>
            <p:ph type="body" idx="1"/>
          </p:nvPr>
        </p:nvSpPr>
        <p:spPr>
          <a:xfrm>
            <a:off x="1465728" y="1369219"/>
            <a:ext cx="7429600" cy="3376000"/>
          </a:xfrm>
          <a:prstGeom prst="rect">
            <a:avLst/>
          </a:prstGeom>
          <a:noFill/>
          <a:ln>
            <a:noFill/>
          </a:ln>
        </p:spPr>
        <p:txBody>
          <a:bodyPr spcFirstLastPara="1" wrap="square" lIns="91433" tIns="45700" rIns="91433" bIns="45700" anchor="ctr" anchorCtr="0">
            <a:normAutofit/>
          </a:bodyPr>
          <a:lstStyle/>
          <a:p>
            <a:pPr marL="237061" indent="-101597">
              <a:spcBef>
                <a:spcPts val="0"/>
              </a:spcBef>
              <a:spcAft>
                <a:spcPts val="1600"/>
              </a:spcAft>
              <a:buNone/>
            </a:pPr>
            <a:endParaRPr/>
          </a:p>
        </p:txBody>
      </p:sp>
      <p:grpSp>
        <p:nvGrpSpPr>
          <p:cNvPr id="1093" name="Google Shape;1093;p90"/>
          <p:cNvGrpSpPr/>
          <p:nvPr/>
        </p:nvGrpSpPr>
        <p:grpSpPr>
          <a:xfrm>
            <a:off x="1938251" y="1772672"/>
            <a:ext cx="8596800" cy="4186683"/>
            <a:chOff x="0" y="0"/>
            <a:chExt cx="8596800" cy="4186682"/>
          </a:xfrm>
        </p:grpSpPr>
        <p:sp>
          <p:nvSpPr>
            <p:cNvPr id="1094" name="Google Shape;1094;p90"/>
            <p:cNvSpPr/>
            <p:nvPr/>
          </p:nvSpPr>
          <p:spPr>
            <a:xfrm>
              <a:off x="0" y="1256041"/>
              <a:ext cx="8596800" cy="1674600"/>
            </a:xfrm>
            <a:prstGeom prst="notchedRightArrow">
              <a:avLst>
                <a:gd name="adj1" fmla="val 50000"/>
                <a:gd name="adj2" fmla="val 50000"/>
              </a:avLst>
            </a:prstGeom>
            <a:solidFill>
              <a:srgbClr val="E9E7D7"/>
            </a:solidFill>
            <a:ln>
              <a:noFill/>
            </a:ln>
            <a:effectLst>
              <a:outerShdw blurRad="28575"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95" name="Google Shape;1095;p90"/>
            <p:cNvSpPr/>
            <p:nvPr/>
          </p:nvSpPr>
          <p:spPr>
            <a:xfrm>
              <a:off x="3400" y="0"/>
              <a:ext cx="1486500" cy="16746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96" name="Google Shape;1096;p90"/>
            <p:cNvSpPr txBox="1"/>
            <p:nvPr/>
          </p:nvSpPr>
          <p:spPr>
            <a:xfrm>
              <a:off x="3400" y="0"/>
              <a:ext cx="1486500" cy="1674600"/>
            </a:xfrm>
            <a:prstGeom prst="rect">
              <a:avLst/>
            </a:prstGeom>
            <a:noFill/>
            <a:ln>
              <a:noFill/>
            </a:ln>
          </p:spPr>
          <p:txBody>
            <a:bodyPr spcFirstLastPara="1" wrap="square" lIns="99567" tIns="99567" rIns="99567" bIns="99567" anchor="b" anchorCtr="0">
              <a:noAutofit/>
            </a:bodyPr>
            <a:lstStyle/>
            <a:p>
              <a:pPr algn="ctr" defTabSz="1219170">
                <a:lnSpc>
                  <a:spcPct val="90000"/>
                </a:lnSpc>
                <a:buClr>
                  <a:srgbClr val="C0791B"/>
                </a:buClr>
                <a:buSzPts val="1100"/>
              </a:pPr>
              <a:r>
                <a:rPr lang="es" sz="1467" kern="0">
                  <a:solidFill>
                    <a:srgbClr val="C0791B"/>
                  </a:solidFill>
                  <a:latin typeface="Calibri"/>
                  <a:ea typeface="Calibri"/>
                  <a:cs typeface="Calibri"/>
                  <a:sym typeface="Calibri"/>
                </a:rPr>
                <a:t>Preguntas abiertas.</a:t>
              </a:r>
              <a:endParaRPr sz="1467" kern="0">
                <a:solidFill>
                  <a:srgbClr val="C0791B"/>
                </a:solidFill>
                <a:latin typeface="Calibri"/>
                <a:ea typeface="Calibri"/>
                <a:cs typeface="Calibri"/>
                <a:sym typeface="Calibri"/>
              </a:endParaRPr>
            </a:p>
          </p:txBody>
        </p:sp>
        <p:sp>
          <p:nvSpPr>
            <p:cNvPr id="1097" name="Google Shape;1097;p90"/>
            <p:cNvSpPr/>
            <p:nvPr/>
          </p:nvSpPr>
          <p:spPr>
            <a:xfrm>
              <a:off x="537348" y="1884061"/>
              <a:ext cx="418800" cy="418800"/>
            </a:xfrm>
            <a:prstGeom prst="ellipse">
              <a:avLst/>
            </a:prstGeom>
            <a:gradFill>
              <a:gsLst>
                <a:gs pos="0">
                  <a:srgbClr val="BDB56C"/>
                </a:gs>
                <a:gs pos="34000">
                  <a:srgbClr val="BDB670"/>
                </a:gs>
                <a:gs pos="70000">
                  <a:srgbClr val="C1BA70"/>
                </a:gs>
                <a:gs pos="100000">
                  <a:srgbClr val="C5BE7C"/>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98" name="Google Shape;1098;p90"/>
            <p:cNvSpPr/>
            <p:nvPr/>
          </p:nvSpPr>
          <p:spPr>
            <a:xfrm>
              <a:off x="1564306" y="2512082"/>
              <a:ext cx="1486500" cy="16746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099" name="Google Shape;1099;p90"/>
            <p:cNvSpPr txBox="1"/>
            <p:nvPr/>
          </p:nvSpPr>
          <p:spPr>
            <a:xfrm>
              <a:off x="1564306" y="2512082"/>
              <a:ext cx="1486500" cy="1674600"/>
            </a:xfrm>
            <a:prstGeom prst="rect">
              <a:avLst/>
            </a:prstGeom>
            <a:noFill/>
            <a:ln>
              <a:noFill/>
            </a:ln>
          </p:spPr>
          <p:txBody>
            <a:bodyPr spcFirstLastPara="1" wrap="square" lIns="99567" tIns="99567" rIns="99567" bIns="99567" anchor="t" anchorCtr="1">
              <a:noAutofit/>
            </a:bodyPr>
            <a:lstStyle/>
            <a:p>
              <a:pPr defTabSz="1219170">
                <a:lnSpc>
                  <a:spcPct val="90000"/>
                </a:lnSpc>
                <a:buClr>
                  <a:srgbClr val="C0791B"/>
                </a:buClr>
                <a:buSzPts val="1100"/>
              </a:pPr>
              <a:r>
                <a:rPr lang="es" sz="1467" kern="0">
                  <a:solidFill>
                    <a:srgbClr val="C0791B"/>
                  </a:solidFill>
                  <a:latin typeface="Calibri"/>
                  <a:ea typeface="Calibri"/>
                  <a:cs typeface="Calibri"/>
                  <a:sym typeface="Calibri"/>
                </a:rPr>
                <a:t>Escucha reflexiva.</a:t>
              </a:r>
              <a:endParaRPr sz="1467" kern="0">
                <a:solidFill>
                  <a:srgbClr val="C0791B"/>
                </a:solidFill>
                <a:latin typeface="Calibri"/>
                <a:ea typeface="Calibri"/>
                <a:cs typeface="Calibri"/>
                <a:sym typeface="Calibri"/>
              </a:endParaRPr>
            </a:p>
            <a:p>
              <a:pPr marL="50799" lvl="1" indent="-67732" defTabSz="1219170">
                <a:lnSpc>
                  <a:spcPct val="90000"/>
                </a:lnSpc>
                <a:spcBef>
                  <a:spcPts val="533"/>
                </a:spcBef>
                <a:buClr>
                  <a:srgbClr val="C0791B"/>
                </a:buClr>
                <a:buSzPts val="800"/>
                <a:buFont typeface="Calibri"/>
                <a:buChar char="•"/>
              </a:pPr>
              <a:r>
                <a:rPr lang="es" sz="1067" kern="0">
                  <a:solidFill>
                    <a:srgbClr val="C0791B"/>
                  </a:solidFill>
                  <a:latin typeface="Calibri"/>
                  <a:ea typeface="Calibri"/>
                  <a:cs typeface="Calibri"/>
                  <a:sym typeface="Calibri"/>
                </a:rPr>
                <a:t>Averiguar lo que trata de transmitir el pac.</a:t>
              </a:r>
              <a:endParaRPr sz="1067" kern="0">
                <a:solidFill>
                  <a:srgbClr val="C0791B"/>
                </a:solidFill>
                <a:latin typeface="Calibri"/>
                <a:ea typeface="Calibri"/>
                <a:cs typeface="Calibri"/>
                <a:sym typeface="Calibri"/>
              </a:endParaRPr>
            </a:p>
            <a:p>
              <a:pPr marL="50799" lvl="1" indent="-67732" defTabSz="1219170">
                <a:lnSpc>
                  <a:spcPct val="90000"/>
                </a:lnSpc>
                <a:spcBef>
                  <a:spcPts val="133"/>
                </a:spcBef>
                <a:buClr>
                  <a:srgbClr val="C0791B"/>
                </a:buClr>
                <a:buSzPts val="800"/>
                <a:buFont typeface="Calibri"/>
                <a:buChar char="•"/>
              </a:pPr>
              <a:r>
                <a:rPr lang="es" sz="1067" kern="0">
                  <a:solidFill>
                    <a:srgbClr val="C0791B"/>
                  </a:solidFill>
                  <a:latin typeface="Calibri"/>
                  <a:ea typeface="Calibri"/>
                  <a:cs typeface="Calibri"/>
                  <a:sym typeface="Calibri"/>
                </a:rPr>
                <a:t>Devolverlo con afirmaciones.</a:t>
              </a:r>
              <a:endParaRPr sz="1067" kern="0">
                <a:solidFill>
                  <a:srgbClr val="C0791B"/>
                </a:solidFill>
                <a:latin typeface="Calibri"/>
                <a:ea typeface="Calibri"/>
                <a:cs typeface="Calibri"/>
                <a:sym typeface="Calibri"/>
              </a:endParaRPr>
            </a:p>
            <a:p>
              <a:pPr marL="50799" lvl="1" indent="-67732" defTabSz="1219170">
                <a:lnSpc>
                  <a:spcPct val="90000"/>
                </a:lnSpc>
                <a:spcBef>
                  <a:spcPts val="133"/>
                </a:spcBef>
                <a:buClr>
                  <a:srgbClr val="C0791B"/>
                </a:buClr>
                <a:buSzPts val="800"/>
                <a:buFont typeface="Calibri"/>
                <a:buChar char="•"/>
              </a:pPr>
              <a:r>
                <a:rPr lang="es" sz="1067" kern="0">
                  <a:solidFill>
                    <a:srgbClr val="C0791B"/>
                  </a:solidFill>
                  <a:latin typeface="Calibri"/>
                  <a:ea typeface="Calibri"/>
                  <a:cs typeface="Calibri"/>
                  <a:sym typeface="Calibri"/>
                </a:rPr>
                <a:t>¿Que me quiere decir el paciente?</a:t>
              </a:r>
              <a:endParaRPr sz="1067" kern="0">
                <a:solidFill>
                  <a:srgbClr val="C0791B"/>
                </a:solidFill>
                <a:latin typeface="Calibri"/>
                <a:ea typeface="Calibri"/>
                <a:cs typeface="Calibri"/>
                <a:sym typeface="Calibri"/>
              </a:endParaRPr>
            </a:p>
          </p:txBody>
        </p:sp>
        <p:sp>
          <p:nvSpPr>
            <p:cNvPr id="1100" name="Google Shape;1100;p90"/>
            <p:cNvSpPr/>
            <p:nvPr/>
          </p:nvSpPr>
          <p:spPr>
            <a:xfrm>
              <a:off x="2098254" y="1884061"/>
              <a:ext cx="418800" cy="418800"/>
            </a:xfrm>
            <a:prstGeom prst="ellipse">
              <a:avLst/>
            </a:prstGeom>
            <a:gradFill>
              <a:gsLst>
                <a:gs pos="0">
                  <a:srgbClr val="B0B26E"/>
                </a:gs>
                <a:gs pos="34000">
                  <a:srgbClr val="AFB371"/>
                </a:gs>
                <a:gs pos="70000">
                  <a:srgbClr val="B4B871"/>
                </a:gs>
                <a:gs pos="100000">
                  <a:srgbClr val="B8BB7D"/>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101" name="Google Shape;1101;p90"/>
            <p:cNvSpPr/>
            <p:nvPr/>
          </p:nvSpPr>
          <p:spPr>
            <a:xfrm>
              <a:off x="3125212" y="0"/>
              <a:ext cx="1486500" cy="16746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102" name="Google Shape;1102;p90"/>
            <p:cNvSpPr txBox="1"/>
            <p:nvPr/>
          </p:nvSpPr>
          <p:spPr>
            <a:xfrm>
              <a:off x="3125212" y="0"/>
              <a:ext cx="1486500" cy="1674600"/>
            </a:xfrm>
            <a:prstGeom prst="rect">
              <a:avLst/>
            </a:prstGeom>
            <a:noFill/>
            <a:ln>
              <a:noFill/>
            </a:ln>
          </p:spPr>
          <p:txBody>
            <a:bodyPr spcFirstLastPara="1" wrap="square" lIns="99567" tIns="99567" rIns="99567" bIns="99567" anchor="b" anchorCtr="1">
              <a:noAutofit/>
            </a:bodyPr>
            <a:lstStyle/>
            <a:p>
              <a:pPr defTabSz="1219170">
                <a:lnSpc>
                  <a:spcPct val="90000"/>
                </a:lnSpc>
                <a:buClr>
                  <a:srgbClr val="C0791B"/>
                </a:buClr>
                <a:buSzPts val="1100"/>
              </a:pPr>
              <a:r>
                <a:rPr lang="es" sz="1467" kern="0">
                  <a:solidFill>
                    <a:srgbClr val="C0791B"/>
                  </a:solidFill>
                  <a:latin typeface="Calibri"/>
                  <a:ea typeface="Calibri"/>
                  <a:cs typeface="Calibri"/>
                  <a:sym typeface="Calibri"/>
                </a:rPr>
                <a:t>Reestructuración positiva.</a:t>
              </a:r>
              <a:endParaRPr sz="1467" kern="0">
                <a:solidFill>
                  <a:srgbClr val="C0791B"/>
                </a:solidFill>
                <a:latin typeface="Calibri"/>
                <a:ea typeface="Calibri"/>
                <a:cs typeface="Calibri"/>
                <a:sym typeface="Calibri"/>
              </a:endParaRPr>
            </a:p>
            <a:p>
              <a:pPr marL="50799" lvl="1" indent="-67732" defTabSz="1219170">
                <a:lnSpc>
                  <a:spcPct val="90000"/>
                </a:lnSpc>
                <a:spcBef>
                  <a:spcPts val="533"/>
                </a:spcBef>
                <a:buClr>
                  <a:srgbClr val="C0791B"/>
                </a:buClr>
                <a:buSzPts val="800"/>
                <a:buFont typeface="Calibri"/>
                <a:buChar char="•"/>
              </a:pPr>
              <a:r>
                <a:rPr lang="es" sz="1067" kern="0">
                  <a:solidFill>
                    <a:srgbClr val="C0791B"/>
                  </a:solidFill>
                  <a:latin typeface="Calibri"/>
                  <a:ea typeface="Calibri"/>
                  <a:cs typeface="Calibri"/>
                  <a:sym typeface="Calibri"/>
                </a:rPr>
                <a:t>Seguridad</a:t>
              </a:r>
              <a:endParaRPr sz="1067" kern="0">
                <a:solidFill>
                  <a:srgbClr val="C0791B"/>
                </a:solidFill>
                <a:latin typeface="Calibri"/>
                <a:ea typeface="Calibri"/>
                <a:cs typeface="Calibri"/>
                <a:sym typeface="Calibri"/>
              </a:endParaRPr>
            </a:p>
            <a:p>
              <a:pPr marL="50799" lvl="1" indent="-67732" defTabSz="1219170">
                <a:lnSpc>
                  <a:spcPct val="90000"/>
                </a:lnSpc>
                <a:spcBef>
                  <a:spcPts val="133"/>
                </a:spcBef>
                <a:buClr>
                  <a:srgbClr val="C0791B"/>
                </a:buClr>
                <a:buSzPts val="800"/>
                <a:buFont typeface="Calibri"/>
                <a:buChar char="•"/>
              </a:pPr>
              <a:r>
                <a:rPr lang="es" sz="1067" kern="0">
                  <a:solidFill>
                    <a:srgbClr val="C0791B"/>
                  </a:solidFill>
                  <a:latin typeface="Calibri"/>
                  <a:ea typeface="Calibri"/>
                  <a:cs typeface="Calibri"/>
                  <a:sym typeface="Calibri"/>
                </a:rPr>
                <a:t>Apoyo</a:t>
              </a:r>
              <a:endParaRPr sz="1067" kern="0">
                <a:solidFill>
                  <a:srgbClr val="C0791B"/>
                </a:solidFill>
                <a:latin typeface="Calibri"/>
                <a:ea typeface="Calibri"/>
                <a:cs typeface="Calibri"/>
                <a:sym typeface="Calibri"/>
              </a:endParaRPr>
            </a:p>
            <a:p>
              <a:pPr marL="50799" lvl="1" indent="-67732" defTabSz="1219170">
                <a:lnSpc>
                  <a:spcPct val="90000"/>
                </a:lnSpc>
                <a:spcBef>
                  <a:spcPts val="133"/>
                </a:spcBef>
                <a:buClr>
                  <a:srgbClr val="C0791B"/>
                </a:buClr>
                <a:buSzPts val="800"/>
                <a:buFont typeface="Calibri"/>
                <a:buChar char="•"/>
              </a:pPr>
              <a:r>
                <a:rPr lang="es" sz="1067" kern="0">
                  <a:solidFill>
                    <a:srgbClr val="C0791B"/>
                  </a:solidFill>
                  <a:latin typeface="Calibri"/>
                  <a:ea typeface="Calibri"/>
                  <a:cs typeface="Calibri"/>
                  <a:sym typeface="Calibri"/>
                </a:rPr>
                <a:t>Resaltar lo positivo.</a:t>
              </a:r>
              <a:endParaRPr sz="1067" kern="0">
                <a:solidFill>
                  <a:srgbClr val="C0791B"/>
                </a:solidFill>
                <a:latin typeface="Calibri"/>
                <a:ea typeface="Calibri"/>
                <a:cs typeface="Calibri"/>
                <a:sym typeface="Calibri"/>
              </a:endParaRPr>
            </a:p>
            <a:p>
              <a:pPr marL="50799" lvl="1" indent="-67732" defTabSz="1219170">
                <a:lnSpc>
                  <a:spcPct val="90000"/>
                </a:lnSpc>
                <a:spcBef>
                  <a:spcPts val="133"/>
                </a:spcBef>
                <a:buClr>
                  <a:srgbClr val="C0791B"/>
                </a:buClr>
                <a:buSzPts val="800"/>
                <a:buFont typeface="Calibri"/>
                <a:buChar char="•"/>
              </a:pPr>
              <a:r>
                <a:rPr lang="es" sz="1067" kern="0">
                  <a:solidFill>
                    <a:srgbClr val="C0791B"/>
                  </a:solidFill>
                  <a:latin typeface="Calibri"/>
                  <a:ea typeface="Calibri"/>
                  <a:cs typeface="Calibri"/>
                  <a:sym typeface="Calibri"/>
                </a:rPr>
                <a:t>Frases comprensivas.</a:t>
              </a:r>
              <a:endParaRPr sz="1067" kern="0">
                <a:solidFill>
                  <a:srgbClr val="C0791B"/>
                </a:solidFill>
                <a:latin typeface="Calibri"/>
                <a:ea typeface="Calibri"/>
                <a:cs typeface="Calibri"/>
                <a:sym typeface="Calibri"/>
              </a:endParaRPr>
            </a:p>
          </p:txBody>
        </p:sp>
        <p:sp>
          <p:nvSpPr>
            <p:cNvPr id="1103" name="Google Shape;1103;p90"/>
            <p:cNvSpPr/>
            <p:nvPr/>
          </p:nvSpPr>
          <p:spPr>
            <a:xfrm>
              <a:off x="3659160" y="1884061"/>
              <a:ext cx="418800" cy="418800"/>
            </a:xfrm>
            <a:prstGeom prst="ellipse">
              <a:avLst/>
            </a:prstGeom>
            <a:gradFill>
              <a:gsLst>
                <a:gs pos="0">
                  <a:srgbClr val="9EA972"/>
                </a:gs>
                <a:gs pos="34000">
                  <a:srgbClr val="9FAA74"/>
                </a:gs>
                <a:gs pos="70000">
                  <a:srgbClr val="A3AD75"/>
                </a:gs>
                <a:gs pos="100000">
                  <a:srgbClr val="A8B280"/>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104" name="Google Shape;1104;p90"/>
            <p:cNvSpPr/>
            <p:nvPr/>
          </p:nvSpPr>
          <p:spPr>
            <a:xfrm>
              <a:off x="4686118" y="2512082"/>
              <a:ext cx="1486500" cy="16746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105" name="Google Shape;1105;p90"/>
            <p:cNvSpPr txBox="1"/>
            <p:nvPr/>
          </p:nvSpPr>
          <p:spPr>
            <a:xfrm>
              <a:off x="4686118" y="2512082"/>
              <a:ext cx="1486500" cy="1674600"/>
            </a:xfrm>
            <a:prstGeom prst="rect">
              <a:avLst/>
            </a:prstGeom>
            <a:noFill/>
            <a:ln>
              <a:noFill/>
            </a:ln>
          </p:spPr>
          <p:txBody>
            <a:bodyPr spcFirstLastPara="1" wrap="square" lIns="99567" tIns="99567" rIns="99567" bIns="99567" anchor="t" anchorCtr="1">
              <a:noAutofit/>
            </a:bodyPr>
            <a:lstStyle/>
            <a:p>
              <a:pPr defTabSz="1219170">
                <a:lnSpc>
                  <a:spcPct val="90000"/>
                </a:lnSpc>
                <a:buClr>
                  <a:srgbClr val="C0791B"/>
                </a:buClr>
                <a:buSzPts val="1100"/>
              </a:pPr>
              <a:r>
                <a:rPr lang="es" sz="1467" kern="0">
                  <a:solidFill>
                    <a:srgbClr val="C0791B"/>
                  </a:solidFill>
                  <a:latin typeface="Calibri"/>
                  <a:ea typeface="Calibri"/>
                  <a:cs typeface="Calibri"/>
                  <a:sym typeface="Calibri"/>
                </a:rPr>
                <a:t>Resumir.</a:t>
              </a:r>
              <a:endParaRPr sz="1467" kern="0">
                <a:solidFill>
                  <a:srgbClr val="C0791B"/>
                </a:solidFill>
                <a:latin typeface="Calibri"/>
                <a:ea typeface="Calibri"/>
                <a:cs typeface="Calibri"/>
                <a:sym typeface="Calibri"/>
              </a:endParaRPr>
            </a:p>
            <a:p>
              <a:pPr marL="50799" lvl="1" indent="-67732" defTabSz="1219170">
                <a:lnSpc>
                  <a:spcPct val="90000"/>
                </a:lnSpc>
                <a:spcBef>
                  <a:spcPts val="533"/>
                </a:spcBef>
                <a:buClr>
                  <a:srgbClr val="C0791B"/>
                </a:buClr>
                <a:buSzPts val="800"/>
                <a:buFont typeface="Calibri"/>
                <a:buChar char="•"/>
              </a:pPr>
              <a:r>
                <a:rPr lang="es" sz="1067" kern="0">
                  <a:solidFill>
                    <a:srgbClr val="C0791B"/>
                  </a:solidFill>
                  <a:latin typeface="Calibri"/>
                  <a:ea typeface="Calibri"/>
                  <a:cs typeface="Calibri"/>
                  <a:sym typeface="Calibri"/>
                </a:rPr>
                <a:t>Potencia la motivación.</a:t>
              </a:r>
              <a:endParaRPr sz="1067" kern="0">
                <a:solidFill>
                  <a:srgbClr val="C0791B"/>
                </a:solidFill>
                <a:latin typeface="Calibri"/>
                <a:ea typeface="Calibri"/>
                <a:cs typeface="Calibri"/>
                <a:sym typeface="Calibri"/>
              </a:endParaRPr>
            </a:p>
          </p:txBody>
        </p:sp>
        <p:sp>
          <p:nvSpPr>
            <p:cNvPr id="1106" name="Google Shape;1106;p90"/>
            <p:cNvSpPr/>
            <p:nvPr/>
          </p:nvSpPr>
          <p:spPr>
            <a:xfrm>
              <a:off x="5220066" y="1884061"/>
              <a:ext cx="418800" cy="418800"/>
            </a:xfrm>
            <a:prstGeom prst="ellipse">
              <a:avLst/>
            </a:prstGeom>
            <a:gradFill>
              <a:gsLst>
                <a:gs pos="0">
                  <a:srgbClr val="90A174"/>
                </a:gs>
                <a:gs pos="34000">
                  <a:srgbClr val="92A176"/>
                </a:gs>
                <a:gs pos="70000">
                  <a:srgbClr val="94A577"/>
                </a:gs>
                <a:gs pos="100000">
                  <a:srgbClr val="9BA982"/>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107" name="Google Shape;1107;p90"/>
            <p:cNvSpPr/>
            <p:nvPr/>
          </p:nvSpPr>
          <p:spPr>
            <a:xfrm>
              <a:off x="6247024" y="0"/>
              <a:ext cx="1486500" cy="1674600"/>
            </a:xfrm>
            <a:prstGeom prst="rect">
              <a:avLst/>
            </a:prstGeom>
            <a:noFill/>
            <a:ln>
              <a:noFill/>
            </a:ln>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sp>
          <p:nvSpPr>
            <p:cNvPr id="1108" name="Google Shape;1108;p90"/>
            <p:cNvSpPr txBox="1"/>
            <p:nvPr/>
          </p:nvSpPr>
          <p:spPr>
            <a:xfrm>
              <a:off x="6247024" y="0"/>
              <a:ext cx="1486500" cy="1674600"/>
            </a:xfrm>
            <a:prstGeom prst="rect">
              <a:avLst/>
            </a:prstGeom>
            <a:noFill/>
            <a:ln>
              <a:noFill/>
            </a:ln>
          </p:spPr>
          <p:txBody>
            <a:bodyPr spcFirstLastPara="1" wrap="square" lIns="99567" tIns="99567" rIns="99567" bIns="99567" anchor="b" anchorCtr="0">
              <a:noAutofit/>
            </a:bodyPr>
            <a:lstStyle/>
            <a:p>
              <a:pPr algn="ctr" defTabSz="1219170">
                <a:lnSpc>
                  <a:spcPct val="90000"/>
                </a:lnSpc>
                <a:buClr>
                  <a:srgbClr val="C0791B"/>
                </a:buClr>
                <a:buSzPts val="1100"/>
              </a:pPr>
              <a:r>
                <a:rPr lang="es" sz="1467" kern="0">
                  <a:solidFill>
                    <a:srgbClr val="C0791B"/>
                  </a:solidFill>
                  <a:latin typeface="Calibri"/>
                  <a:ea typeface="Calibri"/>
                  <a:cs typeface="Calibri"/>
                  <a:sym typeface="Calibri"/>
                </a:rPr>
                <a:t>Afirmaciones de automotivación.</a:t>
              </a:r>
              <a:endParaRPr sz="1467" kern="0">
                <a:solidFill>
                  <a:srgbClr val="C0791B"/>
                </a:solidFill>
                <a:latin typeface="Calibri"/>
                <a:ea typeface="Calibri"/>
                <a:cs typeface="Calibri"/>
                <a:sym typeface="Calibri"/>
              </a:endParaRPr>
            </a:p>
          </p:txBody>
        </p:sp>
        <p:sp>
          <p:nvSpPr>
            <p:cNvPr id="1109" name="Google Shape;1109;p90"/>
            <p:cNvSpPr/>
            <p:nvPr/>
          </p:nvSpPr>
          <p:spPr>
            <a:xfrm>
              <a:off x="6780972" y="1884061"/>
              <a:ext cx="418800" cy="418800"/>
            </a:xfrm>
            <a:prstGeom prst="ellipse">
              <a:avLst/>
            </a:prstGeom>
            <a:gradFill>
              <a:gsLst>
                <a:gs pos="0">
                  <a:srgbClr val="899679"/>
                </a:gs>
                <a:gs pos="34000">
                  <a:srgbClr val="8A977B"/>
                </a:gs>
                <a:gs pos="70000">
                  <a:srgbClr val="8D9A7C"/>
                </a:gs>
                <a:gs pos="100000">
                  <a:srgbClr val="94A085"/>
                </a:gs>
              </a:gsLst>
              <a:path path="circle">
                <a:fillToRect l="50000" t="50000" r="50000" b="50000"/>
              </a:path>
              <a:tileRect/>
            </a:gradFill>
            <a:ln>
              <a:noFill/>
            </a:ln>
            <a:effectLst>
              <a:outerShdw blurRad="33338" dist="19050" dir="2700000" algn="br" rotWithShape="0">
                <a:srgbClr val="000000">
                  <a:alpha val="60000"/>
                </a:srgbClr>
              </a:outerShdw>
            </a:effectLst>
          </p:spPr>
          <p:txBody>
            <a:bodyPr spcFirstLastPara="1" wrap="square" lIns="91433" tIns="91433" rIns="91433" bIns="91433" anchor="ctr" anchorCtr="0">
              <a:noAutofit/>
            </a:bodyPr>
            <a:lstStyle/>
            <a:p>
              <a:pPr defTabSz="1219170">
                <a:buClr>
                  <a:srgbClr val="C0791B"/>
                </a:buClr>
                <a:buSzPts val="1400"/>
              </a:pPr>
              <a:endParaRPr sz="1867" kern="0">
                <a:solidFill>
                  <a:srgbClr val="C0791B"/>
                </a:solidFill>
                <a:latin typeface="Calibri"/>
                <a:ea typeface="Calibri"/>
                <a:cs typeface="Calibri"/>
                <a:sym typeface="Calibri"/>
              </a:endParaRPr>
            </a:p>
          </p:txBody>
        </p:sp>
      </p:grpSp>
      <p:sp>
        <p:nvSpPr>
          <p:cNvPr id="1110" name="Google Shape;1110;p90"/>
          <p:cNvSpPr txBox="1"/>
          <p:nvPr/>
        </p:nvSpPr>
        <p:spPr>
          <a:xfrm>
            <a:off x="989751" y="6334781"/>
            <a:ext cx="9968000" cy="543826"/>
          </a:xfrm>
          <a:prstGeom prst="rect">
            <a:avLst/>
          </a:prstGeom>
          <a:noFill/>
          <a:ln>
            <a:noFill/>
          </a:ln>
        </p:spPr>
        <p:txBody>
          <a:bodyPr spcFirstLastPara="1" wrap="square" lIns="91433" tIns="45700" rIns="91433" bIns="45700" anchor="t" anchorCtr="0">
            <a:spAutoFit/>
          </a:bodyPr>
          <a:lstStyle/>
          <a:p>
            <a:pPr algn="ctr" defTabSz="1219170">
              <a:buClr>
                <a:srgbClr val="FFFFFF"/>
              </a:buClr>
              <a:buSzPts val="1100"/>
            </a:pPr>
            <a:r>
              <a:rPr lang="es" sz="1467" kern="0">
                <a:solidFill>
                  <a:srgbClr val="FFFFFF"/>
                </a:solidFill>
                <a:latin typeface="Calibri"/>
                <a:ea typeface="Calibri"/>
                <a:cs typeface="Calibri"/>
                <a:sym typeface="Calibri"/>
              </a:rPr>
              <a:t>Carvajal GAT. La entrevista motivacional en adicciones. Rev Colomb Psiquiatr [Internet]. 2010;39:171S-187S. Available from: http://dx.doi.org/10.1016/s0034-7450(14)60275-4</a:t>
            </a:r>
            <a:endParaRPr sz="1467" kern="0">
              <a:solidFill>
                <a:srgbClr val="FFFFFF"/>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5" name="Google Shape;1115;p91"/>
          <p:cNvSpPr txBox="1">
            <a:spLocks noGrp="1"/>
          </p:cNvSpPr>
          <p:nvPr>
            <p:ph type="title"/>
          </p:nvPr>
        </p:nvSpPr>
        <p:spPr>
          <a:xfrm>
            <a:off x="66000" y="0"/>
            <a:ext cx="7512800" cy="812800"/>
          </a:xfrm>
          <a:prstGeom prst="rect">
            <a:avLst/>
          </a:prstGeom>
          <a:solidFill>
            <a:schemeClr val="dk2"/>
          </a:solidFill>
        </p:spPr>
        <p:txBody>
          <a:bodyPr spcFirstLastPara="1" wrap="square" lIns="121900" tIns="121900" rIns="121900" bIns="121900" anchor="ctr" anchorCtr="0">
            <a:noAutofit/>
          </a:bodyPr>
          <a:lstStyle/>
          <a:p>
            <a:pPr algn="ctr"/>
            <a:r>
              <a:rPr lang="es" sz="2667">
                <a:solidFill>
                  <a:schemeClr val="lt1"/>
                </a:solidFill>
              </a:rPr>
              <a:t>Gracias</a:t>
            </a:r>
            <a:endParaRPr sz="2667">
              <a:solidFill>
                <a:schemeClr val="lt1"/>
              </a:solidFill>
            </a:endParaRPr>
          </a:p>
        </p:txBody>
      </p:sp>
      <p:pic>
        <p:nvPicPr>
          <p:cNvPr id="1116" name="Google Shape;1116;p91"/>
          <p:cNvPicPr preferRelativeResize="0"/>
          <p:nvPr/>
        </p:nvPicPr>
        <p:blipFill>
          <a:blip r:embed="rId3">
            <a:alphaModFix/>
          </a:blip>
          <a:stretch>
            <a:fillRect/>
          </a:stretch>
        </p:blipFill>
        <p:spPr>
          <a:xfrm>
            <a:off x="3295834" y="966934"/>
            <a:ext cx="5565525" cy="5385999"/>
          </a:xfrm>
          <a:prstGeom prst="rect">
            <a:avLst/>
          </a:prstGeom>
          <a:noFill/>
          <a:ln>
            <a:noFill/>
          </a:ln>
        </p:spPr>
      </p:pic>
      <p:sp>
        <p:nvSpPr>
          <p:cNvPr id="1117" name="Google Shape;1117;p91"/>
          <p:cNvSpPr txBox="1"/>
          <p:nvPr/>
        </p:nvSpPr>
        <p:spPr>
          <a:xfrm>
            <a:off x="0" y="6406400"/>
            <a:ext cx="11710400" cy="451302"/>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s" sz="1333" kern="0">
                <a:solidFill>
                  <a:srgbClr val="000000"/>
                </a:solidFill>
                <a:latin typeface="Nunito"/>
                <a:ea typeface="Nunito"/>
                <a:cs typeface="Nunito"/>
                <a:sym typeface="Nunito"/>
              </a:rPr>
              <a:t>Bibliografía</a:t>
            </a:r>
            <a:endParaRPr sz="867" kern="0">
              <a:solidFill>
                <a:srgbClr val="000000"/>
              </a:solidFill>
              <a:highlight>
                <a:srgbClr val="FFFFFF"/>
              </a:highlight>
              <a:latin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id="{0D2F43B1-4399-4DA9-A5E9-D5E5355771FD}"/>
              </a:ext>
            </a:extLst>
          </p:cNvPr>
          <p:cNvSpPr/>
          <p:nvPr/>
        </p:nvSpPr>
        <p:spPr>
          <a:xfrm>
            <a:off x="1071419" y="1192436"/>
            <a:ext cx="10220380" cy="1070792"/>
          </a:xfrm>
          <a:prstGeom prst="round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D6C61233-B3B3-4545-BFBC-5C9CDACFFE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64999"/>
            <a:ext cx="12192000" cy="2059548"/>
          </a:xfrm>
          <a:prstGeom prst="rect">
            <a:avLst/>
          </a:prstGeom>
        </p:spPr>
      </p:pic>
      <p:sp>
        <p:nvSpPr>
          <p:cNvPr id="2" name="Título 1">
            <a:extLst>
              <a:ext uri="{FF2B5EF4-FFF2-40B4-BE49-F238E27FC236}">
                <a16:creationId xmlns:a16="http://schemas.microsoft.com/office/drawing/2014/main" id="{345A97F9-1FBF-1DCC-B55F-68BB4091EC1C}"/>
              </a:ext>
            </a:extLst>
          </p:cNvPr>
          <p:cNvSpPr>
            <a:spLocks noGrp="1"/>
          </p:cNvSpPr>
          <p:nvPr>
            <p:ph type="ctrTitle"/>
          </p:nvPr>
        </p:nvSpPr>
        <p:spPr>
          <a:xfrm>
            <a:off x="900201" y="1511420"/>
            <a:ext cx="10391598" cy="690914"/>
          </a:xfrm>
        </p:spPr>
        <p:txBody>
          <a:bodyPr>
            <a:noAutofit/>
          </a:bodyPr>
          <a:lstStyle/>
          <a:p>
            <a:r>
              <a:rPr lang="es-CO" sz="5400" b="1" dirty="0">
                <a:solidFill>
                  <a:srgbClr val="094F3A"/>
                </a:solidFill>
                <a:latin typeface="Poppins" panose="00000500000000000000" pitchFamily="2" charset="0"/>
                <a:cs typeface="Poppins" panose="00000500000000000000" pitchFamily="2" charset="0"/>
              </a:rPr>
              <a:t>“Voces que Transforman”</a:t>
            </a:r>
            <a:endParaRPr lang="es-CO" sz="5400" dirty="0">
              <a:solidFill>
                <a:srgbClr val="094F3A"/>
              </a:solidFill>
              <a:latin typeface="Poppins" panose="00000500000000000000" pitchFamily="2" charset="0"/>
              <a:cs typeface="Poppins" panose="00000500000000000000" pitchFamily="2" charset="0"/>
            </a:endParaRPr>
          </a:p>
        </p:txBody>
      </p:sp>
      <p:sp>
        <p:nvSpPr>
          <p:cNvPr id="3" name="Subtítulo 2">
            <a:extLst>
              <a:ext uri="{FF2B5EF4-FFF2-40B4-BE49-F238E27FC236}">
                <a16:creationId xmlns:a16="http://schemas.microsoft.com/office/drawing/2014/main" id="{F986F2AC-C126-8FE2-43BB-2780E6EC2EED}"/>
              </a:ext>
            </a:extLst>
          </p:cNvPr>
          <p:cNvSpPr>
            <a:spLocks noGrp="1"/>
          </p:cNvSpPr>
          <p:nvPr>
            <p:ph type="subTitle" idx="1"/>
          </p:nvPr>
        </p:nvSpPr>
        <p:spPr>
          <a:xfrm>
            <a:off x="1195525" y="4017957"/>
            <a:ext cx="10038735" cy="1153631"/>
          </a:xfrm>
        </p:spPr>
        <p:txBody>
          <a:bodyPr>
            <a:normAutofit/>
          </a:bodyPr>
          <a:lstStyle/>
          <a:p>
            <a:r>
              <a:rPr lang="es-MX" sz="2000" dirty="0">
                <a:solidFill>
                  <a:schemeClr val="bg1"/>
                </a:solidFill>
                <a:latin typeface="Poppins" panose="00000500000000000000" pitchFamily="2" charset="0"/>
                <a:cs typeface="Poppins" panose="00000500000000000000" pitchFamily="2" charset="0"/>
              </a:rPr>
              <a:t>Por </a:t>
            </a:r>
            <a:r>
              <a:rPr lang="es-MX" sz="2000" b="1" dirty="0">
                <a:solidFill>
                  <a:schemeClr val="bg1"/>
                </a:solidFill>
                <a:latin typeface="Poppins" panose="00000500000000000000" pitchFamily="2" charset="0"/>
                <a:cs typeface="Poppins" panose="00000500000000000000" pitchFamily="2" charset="0"/>
              </a:rPr>
              <a:t>Rodrigo José del Río Torres</a:t>
            </a:r>
            <a:r>
              <a:rPr lang="es-MX" sz="2000" dirty="0">
                <a:solidFill>
                  <a:schemeClr val="bg1"/>
                </a:solidFill>
                <a:latin typeface="Poppins" panose="00000500000000000000" pitchFamily="2" charset="0"/>
                <a:cs typeface="Poppins" panose="00000500000000000000" pitchFamily="2" charset="0"/>
              </a:rPr>
              <a:t>, politólogo, y </a:t>
            </a:r>
            <a:r>
              <a:rPr lang="es-MX" sz="2000" b="1" dirty="0" err="1">
                <a:solidFill>
                  <a:schemeClr val="bg1"/>
                </a:solidFill>
                <a:latin typeface="Poppins" panose="00000500000000000000" pitchFamily="2" charset="0"/>
                <a:cs typeface="Poppins" panose="00000500000000000000" pitchFamily="2" charset="0"/>
              </a:rPr>
              <a:t>Anllila</a:t>
            </a:r>
            <a:r>
              <a:rPr lang="es-MX" sz="2000" b="1" dirty="0">
                <a:solidFill>
                  <a:schemeClr val="bg1"/>
                </a:solidFill>
                <a:latin typeface="Poppins" panose="00000500000000000000" pitchFamily="2" charset="0"/>
                <a:cs typeface="Poppins" panose="00000500000000000000" pitchFamily="2" charset="0"/>
              </a:rPr>
              <a:t> Paola Betancur Vásquez</a:t>
            </a:r>
            <a:r>
              <a:rPr lang="es-MX" sz="2000" dirty="0">
                <a:solidFill>
                  <a:schemeClr val="bg1"/>
                </a:solidFill>
                <a:latin typeface="Poppins" panose="00000500000000000000" pitchFamily="2" charset="0"/>
                <a:cs typeface="Poppins" panose="00000500000000000000" pitchFamily="2" charset="0"/>
              </a:rPr>
              <a:t>, psicóloga del componente Habitante de Calle de la Gobernación de Antioquia.</a:t>
            </a:r>
          </a:p>
        </p:txBody>
      </p:sp>
      <p:sp>
        <p:nvSpPr>
          <p:cNvPr id="6" name="CuadroTexto 5">
            <a:extLst>
              <a:ext uri="{FF2B5EF4-FFF2-40B4-BE49-F238E27FC236}">
                <a16:creationId xmlns:a16="http://schemas.microsoft.com/office/drawing/2014/main" id="{6CF9678C-EB0F-4FE6-8FBE-8073FA87BD48}"/>
              </a:ext>
            </a:extLst>
          </p:cNvPr>
          <p:cNvSpPr txBox="1"/>
          <p:nvPr/>
        </p:nvSpPr>
        <p:spPr>
          <a:xfrm>
            <a:off x="2329061" y="2309836"/>
            <a:ext cx="8032659" cy="1569660"/>
          </a:xfrm>
          <a:prstGeom prst="rect">
            <a:avLst/>
          </a:prstGeom>
          <a:noFill/>
        </p:spPr>
        <p:txBody>
          <a:bodyPr wrap="square">
            <a:spAutoFit/>
          </a:bodyPr>
          <a:lstStyle/>
          <a:p>
            <a:pPr algn="ctr"/>
            <a:r>
              <a:rPr lang="es-MX" sz="3200" dirty="0">
                <a:solidFill>
                  <a:srgbClr val="094F3A"/>
                </a:solidFill>
                <a:latin typeface="Poppins" panose="00000500000000000000" pitchFamily="2" charset="0"/>
                <a:cs typeface="Poppins" panose="00000500000000000000" pitchFamily="2" charset="0"/>
              </a:rPr>
              <a:t>Entrevista a Gabriel </a:t>
            </a:r>
            <a:r>
              <a:rPr lang="es-MX" sz="3200" b="1" dirty="0">
                <a:solidFill>
                  <a:srgbClr val="094F3A"/>
                </a:solidFill>
                <a:latin typeface="Poppins" panose="00000500000000000000" pitchFamily="2" charset="0"/>
                <a:cs typeface="Poppins" panose="00000500000000000000" pitchFamily="2" charset="0"/>
              </a:rPr>
              <a:t>David Gaviria González</a:t>
            </a:r>
            <a:br>
              <a:rPr lang="es-CO" sz="3200" b="1" dirty="0">
                <a:solidFill>
                  <a:srgbClr val="094F3A"/>
                </a:solidFill>
                <a:latin typeface="Poppins" panose="00000500000000000000" pitchFamily="2" charset="0"/>
                <a:cs typeface="Poppins" panose="00000500000000000000" pitchFamily="2" charset="0"/>
              </a:rPr>
            </a:br>
            <a:endParaRPr lang="es-CO" sz="3200" dirty="0">
              <a:solidFill>
                <a:srgbClr val="094F3A"/>
              </a:solidFill>
            </a:endParaRPr>
          </a:p>
        </p:txBody>
      </p:sp>
    </p:spTree>
    <p:extLst>
      <p:ext uri="{BB962C8B-B14F-4D97-AF65-F5344CB8AC3E}">
        <p14:creationId xmlns:p14="http://schemas.microsoft.com/office/powerpoint/2010/main" val="2787419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780C-AF47-5BA3-4C7F-EB0C380B6996}"/>
            </a:ext>
          </a:extLst>
        </p:cNvPr>
        <p:cNvGrpSpPr/>
        <p:nvPr/>
      </p:nvGrpSpPr>
      <p:grpSpPr>
        <a:xfrm>
          <a:off x="0" y="0"/>
          <a:ext cx="0" cy="0"/>
          <a:chOff x="0" y="0"/>
          <a:chExt cx="0" cy="0"/>
        </a:xfrm>
      </p:grpSpPr>
      <p:pic>
        <p:nvPicPr>
          <p:cNvPr id="18" name="Gráfico 17">
            <a:extLst>
              <a:ext uri="{FF2B5EF4-FFF2-40B4-BE49-F238E27FC236}">
                <a16:creationId xmlns:a16="http://schemas.microsoft.com/office/drawing/2014/main" id="{59109922-B0E3-4973-8C59-3202415BD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pic>
        <p:nvPicPr>
          <p:cNvPr id="9" name="Imagen 8">
            <a:extLst>
              <a:ext uri="{FF2B5EF4-FFF2-40B4-BE49-F238E27FC236}">
                <a16:creationId xmlns:a16="http://schemas.microsoft.com/office/drawing/2014/main" id="{2C82A5BD-A2FA-4C85-B5EE-69AD7623AC10}"/>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2023993" y="2745801"/>
            <a:ext cx="6858000" cy="6858000"/>
          </a:xfrm>
          <a:prstGeom prst="rect">
            <a:avLst/>
          </a:prstGeom>
        </p:spPr>
      </p:pic>
      <p:pic>
        <p:nvPicPr>
          <p:cNvPr id="6" name="Gráfico 5">
            <a:extLst>
              <a:ext uri="{FF2B5EF4-FFF2-40B4-BE49-F238E27FC236}">
                <a16:creationId xmlns:a16="http://schemas.microsoft.com/office/drawing/2014/main" id="{A8898B02-986B-4231-B28A-CAA6AFEACE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7588" y="1049863"/>
            <a:ext cx="5076825" cy="3819525"/>
          </a:xfrm>
          <a:prstGeom prst="rect">
            <a:avLst/>
          </a:prstGeom>
        </p:spPr>
      </p:pic>
      <p:pic>
        <p:nvPicPr>
          <p:cNvPr id="13" name="Imagen 12">
            <a:extLst>
              <a:ext uri="{FF2B5EF4-FFF2-40B4-BE49-F238E27FC236}">
                <a16:creationId xmlns:a16="http://schemas.microsoft.com/office/drawing/2014/main" id="{139FD7A1-710C-47B8-B64A-B8C3CBFFB23E}"/>
              </a:ext>
            </a:extLst>
          </p:cNvPr>
          <p:cNvPicPr>
            <a:picLocks noChangeAspect="1"/>
          </p:cNvPicPr>
          <p:nvPr/>
        </p:nvPicPr>
        <p:blipFill>
          <a:blip r:embed="rId5">
            <a:alphaModFix amt="10000"/>
            <a:extLst>
              <a:ext uri="{28A0092B-C50C-407E-A947-70E740481C1C}">
                <a14:useLocalDpi xmlns:a14="http://schemas.microsoft.com/office/drawing/2010/main" val="0"/>
              </a:ext>
            </a:extLst>
          </a:blip>
          <a:stretch>
            <a:fillRect/>
          </a:stretch>
        </p:blipFill>
        <p:spPr>
          <a:xfrm>
            <a:off x="8098629" y="-2895184"/>
            <a:ext cx="6858000" cy="6858000"/>
          </a:xfrm>
          <a:prstGeom prst="rect">
            <a:avLst/>
          </a:prstGeom>
        </p:spPr>
      </p:pic>
      <p:sp>
        <p:nvSpPr>
          <p:cNvPr id="15" name="CuadroTexto 14">
            <a:extLst>
              <a:ext uri="{FF2B5EF4-FFF2-40B4-BE49-F238E27FC236}">
                <a16:creationId xmlns:a16="http://schemas.microsoft.com/office/drawing/2014/main" id="{F6D27E5A-EE3B-4672-9543-1AAF9D951CF6}"/>
              </a:ext>
            </a:extLst>
          </p:cNvPr>
          <p:cNvSpPr txBox="1"/>
          <p:nvPr/>
        </p:nvSpPr>
        <p:spPr>
          <a:xfrm>
            <a:off x="3038880" y="4474070"/>
            <a:ext cx="6557587"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Encuentro Institucional por la Dignidad y la Inclusión Social</a:t>
            </a:r>
            <a:endParaRPr kumimoji="0" lang="es-CO" sz="3200" b="0"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17" name="Rectángulo: esquinas redondeadas 16">
            <a:extLst>
              <a:ext uri="{FF2B5EF4-FFF2-40B4-BE49-F238E27FC236}">
                <a16:creationId xmlns:a16="http://schemas.microsoft.com/office/drawing/2014/main" id="{9C2578B4-BE9B-40B4-ACCA-0281586CE032}"/>
              </a:ext>
            </a:extLst>
          </p:cNvPr>
          <p:cNvSpPr/>
          <p:nvPr/>
        </p:nvSpPr>
        <p:spPr>
          <a:xfrm>
            <a:off x="2927928" y="5658754"/>
            <a:ext cx="6742546" cy="149384"/>
          </a:xfrm>
          <a:prstGeom prst="roundRect">
            <a:avLst/>
          </a:prstGeom>
          <a:solidFill>
            <a:srgbClr val="3AF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717268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iseño personalizado">
  <a:themeElements>
    <a:clrScheme name="Docentes 2016 1">
      <a:dk1>
        <a:srgbClr val="373737"/>
      </a:dk1>
      <a:lt1>
        <a:srgbClr val="FFFFFF"/>
      </a:lt1>
      <a:dk2>
        <a:srgbClr val="FBFBFB"/>
      </a:dk2>
      <a:lt2>
        <a:srgbClr val="FEFFFF"/>
      </a:lt2>
      <a:accent1>
        <a:srgbClr val="FF9502"/>
      </a:accent1>
      <a:accent2>
        <a:srgbClr val="BD1921"/>
      </a:accent2>
      <a:accent3>
        <a:srgbClr val="FF9502"/>
      </a:accent3>
      <a:accent4>
        <a:srgbClr val="BD1921"/>
      </a:accent4>
      <a:accent5>
        <a:srgbClr val="FF9502"/>
      </a:accent5>
      <a:accent6>
        <a:srgbClr val="BD1921"/>
      </a:accent6>
      <a:hlink>
        <a:srgbClr val="5F5F5F"/>
      </a:hlink>
      <a:folHlink>
        <a:srgbClr val="BDBD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4915</Words>
  <Application>Microsoft Office PowerPoint</Application>
  <PresentationFormat>Panorámica</PresentationFormat>
  <Paragraphs>790</Paragraphs>
  <Slides>94</Slides>
  <Notes>82</Notes>
  <HiddenSlides>0</HiddenSlides>
  <MMClips>0</MMClips>
  <ScaleCrop>false</ScaleCrop>
  <HeadingPairs>
    <vt:vector size="6" baseType="variant">
      <vt:variant>
        <vt:lpstr>Fuentes usadas</vt:lpstr>
      </vt:variant>
      <vt:variant>
        <vt:i4>19</vt:i4>
      </vt:variant>
      <vt:variant>
        <vt:lpstr>Tema</vt:lpstr>
      </vt:variant>
      <vt:variant>
        <vt:i4>7</vt:i4>
      </vt:variant>
      <vt:variant>
        <vt:lpstr>Títulos de diapositiva</vt:lpstr>
      </vt:variant>
      <vt:variant>
        <vt:i4>94</vt:i4>
      </vt:variant>
    </vt:vector>
  </HeadingPairs>
  <TitlesOfParts>
    <vt:vector size="120" baseType="lpstr">
      <vt:lpstr>Agrandir</vt:lpstr>
      <vt:lpstr>Agrandir Bold</vt:lpstr>
      <vt:lpstr>Agrandir Bold Italics</vt:lpstr>
      <vt:lpstr>Agrandir Italics</vt:lpstr>
      <vt:lpstr>Aptos</vt:lpstr>
      <vt:lpstr>Aptos Display</vt:lpstr>
      <vt:lpstr>Arial</vt:lpstr>
      <vt:lpstr>Calibri</vt:lpstr>
      <vt:lpstr>Calibri (MS)</vt:lpstr>
      <vt:lpstr>Maven Pro</vt:lpstr>
      <vt:lpstr>Noto Sans Symbols</vt:lpstr>
      <vt:lpstr>Nunito</vt:lpstr>
      <vt:lpstr>Open Sans</vt:lpstr>
      <vt:lpstr>Poppins</vt:lpstr>
      <vt:lpstr>Poppins Black</vt:lpstr>
      <vt:lpstr>Prompt</vt:lpstr>
      <vt:lpstr>Roboto</vt:lpstr>
      <vt:lpstr>Work Sans</vt:lpstr>
      <vt:lpstr>Work Sans Light</vt:lpstr>
      <vt:lpstr>Tema de Office</vt:lpstr>
      <vt:lpstr>Office Theme</vt:lpstr>
      <vt:lpstr>1_Tema de Office</vt:lpstr>
      <vt:lpstr>Momentum</vt:lpstr>
      <vt:lpstr>2_Tema de Office</vt:lpstr>
      <vt:lpstr>Diseño personalizado</vt:lpstr>
      <vt:lpstr>Simple Light</vt:lpstr>
      <vt:lpstr>Presentación de PowerPoint</vt:lpstr>
      <vt:lpstr>    Dra. Carolina Mejía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Dra. Catalina Velásquez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Dr. Oscar Leandro Arango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Valoración del Paciente Consumidor</vt:lpstr>
      <vt:lpstr>Presentación de PowerPoint</vt:lpstr>
      <vt:lpstr>Presentación de PowerPoint</vt:lpstr>
      <vt:lpstr>Instrumentos de valoración integral</vt:lpstr>
      <vt:lpstr>Evaluación clínica Abuso de sustancias</vt:lpstr>
      <vt:lpstr>Obtención de la Historia del Paciente</vt:lpstr>
      <vt:lpstr>Entrevista con Personas Significativas</vt:lpstr>
      <vt:lpstr>Evaluación clínica Abuso de sustancias</vt:lpstr>
      <vt:lpstr>Valoración Tóxico-Clínica</vt:lpstr>
      <vt:lpstr>En Relación con el Consumo de Sustancias</vt:lpstr>
      <vt:lpstr>Valoración Tóxico Clínica</vt:lpstr>
      <vt:lpstr>Valoración Tóxico Clínica</vt:lpstr>
      <vt:lpstr>Evaluación Psicopatológica</vt:lpstr>
      <vt:lpstr>Valoración Funcional</vt:lpstr>
      <vt:lpstr>Valoración Social</vt:lpstr>
      <vt:lpstr>Valoración de la Familia </vt:lpstr>
      <vt:lpstr>APGAR Familiar</vt:lpstr>
      <vt:lpstr>Valoración Educativa</vt:lpstr>
      <vt:lpstr>Valoración Ocupacional</vt:lpstr>
      <vt:lpstr>Presentación de PowerPoint</vt:lpstr>
      <vt:lpstr>Presentación de PowerPoint</vt:lpstr>
      <vt:lpstr>Trastorno por Uso de Sustancias</vt:lpstr>
      <vt:lpstr>Presentación de PowerPoint</vt:lpstr>
      <vt:lpstr>Presentación de PowerPoint</vt:lpstr>
      <vt:lpstr>Espíritu de la Entrevista Motivacional </vt:lpstr>
      <vt:lpstr>Entrevista Motivacional</vt:lpstr>
      <vt:lpstr>Método Entrevista Motivacional</vt:lpstr>
      <vt:lpstr>Modelo Transteórico de Prochaska y Diclemente</vt:lpstr>
      <vt:lpstr>Estadios de Cambio</vt:lpstr>
      <vt:lpstr>Proceso de cambio</vt:lpstr>
      <vt:lpstr>Proceso de cambio</vt:lpstr>
      <vt:lpstr>Proceso de cambio</vt:lpstr>
      <vt:lpstr>Tipos de resistencia</vt:lpstr>
      <vt:lpstr>Técnica para que el paciente pueda sentirse entendido (Carl Rogers) </vt:lpstr>
      <vt:lpstr>Gracias</vt:lpstr>
      <vt:lpstr>“Voces que Transforman”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Utalianza Bienestar Antioquia</dc:creator>
  <cp:lastModifiedBy>Rodrigo Jose Del Rio Torres</cp:lastModifiedBy>
  <cp:revision>8</cp:revision>
  <dcterms:created xsi:type="dcterms:W3CDTF">2026-03-13T02:23:17Z</dcterms:created>
  <dcterms:modified xsi:type="dcterms:W3CDTF">2026-03-13T03:53:14Z</dcterms:modified>
</cp:coreProperties>
</file>