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"/>
  </p:notesMasterIdLst>
  <p:sldIdLst>
    <p:sldId id="921" r:id="rId2"/>
  </p:sldIdLst>
  <p:sldSz cx="12192000" cy="6858000"/>
  <p:notesSz cx="6858000" cy="9144000"/>
  <p:embeddedFontLst>
    <p:embeddedFont>
      <p:font typeface="Arial Black" panose="020B0A04020102020204" pitchFamily="34" charset="0"/>
      <p:bold r:id="rId4"/>
    </p:embeddedFont>
    <p:embeddedFont>
      <p:font typeface="Calibri Light" panose="020F0302020204030204" pitchFamily="34" charset="0"/>
      <p:regular r:id="rId5"/>
      <p:italic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</p:embeddedFont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56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7" autoAdjust="0"/>
    <p:restoredTop sz="94564" autoAdjust="0"/>
  </p:normalViewPr>
  <p:slideViewPr>
    <p:cSldViewPr snapToGrid="0">
      <p:cViewPr>
        <p:scale>
          <a:sx n="100" d="100"/>
          <a:sy n="100" d="100"/>
        </p:scale>
        <p:origin x="-1556" y="-1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viewProps" Target="viewProps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presProps" Target="presProps.xml"/><Relationship Id="rId5" Type="http://schemas.openxmlformats.org/officeDocument/2006/relationships/font" Target="fonts/font2.fntdata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STION DE LA INFORMACION SSSA" userId="91888003-36d5-45e2-941b-bb62db4aef55" providerId="ADAL" clId="{E7418899-05A2-4AEB-8410-B11042804027}"/>
    <pc:docChg chg="custSel modSld">
      <pc:chgData name="GESTION DE LA INFORMACION SSSA" userId="91888003-36d5-45e2-941b-bb62db4aef55" providerId="ADAL" clId="{E7418899-05A2-4AEB-8410-B11042804027}" dt="2024-06-19T13:48:12.124" v="41" actId="14100"/>
      <pc:docMkLst>
        <pc:docMk/>
      </pc:docMkLst>
      <pc:sldChg chg="modSp">
        <pc:chgData name="GESTION DE LA INFORMACION SSSA" userId="91888003-36d5-45e2-941b-bb62db4aef55" providerId="ADAL" clId="{E7418899-05A2-4AEB-8410-B11042804027}" dt="2024-06-19T13:45:28.599" v="1" actId="20577"/>
        <pc:sldMkLst>
          <pc:docMk/>
          <pc:sldMk cId="388420200" sldId="912"/>
        </pc:sldMkLst>
        <pc:spChg chg="mod">
          <ac:chgData name="GESTION DE LA INFORMACION SSSA" userId="91888003-36d5-45e2-941b-bb62db4aef55" providerId="ADAL" clId="{E7418899-05A2-4AEB-8410-B11042804027}" dt="2024-06-19T13:45:28.599" v="1" actId="20577"/>
          <ac:spMkLst>
            <pc:docMk/>
            <pc:sldMk cId="388420200" sldId="912"/>
            <ac:spMk id="6" creationId="{7898A5AE-B6E2-416A-80A9-C7603FD7C31E}"/>
          </ac:spMkLst>
        </pc:spChg>
      </pc:sldChg>
      <pc:sldChg chg="modSp">
        <pc:chgData name="GESTION DE LA INFORMACION SSSA" userId="91888003-36d5-45e2-941b-bb62db4aef55" providerId="ADAL" clId="{E7418899-05A2-4AEB-8410-B11042804027}" dt="2024-06-19T13:45:41.988" v="3" actId="20577"/>
        <pc:sldMkLst>
          <pc:docMk/>
          <pc:sldMk cId="2785025649" sldId="913"/>
        </pc:sldMkLst>
        <pc:spChg chg="mod">
          <ac:chgData name="GESTION DE LA INFORMACION SSSA" userId="91888003-36d5-45e2-941b-bb62db4aef55" providerId="ADAL" clId="{E7418899-05A2-4AEB-8410-B11042804027}" dt="2024-06-19T13:45:41.988" v="3" actId="20577"/>
          <ac:spMkLst>
            <pc:docMk/>
            <pc:sldMk cId="2785025649" sldId="913"/>
            <ac:spMk id="6" creationId="{7898A5AE-B6E2-416A-80A9-C7603FD7C31E}"/>
          </ac:spMkLst>
        </pc:spChg>
      </pc:sldChg>
      <pc:sldChg chg="modSp">
        <pc:chgData name="GESTION DE LA INFORMACION SSSA" userId="91888003-36d5-45e2-941b-bb62db4aef55" providerId="ADAL" clId="{E7418899-05A2-4AEB-8410-B11042804027}" dt="2024-06-19T13:45:58.093" v="7" actId="20577"/>
        <pc:sldMkLst>
          <pc:docMk/>
          <pc:sldMk cId="3890219594" sldId="914"/>
        </pc:sldMkLst>
        <pc:spChg chg="mod">
          <ac:chgData name="GESTION DE LA INFORMACION SSSA" userId="91888003-36d5-45e2-941b-bb62db4aef55" providerId="ADAL" clId="{E7418899-05A2-4AEB-8410-B11042804027}" dt="2024-06-19T13:45:58.093" v="7" actId="20577"/>
          <ac:spMkLst>
            <pc:docMk/>
            <pc:sldMk cId="3890219594" sldId="914"/>
            <ac:spMk id="6" creationId="{7898A5AE-B6E2-416A-80A9-C7603FD7C31E}"/>
          </ac:spMkLst>
        </pc:spChg>
      </pc:sldChg>
      <pc:sldChg chg="modSp">
        <pc:chgData name="GESTION DE LA INFORMACION SSSA" userId="91888003-36d5-45e2-941b-bb62db4aef55" providerId="ADAL" clId="{E7418899-05A2-4AEB-8410-B11042804027}" dt="2024-06-19T13:46:02.843" v="9" actId="20577"/>
        <pc:sldMkLst>
          <pc:docMk/>
          <pc:sldMk cId="4080292525" sldId="915"/>
        </pc:sldMkLst>
        <pc:spChg chg="mod">
          <ac:chgData name="GESTION DE LA INFORMACION SSSA" userId="91888003-36d5-45e2-941b-bb62db4aef55" providerId="ADAL" clId="{E7418899-05A2-4AEB-8410-B11042804027}" dt="2024-06-19T13:46:02.843" v="9" actId="20577"/>
          <ac:spMkLst>
            <pc:docMk/>
            <pc:sldMk cId="4080292525" sldId="915"/>
            <ac:spMk id="6" creationId="{7898A5AE-B6E2-416A-80A9-C7603FD7C31E}"/>
          </ac:spMkLst>
        </pc:spChg>
      </pc:sldChg>
      <pc:sldChg chg="modSp">
        <pc:chgData name="GESTION DE LA INFORMACION SSSA" userId="91888003-36d5-45e2-941b-bb62db4aef55" providerId="ADAL" clId="{E7418899-05A2-4AEB-8410-B11042804027}" dt="2024-06-19T13:46:07.310" v="11" actId="20577"/>
        <pc:sldMkLst>
          <pc:docMk/>
          <pc:sldMk cId="2772450125" sldId="916"/>
        </pc:sldMkLst>
        <pc:spChg chg="mod">
          <ac:chgData name="GESTION DE LA INFORMACION SSSA" userId="91888003-36d5-45e2-941b-bb62db4aef55" providerId="ADAL" clId="{E7418899-05A2-4AEB-8410-B11042804027}" dt="2024-06-19T13:46:07.310" v="11" actId="20577"/>
          <ac:spMkLst>
            <pc:docMk/>
            <pc:sldMk cId="2772450125" sldId="916"/>
            <ac:spMk id="6" creationId="{7898A5AE-B6E2-416A-80A9-C7603FD7C31E}"/>
          </ac:spMkLst>
        </pc:spChg>
      </pc:sldChg>
      <pc:sldChg chg="modSp">
        <pc:chgData name="GESTION DE LA INFORMACION SSSA" userId="91888003-36d5-45e2-941b-bb62db4aef55" providerId="ADAL" clId="{E7418899-05A2-4AEB-8410-B11042804027}" dt="2024-06-19T13:46:11.388" v="13" actId="20577"/>
        <pc:sldMkLst>
          <pc:docMk/>
          <pc:sldMk cId="3619015374" sldId="917"/>
        </pc:sldMkLst>
        <pc:spChg chg="mod">
          <ac:chgData name="GESTION DE LA INFORMACION SSSA" userId="91888003-36d5-45e2-941b-bb62db4aef55" providerId="ADAL" clId="{E7418899-05A2-4AEB-8410-B11042804027}" dt="2024-06-19T13:46:11.388" v="13" actId="20577"/>
          <ac:spMkLst>
            <pc:docMk/>
            <pc:sldMk cId="3619015374" sldId="917"/>
            <ac:spMk id="6" creationId="{7898A5AE-B6E2-416A-80A9-C7603FD7C31E}"/>
          </ac:spMkLst>
        </pc:spChg>
      </pc:sldChg>
      <pc:sldChg chg="modSp">
        <pc:chgData name="GESTION DE LA INFORMACION SSSA" userId="91888003-36d5-45e2-941b-bb62db4aef55" providerId="ADAL" clId="{E7418899-05A2-4AEB-8410-B11042804027}" dt="2024-06-19T13:46:16.871" v="15" actId="20577"/>
        <pc:sldMkLst>
          <pc:docMk/>
          <pc:sldMk cId="1637013481" sldId="918"/>
        </pc:sldMkLst>
        <pc:spChg chg="mod">
          <ac:chgData name="GESTION DE LA INFORMACION SSSA" userId="91888003-36d5-45e2-941b-bb62db4aef55" providerId="ADAL" clId="{E7418899-05A2-4AEB-8410-B11042804027}" dt="2024-06-19T13:46:16.871" v="15" actId="20577"/>
          <ac:spMkLst>
            <pc:docMk/>
            <pc:sldMk cId="1637013481" sldId="918"/>
            <ac:spMk id="6" creationId="{7898A5AE-B6E2-416A-80A9-C7603FD7C31E}"/>
          </ac:spMkLst>
        </pc:spChg>
      </pc:sldChg>
      <pc:sldChg chg="modSp">
        <pc:chgData name="GESTION DE LA INFORMACION SSSA" userId="91888003-36d5-45e2-941b-bb62db4aef55" providerId="ADAL" clId="{E7418899-05A2-4AEB-8410-B11042804027}" dt="2024-06-19T13:46:21.370" v="17" actId="20577"/>
        <pc:sldMkLst>
          <pc:docMk/>
          <pc:sldMk cId="3940528854" sldId="919"/>
        </pc:sldMkLst>
        <pc:spChg chg="mod">
          <ac:chgData name="GESTION DE LA INFORMACION SSSA" userId="91888003-36d5-45e2-941b-bb62db4aef55" providerId="ADAL" clId="{E7418899-05A2-4AEB-8410-B11042804027}" dt="2024-06-19T13:46:21.370" v="17" actId="20577"/>
          <ac:spMkLst>
            <pc:docMk/>
            <pc:sldMk cId="3940528854" sldId="919"/>
            <ac:spMk id="6" creationId="{7898A5AE-B6E2-416A-80A9-C7603FD7C31E}"/>
          </ac:spMkLst>
        </pc:spChg>
      </pc:sldChg>
      <pc:sldChg chg="modSp">
        <pc:chgData name="GESTION DE LA INFORMACION SSSA" userId="91888003-36d5-45e2-941b-bb62db4aef55" providerId="ADAL" clId="{E7418899-05A2-4AEB-8410-B11042804027}" dt="2024-06-19T13:46:25.853" v="19" actId="20577"/>
        <pc:sldMkLst>
          <pc:docMk/>
          <pc:sldMk cId="1471051165" sldId="920"/>
        </pc:sldMkLst>
        <pc:spChg chg="mod">
          <ac:chgData name="GESTION DE LA INFORMACION SSSA" userId="91888003-36d5-45e2-941b-bb62db4aef55" providerId="ADAL" clId="{E7418899-05A2-4AEB-8410-B11042804027}" dt="2024-06-19T13:46:25.853" v="19" actId="20577"/>
          <ac:spMkLst>
            <pc:docMk/>
            <pc:sldMk cId="1471051165" sldId="920"/>
            <ac:spMk id="6" creationId="{7898A5AE-B6E2-416A-80A9-C7603FD7C31E}"/>
          </ac:spMkLst>
        </pc:spChg>
      </pc:sldChg>
      <pc:sldChg chg="addSp delSp modSp">
        <pc:chgData name="GESTION DE LA INFORMACION SSSA" userId="91888003-36d5-45e2-941b-bb62db4aef55" providerId="ADAL" clId="{E7418899-05A2-4AEB-8410-B11042804027}" dt="2024-06-19T13:48:12.124" v="41" actId="14100"/>
        <pc:sldMkLst>
          <pc:docMk/>
          <pc:sldMk cId="2409452604" sldId="921"/>
        </pc:sldMkLst>
        <pc:spChg chg="mod">
          <ac:chgData name="GESTION DE LA INFORMACION SSSA" userId="91888003-36d5-45e2-941b-bb62db4aef55" providerId="ADAL" clId="{E7418899-05A2-4AEB-8410-B11042804027}" dt="2024-06-19T13:45:46.065" v="5" actId="20577"/>
          <ac:spMkLst>
            <pc:docMk/>
            <pc:sldMk cId="2409452604" sldId="921"/>
            <ac:spMk id="6" creationId="{7898A5AE-B6E2-416A-80A9-C7603FD7C31E}"/>
          </ac:spMkLst>
        </pc:spChg>
        <pc:picChg chg="add del mod">
          <ac:chgData name="GESTION DE LA INFORMACION SSSA" userId="91888003-36d5-45e2-941b-bb62db4aef55" providerId="ADAL" clId="{E7418899-05A2-4AEB-8410-B11042804027}" dt="2024-06-19T13:47:43.254" v="35" actId="478"/>
          <ac:picMkLst>
            <pc:docMk/>
            <pc:sldMk cId="2409452604" sldId="921"/>
            <ac:picMk id="4" creationId="{E2A09BF7-DFA0-4D08-A442-F79FDC0AAF00}"/>
          </ac:picMkLst>
        </pc:picChg>
        <pc:picChg chg="add mod">
          <ac:chgData name="GESTION DE LA INFORMACION SSSA" userId="91888003-36d5-45e2-941b-bb62db4aef55" providerId="ADAL" clId="{E7418899-05A2-4AEB-8410-B11042804027}" dt="2024-06-19T13:48:12.124" v="41" actId="14100"/>
          <ac:picMkLst>
            <pc:docMk/>
            <pc:sldMk cId="2409452604" sldId="921"/>
            <ac:picMk id="7" creationId="{DD6AF18F-DA70-4F1D-BF0F-26ED1A6575DA}"/>
          </ac:picMkLst>
        </pc:picChg>
        <pc:picChg chg="add del mod">
          <ac:chgData name="GESTION DE LA INFORMACION SSSA" userId="91888003-36d5-45e2-941b-bb62db4aef55" providerId="ADAL" clId="{E7418899-05A2-4AEB-8410-B11042804027}" dt="2024-06-19T13:46:57.777" v="25" actId="478"/>
          <ac:picMkLst>
            <pc:docMk/>
            <pc:sldMk cId="2409452604" sldId="921"/>
            <ac:picMk id="102" creationId="{C3C82EA7-04E4-4384-8211-E17A84E0DA1F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ZULUAGAB\OneDrive%20-%20Gobernacion%20de%20Antioquia\Laura%20Zuluaga\Fichas%20subregionales\Fichas%20subregionales%2013062024%20con%20Antioqui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'C:\Users\LZULUAGAB\OneDrive - Gobernacion de Antioquia\Laura Zuluaga\Fichas subregionales\RE_ Formato ficha Subregional\[Ficha Subregional.xlsx]Grph'!$A$7</c:f>
              <c:strCache>
                <c:ptCount val="1"/>
                <c:pt idx="0">
                  <c:v>Violencia intrafamiliar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[13]Grph!$B$6:$I$6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[13]Grph!$B$7:$I$7</c:f>
              <c:numCache>
                <c:formatCode>General</c:formatCode>
                <c:ptCount val="8"/>
                <c:pt idx="0">
                  <c:v>161.58232997058005</c:v>
                </c:pt>
                <c:pt idx="1">
                  <c:v>179.81708212371234</c:v>
                </c:pt>
                <c:pt idx="2">
                  <c:v>220.52320504100231</c:v>
                </c:pt>
                <c:pt idx="3">
                  <c:v>349.20624020032767</c:v>
                </c:pt>
                <c:pt idx="4">
                  <c:v>369.66776312073239</c:v>
                </c:pt>
                <c:pt idx="5">
                  <c:v>226.60687782252867</c:v>
                </c:pt>
                <c:pt idx="6">
                  <c:v>178.13871359228713</c:v>
                </c:pt>
                <c:pt idx="7">
                  <c:v>259.94991636522104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FC9-4582-9661-24C0CC647339}"/>
            </c:ext>
          </c:extLst>
        </c:ser>
        <c:ser>
          <c:idx val="1"/>
          <c:order val="1"/>
          <c:tx>
            <c:strRef>
              <c:f>'C:\Users\LZULUAGAB\OneDrive - Gobernacion de Antioquia\Laura Zuluaga\Fichas subregionales\RE_ Formato ficha Subregional\[Ficha Subregional.xlsx]Grph'!$A$8</c:f>
              <c:strCache>
                <c:ptCount val="1"/>
                <c:pt idx="0">
                  <c:v>Violencia sexual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[13]Grph!$B$6:$I$6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[13]Grph!$B$8:$I$8</c:f>
              <c:numCache>
                <c:formatCode>General</c:formatCode>
                <c:ptCount val="8"/>
                <c:pt idx="0">
                  <c:v>51.198436239038834</c:v>
                </c:pt>
                <c:pt idx="1">
                  <c:v>57.395281383385672</c:v>
                </c:pt>
                <c:pt idx="2">
                  <c:v>74.052981787857817</c:v>
                </c:pt>
                <c:pt idx="3">
                  <c:v>89.369577696749644</c:v>
                </c:pt>
                <c:pt idx="4">
                  <c:v>98.424385431542149</c:v>
                </c:pt>
                <c:pt idx="5">
                  <c:v>77.134767477551733</c:v>
                </c:pt>
                <c:pt idx="6">
                  <c:v>91.373771802553563</c:v>
                </c:pt>
                <c:pt idx="7">
                  <c:v>126.9327559876874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FC9-4582-9661-24C0CC647339}"/>
            </c:ext>
          </c:extLst>
        </c:ser>
        <c:ser>
          <c:idx val="2"/>
          <c:order val="2"/>
          <c:tx>
            <c:strRef>
              <c:f>'C:\Users\LZULUAGAB\OneDrive - Gobernacion de Antioquia\Laura Zuluaga\Fichas subregionales\RE_ Formato ficha Subregional\[Ficha Subregional.xlsx]Grph'!$A$9</c:f>
              <c:strCache>
                <c:ptCount val="1"/>
                <c:pt idx="0">
                  <c:v>Dengue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[13]Grph!$B$6:$I$6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[13]Grph!$B$9:$I$9</c:f>
              <c:numCache>
                <c:formatCode>General</c:formatCode>
                <c:ptCount val="8"/>
                <c:pt idx="0">
                  <c:v>116.87131099455857</c:v>
                </c:pt>
                <c:pt idx="1">
                  <c:v>451.19292027191676</c:v>
                </c:pt>
                <c:pt idx="2">
                  <c:v>65.98544699304081</c:v>
                </c:pt>
                <c:pt idx="3">
                  <c:v>60.167607757766305</c:v>
                </c:pt>
                <c:pt idx="4">
                  <c:v>98.583137666939763</c:v>
                </c:pt>
                <c:pt idx="5">
                  <c:v>32.439012175683189</c:v>
                </c:pt>
                <c:pt idx="6">
                  <c:v>18.836734278202954</c:v>
                </c:pt>
                <c:pt idx="7">
                  <c:v>31.880511137111828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FC9-4582-9661-24C0CC647339}"/>
            </c:ext>
          </c:extLst>
        </c:ser>
        <c:ser>
          <c:idx val="3"/>
          <c:order val="3"/>
          <c:tx>
            <c:strRef>
              <c:f>'C:\Users\LZULUAGAB\OneDrive - Gobernacion de Antioquia\Laura Zuluaga\Fichas subregionales\RE_ Formato ficha Subregional\[Ficha Subregional.xlsx]Grph'!$A$10</c:f>
              <c:strCache>
                <c:ptCount val="1"/>
                <c:pt idx="0">
                  <c:v>Malaria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[13]Grph!$B$6:$I$6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[13]Grph!$B$10:$I$10</c:f>
              <c:numCache>
                <c:formatCode>General</c:formatCode>
                <c:ptCount val="8"/>
                <c:pt idx="0">
                  <c:v>109.97639264718083</c:v>
                </c:pt>
                <c:pt idx="1">
                  <c:v>119.07307184053869</c:v>
                </c:pt>
                <c:pt idx="2">
                  <c:v>78.944321781565776</c:v>
                </c:pt>
                <c:pt idx="3">
                  <c:v>89.947061869781379</c:v>
                </c:pt>
                <c:pt idx="4">
                  <c:v>118.86649061113499</c:v>
                </c:pt>
                <c:pt idx="5">
                  <c:v>117.39403293619982</c:v>
                </c:pt>
                <c:pt idx="6">
                  <c:v>97.290914851270827</c:v>
                </c:pt>
                <c:pt idx="7">
                  <c:v>112.65724060327827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FC9-4582-9661-24C0CC647339}"/>
            </c:ext>
          </c:extLst>
        </c:ser>
        <c:ser>
          <c:idx val="4"/>
          <c:order val="4"/>
          <c:tx>
            <c:strRef>
              <c:f>'C:\Users\LZULUAGAB\OneDrive - Gobernacion de Antioquia\Laura Zuluaga\Fichas subregionales\RE_ Formato ficha Subregional\[Ficha Subregional.xlsx]Grph'!$A$11</c:f>
              <c:strCache>
                <c:ptCount val="1"/>
                <c:pt idx="0">
                  <c:v>VIH/SIDA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numRef>
              <c:f>[13]Grph!$B$6:$I$6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[13]Grph!$B$11:$I$11</c:f>
              <c:numCache>
                <c:formatCode>General</c:formatCode>
                <c:ptCount val="8"/>
                <c:pt idx="0">
                  <c:v>28.345775428108414</c:v>
                </c:pt>
                <c:pt idx="1">
                  <c:v>32.859402329169747</c:v>
                </c:pt>
                <c:pt idx="2">
                  <c:v>38.273147353364216</c:v>
                </c:pt>
                <c:pt idx="3">
                  <c:v>45.839757194438292</c:v>
                </c:pt>
                <c:pt idx="4">
                  <c:v>46.914555053688389</c:v>
                </c:pt>
                <c:pt idx="5">
                  <c:v>36.86046307028257</c:v>
                </c:pt>
                <c:pt idx="6">
                  <c:v>43.917689864097497</c:v>
                </c:pt>
                <c:pt idx="7">
                  <c:v>43.194851503702353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FC9-4582-9661-24C0CC647339}"/>
            </c:ext>
          </c:extLst>
        </c:ser>
        <c:ser>
          <c:idx val="5"/>
          <c:order val="5"/>
          <c:tx>
            <c:strRef>
              <c:f>'C:\Users\LZULUAGAB\OneDrive - Gobernacion de Antioquia\Laura Zuluaga\Fichas subregionales\RE_ Formato ficha Subregional\[Ficha Subregional.xlsx]Grph'!$A$12</c:f>
              <c:strCache>
                <c:ptCount val="1"/>
                <c:pt idx="0">
                  <c:v>Intoxicación por sustancias psicoactivas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numRef>
              <c:f>[13]Grph!$B$6:$I$6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[13]Grph!$B$12:$I$12</c:f>
              <c:numCache>
                <c:formatCode>General</c:formatCode>
                <c:ptCount val="8"/>
                <c:pt idx="0">
                  <c:v>16.251143244292173</c:v>
                </c:pt>
                <c:pt idx="1">
                  <c:v>19.593283995394209</c:v>
                </c:pt>
                <c:pt idx="2">
                  <c:v>19.26362146872647</c:v>
                </c:pt>
                <c:pt idx="3">
                  <c:v>20.976722393369108</c:v>
                </c:pt>
                <c:pt idx="4">
                  <c:v>20.777972479033487</c:v>
                </c:pt>
                <c:pt idx="5">
                  <c:v>17.24967406838601</c:v>
                </c:pt>
                <c:pt idx="6">
                  <c:v>16.755327175639092</c:v>
                </c:pt>
                <c:pt idx="7">
                  <c:v>18.356338667671601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FC9-4582-9661-24C0CC647339}"/>
            </c:ext>
          </c:extLst>
        </c:ser>
        <c:ser>
          <c:idx val="6"/>
          <c:order val="6"/>
          <c:tx>
            <c:strRef>
              <c:f>'C:\Users\LZULUAGAB\OneDrive - Gobernacion de Antioquia\Laura Zuluaga\Fichas subregionales\RE_ Formato ficha Subregional\[Ficha Subregional.xlsx]Grph'!$A$13</c:f>
              <c:strCache>
                <c:ptCount val="1"/>
                <c:pt idx="0">
                  <c:v>Intoxicación por sustancias no psicoactivas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cat>
            <c:numRef>
              <c:f>[13]Grph!$B$6:$I$6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[13]Grph!$B$13:$I$13</c:f>
              <c:numCache>
                <c:formatCode>General</c:formatCode>
                <c:ptCount val="8"/>
                <c:pt idx="0">
                  <c:v>64.776372369926875</c:v>
                </c:pt>
                <c:pt idx="1">
                  <c:v>65.1070176478013</c:v>
                </c:pt>
                <c:pt idx="2">
                  <c:v>75.609317240401268</c:v>
                </c:pt>
                <c:pt idx="3">
                  <c:v>83.329405400444685</c:v>
                </c:pt>
                <c:pt idx="4">
                  <c:v>90.623104067261394</c:v>
                </c:pt>
                <c:pt idx="5">
                  <c:v>74.066821958850127</c:v>
                </c:pt>
                <c:pt idx="6">
                  <c:v>72.596506298709571</c:v>
                </c:pt>
                <c:pt idx="7">
                  <c:v>80.157976477368521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CFC9-4582-9661-24C0CC6473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3708991"/>
        <c:axId val="966792607"/>
      </c:lineChart>
      <c:catAx>
        <c:axId val="12637089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6792607"/>
        <c:crosses val="autoZero"/>
        <c:auto val="1"/>
        <c:lblAlgn val="ctr"/>
        <c:lblOffset val="100"/>
        <c:noMultiLvlLbl val="0"/>
      </c:catAx>
      <c:valAx>
        <c:axId val="966792607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/>
                  <a:t>Tasa por 100,000 habitantes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37089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950961978376552"/>
          <c:y val="0.17737377610720892"/>
          <c:w val="0.23131606828962895"/>
          <c:h val="0.7596416210113936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63269A-A14B-A640-A212-AB1F03BF58EA}" type="datetimeFigureOut">
              <a:rPr lang="es-ES_tradnl" smtClean="0"/>
              <a:t>13/12/2024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097D2D-C95A-084B-87D3-C74D1414A0C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85693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97D2D-C95A-084B-87D3-C74D1414A0CE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37338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13/12/2024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6482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13/12/2024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3070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13/12/2024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8335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13/12/2024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38398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13/12/2024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07381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13/12/2024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24345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13/12/2024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08314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13/12/2024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62459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13/12/2024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85893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13/12/2024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042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13/12/2024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90617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64FD2-41F4-4D3C-BA48-7525C1CFEC47}" type="datetimeFigureOut">
              <a:rPr lang="es-CO" smtClean="0"/>
              <a:t>13/12/2024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18670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image" Target="../media/image13.png"/><Relationship Id="rId26" Type="http://schemas.microsoft.com/office/2007/relationships/hdphoto" Target="../media/hdphoto4.wdp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16.jpeg"/><Relationship Id="rId34" Type="http://schemas.openxmlformats.org/officeDocument/2006/relationships/image" Target="../media/image25.emf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17" Type="http://schemas.microsoft.com/office/2007/relationships/hdphoto" Target="../media/hdphoto3.wdp"/><Relationship Id="rId25" Type="http://schemas.openxmlformats.org/officeDocument/2006/relationships/image" Target="../media/image20.png"/><Relationship Id="rId3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2.png"/><Relationship Id="rId20" Type="http://schemas.openxmlformats.org/officeDocument/2006/relationships/image" Target="../media/image15.png"/><Relationship Id="rId29" Type="http://schemas.openxmlformats.org/officeDocument/2006/relationships/image" Target="../media/image22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24" Type="http://schemas.openxmlformats.org/officeDocument/2006/relationships/image" Target="../media/image19.png"/><Relationship Id="rId32" Type="http://schemas.openxmlformats.org/officeDocument/2006/relationships/image" Target="../media/image23.pn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23" Type="http://schemas.openxmlformats.org/officeDocument/2006/relationships/image" Target="../media/image18.png"/><Relationship Id="rId28" Type="http://schemas.openxmlformats.org/officeDocument/2006/relationships/image" Target="../media/image21.png"/><Relationship Id="rId10" Type="http://schemas.microsoft.com/office/2007/relationships/hdphoto" Target="../media/hdphoto1.wdp"/><Relationship Id="rId19" Type="http://schemas.openxmlformats.org/officeDocument/2006/relationships/image" Target="../media/image14.png"/><Relationship Id="rId31" Type="http://schemas.openxmlformats.org/officeDocument/2006/relationships/image" Target="../media/image1.emf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microsoft.com/office/2007/relationships/hdphoto" Target="../media/hdphoto2.wdp"/><Relationship Id="rId22" Type="http://schemas.openxmlformats.org/officeDocument/2006/relationships/image" Target="../media/image17.jpeg"/><Relationship Id="rId27" Type="http://schemas.openxmlformats.org/officeDocument/2006/relationships/chart" Target="../charts/chart1.xml"/><Relationship Id="rId30" Type="http://schemas.openxmlformats.org/officeDocument/2006/relationships/oleObject" Target="../embeddings/oleObject1.bin"/><Relationship Id="rId8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ángulo 80">
            <a:extLst>
              <a:ext uri="{FF2B5EF4-FFF2-40B4-BE49-F238E27FC236}">
                <a16:creationId xmlns:a16="http://schemas.microsoft.com/office/drawing/2014/main" id="{7F569C89-7E3B-4A75-BF3F-AAA4756498A7}"/>
              </a:ext>
            </a:extLst>
          </p:cNvPr>
          <p:cNvSpPr/>
          <p:nvPr/>
        </p:nvSpPr>
        <p:spPr>
          <a:xfrm>
            <a:off x="101645" y="34400"/>
            <a:ext cx="2583882" cy="348037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588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FB3DCBB-7786-43CB-961E-1B21AA678788}"/>
              </a:ext>
            </a:extLst>
          </p:cNvPr>
          <p:cNvSpPr txBox="1"/>
          <p:nvPr/>
        </p:nvSpPr>
        <p:spPr>
          <a:xfrm>
            <a:off x="629066" y="50378"/>
            <a:ext cx="19143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Departamento Antioquia</a:t>
            </a:r>
            <a:endParaRPr lang="es-CO" sz="7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agrama de flujo: proceso alternativo 2">
            <a:extLst>
              <a:ext uri="{FF2B5EF4-FFF2-40B4-BE49-F238E27FC236}">
                <a16:creationId xmlns:a16="http://schemas.microsoft.com/office/drawing/2014/main" id="{F808B5E7-EB96-43F5-968A-D119AE7694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558" y="2197094"/>
            <a:ext cx="808826" cy="512700"/>
          </a:xfrm>
          <a:prstGeom prst="flowChartAlternateProcess">
            <a:avLst/>
          </a:prstGeom>
          <a:gradFill>
            <a:gsLst>
              <a:gs pos="0">
                <a:schemeClr val="accent3">
                  <a:lumMod val="110000"/>
                  <a:satMod val="105000"/>
                  <a:tint val="67000"/>
                  <a:alpha val="70000"/>
                </a:schemeClr>
              </a:gs>
              <a:gs pos="50000">
                <a:schemeClr val="accent3">
                  <a:lumMod val="105000"/>
                  <a:satMod val="103000"/>
                  <a:tint val="73000"/>
                  <a:alpha val="60000"/>
                </a:schemeClr>
              </a:gs>
              <a:gs pos="100000">
                <a:schemeClr val="accent3">
                  <a:lumMod val="105000"/>
                  <a:satMod val="109000"/>
                  <a:tint val="81000"/>
                  <a:alpha val="49000"/>
                </a:schemeClr>
              </a:gs>
            </a:gsLst>
          </a:gradFill>
          <a:ln>
            <a:noFill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80682" tIns="40341" rIns="80682" bIns="40341" numCol="1" anchor="ctr" anchorCtr="0" compatLnSpc="1">
            <a:prstTxWarp prst="textNoShape">
              <a:avLst/>
            </a:prstTxWarp>
          </a:bodyPr>
          <a:lstStyle/>
          <a:p>
            <a:pPr algn="ctr"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sz="1059" b="1" dirty="0"/>
              <a:t>Población año </a:t>
            </a:r>
            <a:r>
              <a:rPr lang="es-CO" sz="1059" b="1" dirty="0" smtClean="0"/>
              <a:t>2024</a:t>
            </a:r>
            <a:r>
              <a:rPr lang="es-CO" sz="1059" dirty="0" smtClean="0"/>
              <a:t> 6.903.721</a:t>
            </a:r>
            <a:endParaRPr lang="es-CO" altLang="es-CO" sz="1059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F5CC1A4B-BA05-4990-B6AF-AAB6C46D2707}"/>
              </a:ext>
            </a:extLst>
          </p:cNvPr>
          <p:cNvSpPr/>
          <p:nvPr/>
        </p:nvSpPr>
        <p:spPr>
          <a:xfrm>
            <a:off x="2086878" y="1294484"/>
            <a:ext cx="406617" cy="404163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 sz="1588"/>
          </a:p>
        </p:txBody>
      </p:sp>
      <p:sp>
        <p:nvSpPr>
          <p:cNvPr id="10" name="9 Cuadro de texto">
            <a:extLst>
              <a:ext uri="{FF2B5EF4-FFF2-40B4-BE49-F238E27FC236}">
                <a16:creationId xmlns:a16="http://schemas.microsoft.com/office/drawing/2014/main" id="{574BF08C-56D8-4486-BE79-D0D21483541A}"/>
              </a:ext>
            </a:extLst>
          </p:cNvPr>
          <p:cNvSpPr txBox="1"/>
          <p:nvPr/>
        </p:nvSpPr>
        <p:spPr>
          <a:xfrm>
            <a:off x="2047409" y="963666"/>
            <a:ext cx="571500" cy="327772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s-CO" sz="794" dirty="0">
                <a:ea typeface="Calibri" panose="020F0502020204030204" pitchFamily="34" charset="0"/>
                <a:cs typeface="Times New Roman" panose="02020603050405020304" pitchFamily="18" charset="0"/>
              </a:rPr>
              <a:t>Cabecera municipal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s-CO" sz="794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5B944008-6C74-4F0B-AE67-162BDC7FD09C}"/>
              </a:ext>
            </a:extLst>
          </p:cNvPr>
          <p:cNvSpPr/>
          <p:nvPr/>
        </p:nvSpPr>
        <p:spPr>
          <a:xfrm>
            <a:off x="1362475" y="2178592"/>
            <a:ext cx="406263" cy="384957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O" sz="1588"/>
          </a:p>
        </p:txBody>
      </p:sp>
      <p:sp>
        <p:nvSpPr>
          <p:cNvPr id="12" name="12 Cuadro de texto">
            <a:extLst>
              <a:ext uri="{FF2B5EF4-FFF2-40B4-BE49-F238E27FC236}">
                <a16:creationId xmlns:a16="http://schemas.microsoft.com/office/drawing/2014/main" id="{A077F077-B383-44E2-9CBE-86046D099907}"/>
              </a:ext>
            </a:extLst>
          </p:cNvPr>
          <p:cNvSpPr txBox="1"/>
          <p:nvPr/>
        </p:nvSpPr>
        <p:spPr>
          <a:xfrm>
            <a:off x="1758655" y="2066821"/>
            <a:ext cx="840441" cy="38922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s-CO" sz="794" dirty="0">
                <a:ea typeface="Calibri" panose="020F0502020204030204" pitchFamily="34" charset="0"/>
                <a:cs typeface="Times New Roman" panose="02020603050405020304" pitchFamily="18" charset="0"/>
              </a:rPr>
              <a:t>Centro poblado y rural disperso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s-CO" sz="794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uadro de texto 2">
            <a:extLst>
              <a:ext uri="{FF2B5EF4-FFF2-40B4-BE49-F238E27FC236}">
                <a16:creationId xmlns:a16="http://schemas.microsoft.com/office/drawing/2014/main" id="{C965611D-DC32-4298-8012-A1860715A0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884" y="1687186"/>
            <a:ext cx="728428" cy="280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882"/>
              </a:spcAft>
            </a:pPr>
            <a:r>
              <a:rPr lang="es-CO" sz="1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5.551.824</a:t>
            </a:r>
            <a:endParaRPr lang="es-CO" sz="1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uadro de texto 2">
            <a:extLst>
              <a:ext uri="{FF2B5EF4-FFF2-40B4-BE49-F238E27FC236}">
                <a16:creationId xmlns:a16="http://schemas.microsoft.com/office/drawing/2014/main" id="{9B2D99E7-99ED-4FE6-8452-4B8D8FA6F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9296" y="2372991"/>
            <a:ext cx="739587" cy="312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882"/>
              </a:spcAft>
            </a:pPr>
            <a:r>
              <a:rPr lang="es-CO" sz="971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1.351.897</a:t>
            </a:r>
            <a:endParaRPr lang="es-CO" sz="971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944CADB7-C4B8-4FE1-A5FF-4CE7C602552E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58" y="2814021"/>
            <a:ext cx="395007" cy="395007"/>
          </a:xfrm>
          <a:prstGeom prst="rect">
            <a:avLst/>
          </a:prstGeom>
          <a:noFill/>
        </p:spPr>
      </p:pic>
      <p:sp>
        <p:nvSpPr>
          <p:cNvPr id="16" name="33 Cuadro de texto">
            <a:extLst>
              <a:ext uri="{FF2B5EF4-FFF2-40B4-BE49-F238E27FC236}">
                <a16:creationId xmlns:a16="http://schemas.microsoft.com/office/drawing/2014/main" id="{428054F7-1F50-4B17-85D2-32B153A0DC20}"/>
              </a:ext>
            </a:extLst>
          </p:cNvPr>
          <p:cNvSpPr txBox="1"/>
          <p:nvPr/>
        </p:nvSpPr>
        <p:spPr>
          <a:xfrm>
            <a:off x="237456" y="3303743"/>
            <a:ext cx="571500" cy="252132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CO" sz="971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58.950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36 Cuadro de texto">
            <a:extLst>
              <a:ext uri="{FF2B5EF4-FFF2-40B4-BE49-F238E27FC236}">
                <a16:creationId xmlns:a16="http://schemas.microsoft.com/office/drawing/2014/main" id="{3D1F8BBE-8254-4A5B-A506-07996FEB8E20}"/>
              </a:ext>
            </a:extLst>
          </p:cNvPr>
          <p:cNvSpPr txBox="1"/>
          <p:nvPr/>
        </p:nvSpPr>
        <p:spPr>
          <a:xfrm>
            <a:off x="173729" y="3181111"/>
            <a:ext cx="739588" cy="218018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CO" sz="794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Nacimientos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73D132A3-0119-41D5-91E2-9955E1BA0E09}"/>
              </a:ext>
            </a:extLst>
          </p:cNvPr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409" y="2766746"/>
            <a:ext cx="470647" cy="470647"/>
          </a:xfrm>
          <a:prstGeom prst="rect">
            <a:avLst/>
          </a:prstGeom>
          <a:noFill/>
        </p:spPr>
      </p:pic>
      <p:sp>
        <p:nvSpPr>
          <p:cNvPr id="19" name="34 Cuadro de texto">
            <a:extLst>
              <a:ext uri="{FF2B5EF4-FFF2-40B4-BE49-F238E27FC236}">
                <a16:creationId xmlns:a16="http://schemas.microsoft.com/office/drawing/2014/main" id="{4E24CCD5-1425-4CA8-9F84-DE670007517D}"/>
              </a:ext>
            </a:extLst>
          </p:cNvPr>
          <p:cNvSpPr txBox="1"/>
          <p:nvPr/>
        </p:nvSpPr>
        <p:spPr>
          <a:xfrm>
            <a:off x="2027596" y="3228588"/>
            <a:ext cx="571500" cy="252132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CO" sz="971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37.247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37 Cuadro de texto">
            <a:extLst>
              <a:ext uri="{FF2B5EF4-FFF2-40B4-BE49-F238E27FC236}">
                <a16:creationId xmlns:a16="http://schemas.microsoft.com/office/drawing/2014/main" id="{240C95E4-733D-40C4-BB9C-523A021F8202}"/>
              </a:ext>
            </a:extLst>
          </p:cNvPr>
          <p:cNvSpPr txBox="1"/>
          <p:nvPr/>
        </p:nvSpPr>
        <p:spPr>
          <a:xfrm>
            <a:off x="1920392" y="3120251"/>
            <a:ext cx="739588" cy="183492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CO" sz="794" dirty="0">
                <a:ea typeface="Calibri" panose="020F0502020204030204" pitchFamily="34" charset="0"/>
                <a:cs typeface="Times New Roman" panose="02020603050405020304" pitchFamily="18" charset="0"/>
              </a:rPr>
              <a:t>Defunciones</a:t>
            </a:r>
          </a:p>
        </p:txBody>
      </p:sp>
      <p:sp>
        <p:nvSpPr>
          <p:cNvPr id="21" name="52 Cuadro de texto">
            <a:extLst>
              <a:ext uri="{FF2B5EF4-FFF2-40B4-BE49-F238E27FC236}">
                <a16:creationId xmlns:a16="http://schemas.microsoft.com/office/drawing/2014/main" id="{D20E1C4F-CE07-44A0-8C25-C2848A6F1E49}"/>
              </a:ext>
            </a:extLst>
          </p:cNvPr>
          <p:cNvSpPr txBox="1"/>
          <p:nvPr/>
        </p:nvSpPr>
        <p:spPr>
          <a:xfrm>
            <a:off x="964342" y="3235834"/>
            <a:ext cx="932890" cy="184897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Fuente: DANE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56 Cuadro de texto">
            <a:extLst>
              <a:ext uri="{FF2B5EF4-FFF2-40B4-BE49-F238E27FC236}">
                <a16:creationId xmlns:a16="http://schemas.microsoft.com/office/drawing/2014/main" id="{876C9688-1209-4FC7-B1CA-19AC93174B27}"/>
              </a:ext>
            </a:extLst>
          </p:cNvPr>
          <p:cNvSpPr txBox="1"/>
          <p:nvPr/>
        </p:nvSpPr>
        <p:spPr>
          <a:xfrm>
            <a:off x="985400" y="3061420"/>
            <a:ext cx="932890" cy="184897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s-CO" sz="706" dirty="0">
                <a:ea typeface="Calibri" panose="020F0502020204030204" pitchFamily="34" charset="0"/>
                <a:cs typeface="Times New Roman" panose="02020603050405020304" pitchFamily="18" charset="0"/>
              </a:rPr>
              <a:t>Nota: Por residencia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s-CO" sz="706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36 Cuadro de texto">
            <a:extLst>
              <a:ext uri="{FF2B5EF4-FFF2-40B4-BE49-F238E27FC236}">
                <a16:creationId xmlns:a16="http://schemas.microsoft.com/office/drawing/2014/main" id="{8FC1276C-CAEE-48C6-B1D8-05A48D8B27B0}"/>
              </a:ext>
            </a:extLst>
          </p:cNvPr>
          <p:cNvSpPr txBox="1"/>
          <p:nvPr/>
        </p:nvSpPr>
        <p:spPr>
          <a:xfrm>
            <a:off x="1075355" y="2943507"/>
            <a:ext cx="739588" cy="252132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MX" sz="794" dirty="0">
                <a:ea typeface="Calibri" panose="020F0502020204030204" pitchFamily="34" charset="0"/>
                <a:cs typeface="Times New Roman" panose="02020603050405020304" pitchFamily="18" charset="0"/>
              </a:rPr>
              <a:t>Año </a:t>
            </a:r>
            <a:r>
              <a:rPr lang="es-MX" sz="794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2024</a:t>
            </a:r>
            <a:endParaRPr lang="es-CO" sz="794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794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68534C2C-B19E-4F61-89E7-078BE12691AA}"/>
              </a:ext>
            </a:extLst>
          </p:cNvPr>
          <p:cNvPicPr/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46" y="1792205"/>
            <a:ext cx="459090" cy="425279"/>
          </a:xfrm>
          <a:prstGeom prst="rect">
            <a:avLst/>
          </a:prstGeom>
          <a:noFill/>
        </p:spPr>
      </p:pic>
      <p:sp>
        <p:nvSpPr>
          <p:cNvPr id="25" name="Diagrama de flujo: proceso alternativo 2">
            <a:extLst>
              <a:ext uri="{FF2B5EF4-FFF2-40B4-BE49-F238E27FC236}">
                <a16:creationId xmlns:a16="http://schemas.microsoft.com/office/drawing/2014/main" id="{CB33ED5B-4981-4CDF-9020-0D4F85D210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224" y="6526109"/>
            <a:ext cx="2427303" cy="254206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80682" tIns="40341" rIns="80682" bIns="40341" numCol="1" anchor="ctr" anchorCtr="0" compatLnSpc="1">
            <a:prstTxWarp prst="textNoShape">
              <a:avLst/>
            </a:prstTxWarp>
          </a:bodyPr>
          <a:lstStyle/>
          <a:p>
            <a:pPr algn="r">
              <a:lnSpc>
                <a:spcPct val="115000"/>
              </a:lnSpc>
            </a:pPr>
            <a:r>
              <a:rPr lang="es-CO" sz="706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SUBSECRETARIA </a:t>
            </a:r>
          </a:p>
          <a:p>
            <a:pPr algn="r">
              <a:lnSpc>
                <a:spcPct val="115000"/>
              </a:lnSpc>
            </a:pPr>
            <a:r>
              <a:rPr lang="es-CO" sz="706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PLANEACIÓN PARA LA ATENCIÓN EN SALUD</a:t>
            </a:r>
          </a:p>
        </p:txBody>
      </p:sp>
      <p:sp>
        <p:nvSpPr>
          <p:cNvPr id="41" name="Cuadro de texto 2">
            <a:extLst>
              <a:ext uri="{FF2B5EF4-FFF2-40B4-BE49-F238E27FC236}">
                <a16:creationId xmlns:a16="http://schemas.microsoft.com/office/drawing/2014/main" id="{655F117B-C52C-40C2-A058-D0D10841FC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5293" y="13723"/>
            <a:ext cx="2717636" cy="22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882"/>
              </a:spcAft>
            </a:pPr>
            <a:r>
              <a:rPr lang="es-CO" sz="971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Indicadores demográficos </a:t>
            </a:r>
            <a:r>
              <a:rPr lang="es-CO" sz="971" b="1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2019, 2024 </a:t>
            </a:r>
            <a:r>
              <a:rPr lang="es-CO" sz="971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y </a:t>
            </a:r>
            <a:r>
              <a:rPr lang="es-CO" sz="971" b="1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2029</a:t>
            </a:r>
            <a:endParaRPr lang="es-CO" sz="971" dirty="0">
              <a:latin typeface="Calibri"/>
              <a:ea typeface="Calibri"/>
              <a:cs typeface="Times New Roman"/>
            </a:endParaRPr>
          </a:p>
        </p:txBody>
      </p:sp>
      <p:pic>
        <p:nvPicPr>
          <p:cNvPr id="43" name="Imagen 42">
            <a:extLst>
              <a:ext uri="{FF2B5EF4-FFF2-40B4-BE49-F238E27FC236}">
                <a16:creationId xmlns:a16="http://schemas.microsoft.com/office/drawing/2014/main" id="{42BAE297-53A2-4D2A-BBDF-75FB7144A343}"/>
              </a:ext>
            </a:extLst>
          </p:cNvPr>
          <p:cNvPicPr/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89761" l="9898" r="89761">
                        <a14:foregroundMark x1="56997" y1="12969" x2="56997" y2="12969"/>
                        <a14:foregroundMark x1="48464" y1="20478" x2="48464" y2="20478"/>
                        <a14:foregroundMark x1="49488" y1="39249" x2="49488" y2="39249"/>
                        <a14:foregroundMark x1="64505" y1="50512" x2="64505" y2="50512"/>
                        <a14:foregroundMark x1="44710" y1="56997" x2="44710" y2="56997"/>
                        <a14:foregroundMark x1="64505" y1="73720" x2="64505" y2="737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153" y="1995116"/>
            <a:ext cx="805882" cy="799924"/>
          </a:xfrm>
          <a:prstGeom prst="rect">
            <a:avLst/>
          </a:prstGeom>
          <a:noFill/>
        </p:spPr>
      </p:pic>
      <p:sp>
        <p:nvSpPr>
          <p:cNvPr id="44" name="Cuadro de texto 2">
            <a:extLst>
              <a:ext uri="{FF2B5EF4-FFF2-40B4-BE49-F238E27FC236}">
                <a16:creationId xmlns:a16="http://schemas.microsoft.com/office/drawing/2014/main" id="{743D99BF-EFAC-41C4-906F-EB7C2F8352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7215" y="1948371"/>
            <a:ext cx="2430153" cy="217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MX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Embarazo adolescente año </a:t>
            </a:r>
            <a:r>
              <a:rPr lang="es-MX" sz="1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2023</a:t>
            </a:r>
            <a:endParaRPr lang="es-MX" sz="1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5" name="6 Cuadro de texto">
            <a:extLst>
              <a:ext uri="{FF2B5EF4-FFF2-40B4-BE49-F238E27FC236}">
                <a16:creationId xmlns:a16="http://schemas.microsoft.com/office/drawing/2014/main" id="{765AA7E5-BC0C-4BA1-977E-0E90DE7CDB6B}"/>
              </a:ext>
            </a:extLst>
          </p:cNvPr>
          <p:cNvSpPr txBox="1"/>
          <p:nvPr/>
        </p:nvSpPr>
        <p:spPr>
          <a:xfrm>
            <a:off x="4016712" y="2669016"/>
            <a:ext cx="932890" cy="184897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Fuente: DANE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1" name="54 Cuadro de texto">
            <a:extLst>
              <a:ext uri="{FF2B5EF4-FFF2-40B4-BE49-F238E27FC236}">
                <a16:creationId xmlns:a16="http://schemas.microsoft.com/office/drawing/2014/main" id="{1EC52DB3-ECF7-4C76-B5F0-7B7769FA672E}"/>
              </a:ext>
            </a:extLst>
          </p:cNvPr>
          <p:cNvSpPr txBox="1"/>
          <p:nvPr/>
        </p:nvSpPr>
        <p:spPr>
          <a:xfrm>
            <a:off x="2061570" y="5137722"/>
            <a:ext cx="932890" cy="184897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Fuente: DANE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2" name="54 Cuadro de texto">
            <a:extLst>
              <a:ext uri="{FF2B5EF4-FFF2-40B4-BE49-F238E27FC236}">
                <a16:creationId xmlns:a16="http://schemas.microsoft.com/office/drawing/2014/main" id="{86DD58D3-7B4C-4EE8-ACD7-63B5667BF865}"/>
              </a:ext>
            </a:extLst>
          </p:cNvPr>
          <p:cNvSpPr txBox="1"/>
          <p:nvPr/>
        </p:nvSpPr>
        <p:spPr>
          <a:xfrm>
            <a:off x="5249974" y="1920993"/>
            <a:ext cx="932890" cy="184897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Fuente: DANE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3" name="4 Cuadro de texto">
            <a:extLst>
              <a:ext uri="{FF2B5EF4-FFF2-40B4-BE49-F238E27FC236}">
                <a16:creationId xmlns:a16="http://schemas.microsoft.com/office/drawing/2014/main" id="{5B4282CA-BBAA-4889-8E0A-6EDE052AF3E4}"/>
              </a:ext>
            </a:extLst>
          </p:cNvPr>
          <p:cNvSpPr txBox="1"/>
          <p:nvPr/>
        </p:nvSpPr>
        <p:spPr>
          <a:xfrm>
            <a:off x="3425499" y="6385137"/>
            <a:ext cx="932890" cy="17195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Fuente: ADRES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4" name="4 Cuadro de texto">
            <a:extLst>
              <a:ext uri="{FF2B5EF4-FFF2-40B4-BE49-F238E27FC236}">
                <a16:creationId xmlns:a16="http://schemas.microsoft.com/office/drawing/2014/main" id="{7C7BEA5A-1086-4F8C-B781-3A00ADF69017}"/>
              </a:ext>
            </a:extLst>
          </p:cNvPr>
          <p:cNvSpPr txBox="1"/>
          <p:nvPr/>
        </p:nvSpPr>
        <p:spPr>
          <a:xfrm>
            <a:off x="4462876" y="6413709"/>
            <a:ext cx="1224953" cy="381562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Fuente: </a:t>
            </a:r>
            <a:r>
              <a:rPr lang="es-MX" sz="618" dirty="0">
                <a:ea typeface="Calibri" panose="020F0502020204030204" pitchFamily="34" charset="0"/>
                <a:cs typeface="Times New Roman" panose="02020603050405020304" pitchFamily="18" charset="0"/>
              </a:rPr>
              <a:t>Ministerio de Salud  PPT entregados por Migración Colombia</a:t>
            </a:r>
            <a:endParaRPr lang="es-CO" sz="618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Cuadro de texto 2">
            <a:extLst>
              <a:ext uri="{FF2B5EF4-FFF2-40B4-BE49-F238E27FC236}">
                <a16:creationId xmlns:a16="http://schemas.microsoft.com/office/drawing/2014/main" id="{C8ECDC10-6B6C-410F-81BD-C944D20912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4325" y="4929170"/>
            <a:ext cx="2036168" cy="281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882"/>
              </a:spcAft>
            </a:pPr>
            <a:r>
              <a:rPr lang="es-CO" sz="971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Aseguramiento, Antioquia 2023</a:t>
            </a:r>
            <a:r>
              <a:rPr lang="es-CO" sz="97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97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1" name="Cuadro de texto 2">
            <a:extLst>
              <a:ext uri="{FF2B5EF4-FFF2-40B4-BE49-F238E27FC236}">
                <a16:creationId xmlns:a16="http://schemas.microsoft.com/office/drawing/2014/main" id="{579B0B1B-45B6-44B4-889C-70D7F33D4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1086" y="3670289"/>
            <a:ext cx="1292788" cy="250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882"/>
              </a:spcAft>
            </a:pPr>
            <a:r>
              <a:rPr lang="es-CO" sz="971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Cobertura de vacunación 2023</a:t>
            </a:r>
            <a:endParaRPr lang="es-CO" sz="97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82"/>
              </a:spcAft>
            </a:pPr>
            <a:r>
              <a:rPr lang="es-CO" sz="97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97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2" name="Cuadro de texto 2">
            <a:extLst>
              <a:ext uri="{FF2B5EF4-FFF2-40B4-BE49-F238E27FC236}">
                <a16:creationId xmlns:a16="http://schemas.microsoft.com/office/drawing/2014/main" id="{802BC83E-3E7A-4891-98D3-393E0681AC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4944" y="4015101"/>
            <a:ext cx="1050696" cy="452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CO" sz="971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DPT: </a:t>
            </a:r>
            <a:r>
              <a:rPr lang="es-CO" sz="97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89,9%</a:t>
            </a:r>
            <a:endParaRPr lang="es-CO" sz="97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971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BCG: </a:t>
            </a:r>
            <a:r>
              <a:rPr lang="es-CO" sz="97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88,3%</a:t>
            </a:r>
          </a:p>
          <a:p>
            <a:pPr algn="ctr">
              <a:lnSpc>
                <a:spcPct val="115000"/>
              </a:lnSpc>
            </a:pPr>
            <a:r>
              <a:rPr lang="es-CO" sz="97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3" name="54 Cuadro de texto">
            <a:extLst>
              <a:ext uri="{FF2B5EF4-FFF2-40B4-BE49-F238E27FC236}">
                <a16:creationId xmlns:a16="http://schemas.microsoft.com/office/drawing/2014/main" id="{F40700D4-7053-42DD-9FD1-4C0F1C664570}"/>
              </a:ext>
            </a:extLst>
          </p:cNvPr>
          <p:cNvSpPr txBox="1"/>
          <p:nvPr/>
        </p:nvSpPr>
        <p:spPr>
          <a:xfrm>
            <a:off x="3063890" y="4400839"/>
            <a:ext cx="1470986" cy="128702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Fuente: Programa Ampliado de Inmunizaciones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4" name="Imagen 63">
            <a:extLst>
              <a:ext uri="{FF2B5EF4-FFF2-40B4-BE49-F238E27FC236}">
                <a16:creationId xmlns:a16="http://schemas.microsoft.com/office/drawing/2014/main" id="{62EDDF8D-82C5-4D5B-A052-212D558CB3F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4" t="8155" r="10576" b="12440"/>
          <a:stretch/>
        </p:blipFill>
        <p:spPr>
          <a:xfrm>
            <a:off x="2850383" y="3834668"/>
            <a:ext cx="469575" cy="417116"/>
          </a:xfrm>
          <a:prstGeom prst="rect">
            <a:avLst/>
          </a:prstGeom>
        </p:spPr>
      </p:pic>
      <p:pic>
        <p:nvPicPr>
          <p:cNvPr id="65" name="Imagen 64">
            <a:extLst>
              <a:ext uri="{FF2B5EF4-FFF2-40B4-BE49-F238E27FC236}">
                <a16:creationId xmlns:a16="http://schemas.microsoft.com/office/drawing/2014/main" id="{DF0166FE-23BF-4CA0-A5CB-7455DE88974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6687" y="2798120"/>
            <a:ext cx="461926" cy="543891"/>
          </a:xfrm>
          <a:prstGeom prst="rect">
            <a:avLst/>
          </a:prstGeom>
        </p:spPr>
      </p:pic>
      <p:sp>
        <p:nvSpPr>
          <p:cNvPr id="66" name="Cuadro de texto 2">
            <a:extLst>
              <a:ext uri="{FF2B5EF4-FFF2-40B4-BE49-F238E27FC236}">
                <a16:creationId xmlns:a16="http://schemas.microsoft.com/office/drawing/2014/main" id="{EA199025-743C-42AC-81F8-157657DB46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630" y="2887004"/>
            <a:ext cx="1717921" cy="84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MX" sz="971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Porcentaje de nacidos vivos con bajo peso al nacer </a:t>
            </a:r>
            <a:r>
              <a:rPr lang="es-MX" sz="971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2023</a:t>
            </a:r>
            <a:endParaRPr lang="es-CO" sz="971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97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11,3%</a:t>
            </a:r>
            <a:endParaRPr lang="es-CO" sz="97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endParaRPr lang="es-CO" sz="97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7" name="Imagen 66">
            <a:extLst>
              <a:ext uri="{FF2B5EF4-FFF2-40B4-BE49-F238E27FC236}">
                <a16:creationId xmlns:a16="http://schemas.microsoft.com/office/drawing/2014/main" id="{16900032-602E-4FA6-A524-F65045B4E20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808" y="3581439"/>
            <a:ext cx="780917" cy="790459"/>
          </a:xfrm>
          <a:prstGeom prst="rect">
            <a:avLst/>
          </a:prstGeom>
        </p:spPr>
      </p:pic>
      <p:sp>
        <p:nvSpPr>
          <p:cNvPr id="68" name="Cuadro de texto 2">
            <a:extLst>
              <a:ext uri="{FF2B5EF4-FFF2-40B4-BE49-F238E27FC236}">
                <a16:creationId xmlns:a16="http://schemas.microsoft.com/office/drawing/2014/main" id="{833BFD0B-7F0A-446A-ACD1-D9CE3ED5C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0708" y="3555875"/>
            <a:ext cx="1298672" cy="993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MX" sz="971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Cobertura de vacunación antirrábica 2023</a:t>
            </a:r>
            <a:endParaRPr lang="es-CO" sz="971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97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Caninos: 59,0%  Felinos: 79,0%</a:t>
            </a:r>
          </a:p>
          <a:p>
            <a:pPr algn="ctr">
              <a:lnSpc>
                <a:spcPct val="115000"/>
              </a:lnSpc>
            </a:pPr>
            <a:r>
              <a:rPr lang="es-MX" sz="971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Esterilizaciones 2023</a:t>
            </a:r>
            <a:endParaRPr lang="es-CO" sz="971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97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42.481</a:t>
            </a:r>
          </a:p>
          <a:p>
            <a:pPr algn="ctr">
              <a:lnSpc>
                <a:spcPct val="115000"/>
              </a:lnSpc>
            </a:pPr>
            <a:endParaRPr lang="es-CO" sz="97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9" name="Imagen 68">
            <a:extLst>
              <a:ext uri="{FF2B5EF4-FFF2-40B4-BE49-F238E27FC236}">
                <a16:creationId xmlns:a16="http://schemas.microsoft.com/office/drawing/2014/main" id="{860DFB45-1844-41F7-9FF0-75E2E18667E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43633" y="5171235"/>
            <a:ext cx="432476" cy="599032"/>
          </a:xfrm>
          <a:prstGeom prst="rect">
            <a:avLst/>
          </a:prstGeom>
        </p:spPr>
      </p:pic>
      <p:sp>
        <p:nvSpPr>
          <p:cNvPr id="70" name="54 Cuadro de texto">
            <a:extLst>
              <a:ext uri="{FF2B5EF4-FFF2-40B4-BE49-F238E27FC236}">
                <a16:creationId xmlns:a16="http://schemas.microsoft.com/office/drawing/2014/main" id="{E3DB7698-D0C0-4D21-B117-AF113D80D598}"/>
              </a:ext>
            </a:extLst>
          </p:cNvPr>
          <p:cNvSpPr txBox="1"/>
          <p:nvPr/>
        </p:nvSpPr>
        <p:spPr>
          <a:xfrm>
            <a:off x="3711004" y="3312874"/>
            <a:ext cx="647385" cy="20546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Fuente: DANE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1" name="Cuadro de texto 2">
            <a:extLst>
              <a:ext uri="{FF2B5EF4-FFF2-40B4-BE49-F238E27FC236}">
                <a16:creationId xmlns:a16="http://schemas.microsoft.com/office/drawing/2014/main" id="{F51FB119-96E5-499B-97ED-8F7B7045A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65706" y="5150688"/>
            <a:ext cx="1778738" cy="468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MX" sz="971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Índice de Riesgo de Calidad del Agua Potable 2023</a:t>
            </a:r>
          </a:p>
          <a:p>
            <a:pPr algn="ctr">
              <a:lnSpc>
                <a:spcPct val="115000"/>
              </a:lnSpc>
            </a:pPr>
            <a:r>
              <a:rPr lang="es-CO" sz="97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5" name="4 Cuadro de texto">
            <a:extLst>
              <a:ext uri="{FF2B5EF4-FFF2-40B4-BE49-F238E27FC236}">
                <a16:creationId xmlns:a16="http://schemas.microsoft.com/office/drawing/2014/main" id="{8E74D42D-73C1-4031-B3C0-DAC7FBAEF99C}"/>
              </a:ext>
            </a:extLst>
          </p:cNvPr>
          <p:cNvSpPr txBox="1"/>
          <p:nvPr/>
        </p:nvSpPr>
        <p:spPr>
          <a:xfrm>
            <a:off x="10093988" y="6409829"/>
            <a:ext cx="1344140" cy="17235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Fuente: </a:t>
            </a:r>
            <a:r>
              <a:rPr lang="es-MX" sz="662" dirty="0">
                <a:ea typeface="Calibri" panose="020F0502020204030204" pitchFamily="34" charset="0"/>
                <a:cs typeface="Times New Roman" panose="02020603050405020304" pitchFamily="18" charset="0"/>
              </a:rPr>
              <a:t>SSSA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6" name="4 Cuadro de texto">
            <a:extLst>
              <a:ext uri="{FF2B5EF4-FFF2-40B4-BE49-F238E27FC236}">
                <a16:creationId xmlns:a16="http://schemas.microsoft.com/office/drawing/2014/main" id="{73CB4697-293A-4C04-895D-3FA89971B459}"/>
              </a:ext>
            </a:extLst>
          </p:cNvPr>
          <p:cNvSpPr txBox="1"/>
          <p:nvPr/>
        </p:nvSpPr>
        <p:spPr>
          <a:xfrm>
            <a:off x="5616554" y="4272831"/>
            <a:ext cx="510742" cy="188683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Fuente: </a:t>
            </a:r>
            <a:r>
              <a:rPr lang="es-MX" sz="662" dirty="0">
                <a:ea typeface="Calibri" panose="020F0502020204030204" pitchFamily="34" charset="0"/>
                <a:cs typeface="Times New Roman" panose="02020603050405020304" pitchFamily="18" charset="0"/>
              </a:rPr>
              <a:t>SSSA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7" name="Cuadro de texto 2">
            <a:extLst>
              <a:ext uri="{FF2B5EF4-FFF2-40B4-BE49-F238E27FC236}">
                <a16:creationId xmlns:a16="http://schemas.microsoft.com/office/drawing/2014/main" id="{4AE12C64-533A-4EEF-906A-3E1EA28BB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6416" y="4477474"/>
            <a:ext cx="3150533" cy="2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882"/>
              </a:spcAft>
            </a:pPr>
            <a:r>
              <a:rPr lang="es-CO" sz="971" b="1" dirty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Incidencia principales eventos notificados, 2015-2022</a:t>
            </a:r>
            <a:endParaRPr lang="es-CO" sz="971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78" name="53 Cuadro de texto">
            <a:extLst>
              <a:ext uri="{FF2B5EF4-FFF2-40B4-BE49-F238E27FC236}">
                <a16:creationId xmlns:a16="http://schemas.microsoft.com/office/drawing/2014/main" id="{B97334E8-4F86-4726-BCBA-E688D14EC6F1}"/>
              </a:ext>
            </a:extLst>
          </p:cNvPr>
          <p:cNvSpPr txBox="1"/>
          <p:nvPr/>
        </p:nvSpPr>
        <p:spPr>
          <a:xfrm>
            <a:off x="7430630" y="6661319"/>
            <a:ext cx="932890" cy="184897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Fuente: SIVIGILA 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4" name="Cuadro de texto 2">
            <a:extLst>
              <a:ext uri="{FF2B5EF4-FFF2-40B4-BE49-F238E27FC236}">
                <a16:creationId xmlns:a16="http://schemas.microsoft.com/office/drawing/2014/main" id="{10C83054-4BE9-477B-89A7-41CCD03A69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73511" y="3083211"/>
            <a:ext cx="1844950" cy="54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882"/>
              </a:spcAft>
            </a:pPr>
            <a:r>
              <a:rPr lang="es-CO" sz="971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Morbilidad atendida  por grandes grupos, 2022</a:t>
            </a:r>
            <a:endParaRPr lang="es-CO" sz="97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82"/>
              </a:spcAft>
            </a:pPr>
            <a:r>
              <a:rPr lang="es-CO" sz="97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97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7" name="Cuadro de texto 2">
            <a:extLst>
              <a:ext uri="{FF2B5EF4-FFF2-40B4-BE49-F238E27FC236}">
                <a16:creationId xmlns:a16="http://schemas.microsoft.com/office/drawing/2014/main" id="{98404CAA-59E4-4513-9AFC-82E1FC8CCA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20921" y="1827238"/>
            <a:ext cx="1217207" cy="1213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CO" sz="971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Intento suicidio </a:t>
            </a:r>
          </a:p>
          <a:p>
            <a:pPr algn="ctr">
              <a:lnSpc>
                <a:spcPct val="115000"/>
              </a:lnSpc>
            </a:pPr>
            <a:r>
              <a:rPr lang="es-CO" sz="971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2023</a:t>
            </a:r>
            <a:endParaRPr lang="es-CO" sz="97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97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92,5</a:t>
            </a:r>
            <a:endParaRPr lang="es-CO" sz="97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662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SIVIGILA</a:t>
            </a:r>
            <a:endParaRPr lang="es-CO" sz="97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971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Violencia total </a:t>
            </a:r>
            <a:r>
              <a:rPr lang="es-CO" sz="971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2023</a:t>
            </a:r>
            <a:endParaRPr lang="es-CO" sz="97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97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373,9</a:t>
            </a:r>
            <a:endParaRPr lang="es-CO" sz="97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662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SIVIGILA</a:t>
            </a:r>
            <a:endParaRPr lang="es-CO" sz="97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8" name="3 Cuadro de texto">
            <a:extLst>
              <a:ext uri="{FF2B5EF4-FFF2-40B4-BE49-F238E27FC236}">
                <a16:creationId xmlns:a16="http://schemas.microsoft.com/office/drawing/2014/main" id="{E9C3A017-81AF-4ED3-9623-B217DD0002B9}"/>
              </a:ext>
            </a:extLst>
          </p:cNvPr>
          <p:cNvSpPr txBox="1"/>
          <p:nvPr/>
        </p:nvSpPr>
        <p:spPr>
          <a:xfrm>
            <a:off x="11290752" y="2448706"/>
            <a:ext cx="643164" cy="35793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Tasa por cien mil habitantes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0" name="Cuadro de texto 2">
            <a:extLst>
              <a:ext uri="{FF2B5EF4-FFF2-40B4-BE49-F238E27FC236}">
                <a16:creationId xmlns:a16="http://schemas.microsoft.com/office/drawing/2014/main" id="{A989045B-F57B-4CD7-A721-A77EAA3DD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2573" y="-10773"/>
            <a:ext cx="3472667" cy="301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882"/>
              </a:spcAft>
            </a:pPr>
            <a:r>
              <a:rPr lang="es-CO" sz="971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Mortalidad según grandes grupos OPS, </a:t>
            </a:r>
            <a:r>
              <a:rPr lang="es-CO" sz="971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2014–2023</a:t>
            </a:r>
            <a:endParaRPr lang="es-CO" sz="97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82"/>
              </a:spcAft>
            </a:pPr>
            <a:r>
              <a:rPr lang="es-CO" sz="97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97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1" name="54 Cuadro de texto">
            <a:extLst>
              <a:ext uri="{FF2B5EF4-FFF2-40B4-BE49-F238E27FC236}">
                <a16:creationId xmlns:a16="http://schemas.microsoft.com/office/drawing/2014/main" id="{9A6D4923-4B33-4692-953F-80C923B403D4}"/>
              </a:ext>
            </a:extLst>
          </p:cNvPr>
          <p:cNvSpPr txBox="1"/>
          <p:nvPr/>
        </p:nvSpPr>
        <p:spPr>
          <a:xfrm>
            <a:off x="7414188" y="2183075"/>
            <a:ext cx="949332" cy="17386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Fuente: DANE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8" name="Imagen 97">
            <a:extLst>
              <a:ext uri="{FF2B5EF4-FFF2-40B4-BE49-F238E27FC236}">
                <a16:creationId xmlns:a16="http://schemas.microsoft.com/office/drawing/2014/main" id="{7D02DC3C-030E-495A-B2D2-B80270C2E7BE}"/>
              </a:ext>
            </a:extLst>
          </p:cNvPr>
          <p:cNvPicPr/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161" y="2718361"/>
            <a:ext cx="600679" cy="648432"/>
          </a:xfrm>
          <a:prstGeom prst="rect">
            <a:avLst/>
          </a:prstGeom>
          <a:noFill/>
        </p:spPr>
      </p:pic>
      <p:sp>
        <p:nvSpPr>
          <p:cNvPr id="99" name="54 Cuadro de texto">
            <a:extLst>
              <a:ext uri="{FF2B5EF4-FFF2-40B4-BE49-F238E27FC236}">
                <a16:creationId xmlns:a16="http://schemas.microsoft.com/office/drawing/2014/main" id="{4531BF3D-1052-484D-B2CC-A19B44895BDB}"/>
              </a:ext>
            </a:extLst>
          </p:cNvPr>
          <p:cNvSpPr txBox="1"/>
          <p:nvPr/>
        </p:nvSpPr>
        <p:spPr>
          <a:xfrm>
            <a:off x="7865541" y="4358201"/>
            <a:ext cx="932890" cy="184897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Fuente: DANE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0" name="Cuadro de texto 2">
            <a:extLst>
              <a:ext uri="{FF2B5EF4-FFF2-40B4-BE49-F238E27FC236}">
                <a16:creationId xmlns:a16="http://schemas.microsoft.com/office/drawing/2014/main" id="{32CB6565-27B8-4345-A802-8ED7CBD63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8221" y="2338449"/>
            <a:ext cx="2867528" cy="320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882"/>
              </a:spcAft>
            </a:pPr>
            <a:r>
              <a:rPr lang="es-MX" sz="971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Mortalidad materno – infantil y en la niñez</a:t>
            </a:r>
            <a:r>
              <a:rPr lang="es-CO" sz="971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s-CO" sz="971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2023</a:t>
            </a:r>
            <a:endParaRPr lang="es-CO" sz="97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82"/>
              </a:spcAft>
            </a:pPr>
            <a:r>
              <a:rPr lang="es-CO" sz="97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97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898A5AE-B6E2-416A-80A9-C7603FD7C31E}"/>
              </a:ext>
            </a:extLst>
          </p:cNvPr>
          <p:cNvSpPr/>
          <p:nvPr/>
        </p:nvSpPr>
        <p:spPr>
          <a:xfrm>
            <a:off x="9826599" y="-3993"/>
            <a:ext cx="2291373" cy="287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82"/>
              </a:spcAft>
            </a:pPr>
            <a:r>
              <a:rPr lang="es-CO" sz="11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Eventos precursores, 2023</a:t>
            </a:r>
            <a:endParaRPr lang="es-CO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CD8091FF-DB9E-4334-A8FA-A5D255F66E3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304519" y="1888833"/>
            <a:ext cx="580257" cy="580257"/>
          </a:xfrm>
          <a:prstGeom prst="rect">
            <a:avLst/>
          </a:prstGeom>
        </p:spPr>
      </p:pic>
      <p:sp>
        <p:nvSpPr>
          <p:cNvPr id="82" name="Cuadro de texto 2">
            <a:extLst>
              <a:ext uri="{FF2B5EF4-FFF2-40B4-BE49-F238E27FC236}">
                <a16:creationId xmlns:a16="http://schemas.microsoft.com/office/drawing/2014/main" id="{3E2E51B0-CC22-4C17-95F5-CBD2138156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1786" y="3456579"/>
            <a:ext cx="1173066" cy="1020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lvl="1" algn="ctr">
              <a:lnSpc>
                <a:spcPct val="115000"/>
              </a:lnSpc>
            </a:pPr>
            <a:r>
              <a:rPr lang="es-CO" sz="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Prevalencia desnutrición menor de 5 años </a:t>
            </a:r>
            <a:endParaRPr lang="es-CO" sz="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0,51</a:t>
            </a:r>
          </a:p>
          <a:p>
            <a:pPr algn="ctr">
              <a:lnSpc>
                <a:spcPct val="115000"/>
              </a:lnSpc>
            </a:pPr>
            <a:r>
              <a:rPr lang="es-CO" sz="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Fuente:     SIVIGILA</a:t>
            </a:r>
            <a:endParaRPr lang="es-CO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3" name="CuadroTexto 82">
            <a:extLst>
              <a:ext uri="{FF2B5EF4-FFF2-40B4-BE49-F238E27FC236}">
                <a16:creationId xmlns:a16="http://schemas.microsoft.com/office/drawing/2014/main" id="{0844537F-C2E3-4669-894E-96BA1F844AC9}"/>
              </a:ext>
            </a:extLst>
          </p:cNvPr>
          <p:cNvSpPr txBox="1"/>
          <p:nvPr/>
        </p:nvSpPr>
        <p:spPr>
          <a:xfrm>
            <a:off x="528737" y="5470751"/>
            <a:ext cx="1388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/>
              <a:t>Regímen Subsidiado: </a:t>
            </a:r>
            <a:r>
              <a:rPr lang="pt-BR" sz="800" dirty="0" err="1"/>
              <a:t>Savia</a:t>
            </a:r>
            <a:endParaRPr lang="pt-BR" sz="800" dirty="0"/>
          </a:p>
          <a:p>
            <a:r>
              <a:rPr lang="pt-BR" sz="800" dirty="0"/>
              <a:t>Regímen Contributivo: Sura</a:t>
            </a:r>
            <a:endParaRPr lang="es-CO" sz="800" dirty="0"/>
          </a:p>
        </p:txBody>
      </p:sp>
      <p:sp>
        <p:nvSpPr>
          <p:cNvPr id="85" name="CuadroTexto 84">
            <a:extLst>
              <a:ext uri="{FF2B5EF4-FFF2-40B4-BE49-F238E27FC236}">
                <a16:creationId xmlns:a16="http://schemas.microsoft.com/office/drawing/2014/main" id="{86DEE049-3D4C-451F-88EC-093B9EEA063E}"/>
              </a:ext>
            </a:extLst>
          </p:cNvPr>
          <p:cNvSpPr txBox="1"/>
          <p:nvPr/>
        </p:nvSpPr>
        <p:spPr>
          <a:xfrm>
            <a:off x="517973" y="5765703"/>
            <a:ext cx="16503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err="1"/>
              <a:t>Nro</a:t>
            </a:r>
            <a:r>
              <a:rPr lang="es-CO" sz="800" dirty="0"/>
              <a:t> IPS habilitadas: 994 </a:t>
            </a:r>
          </a:p>
        </p:txBody>
      </p:sp>
      <p:pic>
        <p:nvPicPr>
          <p:cNvPr id="86" name="Imagen 85" descr="Clipart del hospital png imágenes | PNGWing">
            <a:extLst>
              <a:ext uri="{FF2B5EF4-FFF2-40B4-BE49-F238E27FC236}">
                <a16:creationId xmlns:a16="http://schemas.microsoft.com/office/drawing/2014/main" id="{CF7C4FDB-DA9A-4333-B29D-8CE35F200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4901" y="5799134"/>
            <a:ext cx="275430" cy="22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2" descr="Citas médicas en Savia Salud, Certificados y Autorizaciones">
            <a:extLst>
              <a:ext uri="{FF2B5EF4-FFF2-40B4-BE49-F238E27FC236}">
                <a16:creationId xmlns:a16="http://schemas.microsoft.com/office/drawing/2014/main" id="{DEE3906D-0CA5-47C2-B0A2-B9BA10938F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27" y="5483746"/>
            <a:ext cx="372976" cy="25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Imagen 92" descr="1.556.000+ Actividad Económica Ilustraciones de Stock ...">
            <a:extLst>
              <a:ext uri="{FF2B5EF4-FFF2-40B4-BE49-F238E27FC236}">
                <a16:creationId xmlns:a16="http://schemas.microsoft.com/office/drawing/2014/main" id="{F14062C4-E66A-48D1-992D-BC4CBE3C23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5813" y="5914124"/>
            <a:ext cx="379805" cy="379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" name="CuadroTexto 93">
            <a:extLst>
              <a:ext uri="{FF2B5EF4-FFF2-40B4-BE49-F238E27FC236}">
                <a16:creationId xmlns:a16="http://schemas.microsoft.com/office/drawing/2014/main" id="{D3EE6A46-D241-4EFA-9E7D-A33B94C55D6B}"/>
              </a:ext>
            </a:extLst>
          </p:cNvPr>
          <p:cNvSpPr txBox="1"/>
          <p:nvPr/>
        </p:nvSpPr>
        <p:spPr>
          <a:xfrm>
            <a:off x="517973" y="5972360"/>
            <a:ext cx="21333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/>
              <a:t>Principal economía: </a:t>
            </a:r>
            <a:r>
              <a:rPr lang="es-ES" sz="800" dirty="0"/>
              <a:t>Industria, Minería, Agricultura, Ganadería, Comercio y Servicios</a:t>
            </a:r>
            <a:endParaRPr lang="es-CO" sz="800" dirty="0"/>
          </a:p>
        </p:txBody>
      </p:sp>
      <p:sp>
        <p:nvSpPr>
          <p:cNvPr id="95" name="CuadroTexto 94">
            <a:extLst>
              <a:ext uri="{FF2B5EF4-FFF2-40B4-BE49-F238E27FC236}">
                <a16:creationId xmlns:a16="http://schemas.microsoft.com/office/drawing/2014/main" id="{D349420F-50C1-459F-972B-252870B77264}"/>
              </a:ext>
            </a:extLst>
          </p:cNvPr>
          <p:cNvSpPr txBox="1"/>
          <p:nvPr/>
        </p:nvSpPr>
        <p:spPr>
          <a:xfrm>
            <a:off x="524474" y="6229512"/>
            <a:ext cx="25846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/>
              <a:t>Principal amenaza: </a:t>
            </a:r>
            <a:r>
              <a:rPr lang="es-ES" sz="800" dirty="0"/>
              <a:t>Movimiento en masa, Inundaciones, Riesgo Sísmico, Otros eventos</a:t>
            </a:r>
            <a:endParaRPr lang="es-CO" sz="800" dirty="0"/>
          </a:p>
        </p:txBody>
      </p:sp>
      <p:pic>
        <p:nvPicPr>
          <p:cNvPr id="96" name="Imagen 95" descr="163,779 imágenes, fotos de stock, objetos en 3D y vectores ...">
            <a:extLst>
              <a:ext uri="{FF2B5EF4-FFF2-40B4-BE49-F238E27FC236}">
                <a16:creationId xmlns:a16="http://schemas.microsoft.com/office/drawing/2014/main" id="{E7E723C5-FB5B-490B-A9B2-2A865B7FD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69" y="6235820"/>
            <a:ext cx="246005" cy="254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FA85F505-B005-4B25-BB5F-64FA9E04FE78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859297" y="5560766"/>
            <a:ext cx="351310" cy="139534"/>
          </a:xfrm>
          <a:prstGeom prst="rect">
            <a:avLst/>
          </a:prstGeom>
        </p:spPr>
      </p:pic>
      <p:sp>
        <p:nvSpPr>
          <p:cNvPr id="108" name="54 Cuadro de texto">
            <a:extLst>
              <a:ext uri="{FF2B5EF4-FFF2-40B4-BE49-F238E27FC236}">
                <a16:creationId xmlns:a16="http://schemas.microsoft.com/office/drawing/2014/main" id="{962F58B4-0B41-4858-A3AF-0FA724AC3B56}"/>
              </a:ext>
            </a:extLst>
          </p:cNvPr>
          <p:cNvSpPr txBox="1"/>
          <p:nvPr/>
        </p:nvSpPr>
        <p:spPr>
          <a:xfrm>
            <a:off x="9707599" y="1591149"/>
            <a:ext cx="932890" cy="184897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Fuente: DANE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9" name="Imagen 108">
            <a:extLst>
              <a:ext uri="{FF2B5EF4-FFF2-40B4-BE49-F238E27FC236}">
                <a16:creationId xmlns:a16="http://schemas.microsoft.com/office/drawing/2014/main" id="{752F1EBA-63F5-46E8-A72A-F744B8C8587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037569" y="5695617"/>
            <a:ext cx="1039646" cy="628308"/>
          </a:xfrm>
          <a:prstGeom prst="rect">
            <a:avLst/>
          </a:prstGeom>
        </p:spPr>
      </p:pic>
      <p:sp>
        <p:nvSpPr>
          <p:cNvPr id="110" name="49 Cuadro de texto">
            <a:extLst>
              <a:ext uri="{FF2B5EF4-FFF2-40B4-BE49-F238E27FC236}">
                <a16:creationId xmlns:a16="http://schemas.microsoft.com/office/drawing/2014/main" id="{BC60265D-F99D-4608-B3BE-41CF33453A7D}"/>
              </a:ext>
            </a:extLst>
          </p:cNvPr>
          <p:cNvSpPr txBox="1"/>
          <p:nvPr/>
        </p:nvSpPr>
        <p:spPr>
          <a:xfrm>
            <a:off x="9537776" y="5046753"/>
            <a:ext cx="909442" cy="21737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Fuente: SISPRO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662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97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9" name="Imagen 88">
            <a:extLst>
              <a:ext uri="{FF2B5EF4-FFF2-40B4-BE49-F238E27FC236}">
                <a16:creationId xmlns:a16="http://schemas.microsoft.com/office/drawing/2014/main" id="{6D83E148-54A5-4085-9C8C-70396C751549}"/>
              </a:ext>
            </a:extLst>
          </p:cNvPr>
          <p:cNvPicPr>
            <a:picLocks noChangeAspect="1"/>
          </p:cNvPicPr>
          <p:nvPr/>
        </p:nvPicPr>
        <p:blipFill>
          <a:blip r:embed="rId2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9178" b="98088" l="7879" r="94141">
                        <a14:foregroundMark x1="10101" y1="30210" x2="7879" y2="27533"/>
                        <a14:foregroundMark x1="20808" y1="9560" x2="26263" y2="9943"/>
                        <a14:foregroundMark x1="87879" y1="57361" x2="89697" y2="58317"/>
                        <a14:foregroundMark x1="93535" y1="52964" x2="94343" y2="58317"/>
                        <a14:foregroundMark x1="8673" y1="27151" x2="8283" y2="38050"/>
                        <a14:foregroundMark x1="8687" y1="26769" x2="8673" y2="27151"/>
                        <a14:foregroundMark x1="7879" y1="26769" x2="10505" y2="27151"/>
                        <a14:foregroundMark x1="9091" y1="24857" x2="9091" y2="23136"/>
                        <a14:foregroundMark x1="9091" y1="27151" x2="9091" y2="24857"/>
                        <a14:foregroundMark x1="9091" y1="29254" x2="9091" y2="27151"/>
                        <a14:foregroundMark x1="10101" y1="27916" x2="8687" y2="27916"/>
                        <a14:foregroundMark x1="36566" y1="89866" x2="60202" y2="92161"/>
                        <a14:foregroundMark x1="60202" y1="92161" x2="57778" y2="98088"/>
                        <a14:foregroundMark x1="49091" y1="91969" x2="49091" y2="89866"/>
                        <a14:backgroundMark x1="8687" y1="24857" x2="8687" y2="24857"/>
                        <a14:backgroundMark x1="8283" y1="27151" x2="8283" y2="27151"/>
                        <a14:backgroundMark x1="48485" y1="92352" x2="48485" y2="9235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8606" y="271573"/>
            <a:ext cx="1814736" cy="1917388"/>
          </a:xfrm>
          <a:prstGeom prst="rect">
            <a:avLst/>
          </a:prstGeom>
        </p:spPr>
      </p:pic>
      <p:sp>
        <p:nvSpPr>
          <p:cNvPr id="97" name="Cuadro de texto 2">
            <a:extLst>
              <a:ext uri="{FF2B5EF4-FFF2-40B4-BE49-F238E27FC236}">
                <a16:creationId xmlns:a16="http://schemas.microsoft.com/office/drawing/2014/main" id="{059F2A8C-6432-4534-80E2-A5541AEFC0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106" y="1139044"/>
            <a:ext cx="803682" cy="601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CO" sz="794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Extensión</a:t>
            </a:r>
            <a:endParaRPr lang="es-CO" sz="794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794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62.799 km²</a:t>
            </a:r>
          </a:p>
          <a:p>
            <a:pPr algn="ctr">
              <a:lnSpc>
                <a:spcPct val="115000"/>
              </a:lnSpc>
            </a:pPr>
            <a:r>
              <a:rPr lang="es-CO" sz="794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01" name="Cuadro de texto 2">
            <a:extLst>
              <a:ext uri="{FF2B5EF4-FFF2-40B4-BE49-F238E27FC236}">
                <a16:creationId xmlns:a16="http://schemas.microsoft.com/office/drawing/2014/main" id="{3F8D23BF-C22D-4A0A-8C1B-12BA24E2F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415" y="1220396"/>
            <a:ext cx="668221" cy="403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s-CO" sz="794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Densidad poblacional 2023</a:t>
            </a:r>
            <a:endParaRPr lang="es-CO" sz="794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s-CO" sz="794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109,1</a:t>
            </a:r>
          </a:p>
          <a:p>
            <a:pPr algn="ctr">
              <a:lnSpc>
                <a:spcPct val="115000"/>
              </a:lnSpc>
            </a:pPr>
            <a:r>
              <a:rPr lang="es-CO" sz="794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29" name="Tabla 28">
            <a:extLst>
              <a:ext uri="{FF2B5EF4-FFF2-40B4-BE49-F238E27FC236}">
                <a16:creationId xmlns:a16="http://schemas.microsoft.com/office/drawing/2014/main" id="{EC6761E8-DAE8-4AA6-A189-87C91720F9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0375006"/>
              </p:ext>
            </p:extLst>
          </p:nvPr>
        </p:nvGraphicFramePr>
        <p:xfrm>
          <a:off x="2990292" y="5167706"/>
          <a:ext cx="2920832" cy="1230732"/>
        </p:xfrm>
        <a:graphic>
          <a:graphicData uri="http://schemas.openxmlformats.org/drawingml/2006/table">
            <a:tbl>
              <a:tblPr/>
              <a:tblGrid>
                <a:gridCol w="847393">
                  <a:extLst>
                    <a:ext uri="{9D8B030D-6E8A-4147-A177-3AD203B41FA5}">
                      <a16:colId xmlns:a16="http://schemas.microsoft.com/office/drawing/2014/main" val="3250583450"/>
                    </a:ext>
                  </a:extLst>
                </a:gridCol>
                <a:gridCol w="628188">
                  <a:extLst>
                    <a:ext uri="{9D8B030D-6E8A-4147-A177-3AD203B41FA5}">
                      <a16:colId xmlns:a16="http://schemas.microsoft.com/office/drawing/2014/main" val="1941647910"/>
                    </a:ext>
                  </a:extLst>
                </a:gridCol>
                <a:gridCol w="862713">
                  <a:extLst>
                    <a:ext uri="{9D8B030D-6E8A-4147-A177-3AD203B41FA5}">
                      <a16:colId xmlns:a16="http://schemas.microsoft.com/office/drawing/2014/main" val="1066441570"/>
                    </a:ext>
                  </a:extLst>
                </a:gridCol>
                <a:gridCol w="582538">
                  <a:extLst>
                    <a:ext uri="{9D8B030D-6E8A-4147-A177-3AD203B41FA5}">
                      <a16:colId xmlns:a16="http://schemas.microsoft.com/office/drawing/2014/main" val="70707700"/>
                    </a:ext>
                  </a:extLst>
                </a:gridCol>
              </a:tblGrid>
              <a:tr h="30768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Regimen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5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Indicador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5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Población Venezolana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5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Indicador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5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7816173"/>
                  </a:ext>
                </a:extLst>
              </a:tr>
              <a:tr h="30768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s-CO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103,0%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afiliación (PEP + PPT)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211.667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2947418"/>
                  </a:ext>
                </a:extLst>
              </a:tr>
              <a:tr h="30768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Contributivo</a:t>
                      </a:r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s-CO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59,8%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Cobertura total </a:t>
                      </a:r>
                      <a:b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(PEP + PPT)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85,2%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2194232"/>
                  </a:ext>
                </a:extLst>
              </a:tr>
              <a:tr h="30768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Subsidiado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Cobertura solo PEP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85,2%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0519674"/>
                  </a:ext>
                </a:extLst>
              </a:tr>
            </a:tbl>
          </a:graphicData>
        </a:graphic>
      </p:graphicFrame>
      <p:graphicFrame>
        <p:nvGraphicFramePr>
          <p:cNvPr id="112" name="Gráfico 111">
            <a:extLst>
              <a:ext uri="{FF2B5EF4-FFF2-40B4-BE49-F238E27FC236}">
                <a16:creationId xmlns:a16="http://schemas.microsoft.com/office/drawing/2014/main" id="{C6A4303A-AC47-45ED-9C32-D62F08194A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0906107"/>
              </p:ext>
            </p:extLst>
          </p:nvPr>
        </p:nvGraphicFramePr>
        <p:xfrm>
          <a:off x="5908189" y="4431412"/>
          <a:ext cx="3857560" cy="23489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7"/>
          </a:graphicData>
        </a:graphic>
      </p:graphicFrame>
      <p:graphicFrame>
        <p:nvGraphicFramePr>
          <p:cNvPr id="30" name="Tabla 29">
            <a:extLst>
              <a:ext uri="{FF2B5EF4-FFF2-40B4-BE49-F238E27FC236}">
                <a16:creationId xmlns:a16="http://schemas.microsoft.com/office/drawing/2014/main" id="{0B811378-DC86-4A76-8D24-728A74E465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850036"/>
              </p:ext>
            </p:extLst>
          </p:nvPr>
        </p:nvGraphicFramePr>
        <p:xfrm>
          <a:off x="9661105" y="3514771"/>
          <a:ext cx="2456867" cy="1554961"/>
        </p:xfrm>
        <a:graphic>
          <a:graphicData uri="http://schemas.openxmlformats.org/drawingml/2006/table">
            <a:tbl>
              <a:tblPr/>
              <a:tblGrid>
                <a:gridCol w="1517898">
                  <a:extLst>
                    <a:ext uri="{9D8B030D-6E8A-4147-A177-3AD203B41FA5}">
                      <a16:colId xmlns:a16="http://schemas.microsoft.com/office/drawing/2014/main" val="3399864864"/>
                    </a:ext>
                  </a:extLst>
                </a:gridCol>
                <a:gridCol w="564777">
                  <a:extLst>
                    <a:ext uri="{9D8B030D-6E8A-4147-A177-3AD203B41FA5}">
                      <a16:colId xmlns:a16="http://schemas.microsoft.com/office/drawing/2014/main" val="569037270"/>
                    </a:ext>
                  </a:extLst>
                </a:gridCol>
                <a:gridCol w="374192">
                  <a:extLst>
                    <a:ext uri="{9D8B030D-6E8A-4147-A177-3AD203B41FA5}">
                      <a16:colId xmlns:a16="http://schemas.microsoft.com/office/drawing/2014/main" val="3472101937"/>
                    </a:ext>
                  </a:extLst>
                </a:gridCol>
              </a:tblGrid>
              <a:tr h="9463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Grupo causa de atención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5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5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5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602046"/>
                  </a:ext>
                </a:extLst>
              </a:tr>
              <a:tr h="270191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Factores que influyen en el estado de salud y contacto con los servicios de salud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5.972.682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8830936"/>
                  </a:ext>
                </a:extLst>
              </a:tr>
              <a:tr h="182413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Enfermedades del sistema circulatorio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3.319.962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7107090"/>
                  </a:ext>
                </a:extLst>
              </a:tr>
              <a:tr h="357969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Síntomas, signos y hallazgos anormales clínicos y de laboratorio, no clasificados en otra parte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3.207.226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0612137"/>
                  </a:ext>
                </a:extLst>
              </a:tr>
              <a:tr h="182413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Enfermedades del sistema digestivo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2.497.200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0189677"/>
                  </a:ext>
                </a:extLst>
              </a:tr>
              <a:tr h="270191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Enfermedades del sistema osteomuscular y del tejido conjuntivo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2.223.734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5842082"/>
                  </a:ext>
                </a:extLst>
              </a:tr>
              <a:tr h="94635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30.321.824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052436"/>
                  </a:ext>
                </a:extLst>
              </a:tr>
            </a:tbl>
          </a:graphicData>
        </a:graphic>
      </p:graphicFrame>
      <p:graphicFrame>
        <p:nvGraphicFramePr>
          <p:cNvPr id="32" name="Tabla 31">
            <a:extLst>
              <a:ext uri="{FF2B5EF4-FFF2-40B4-BE49-F238E27FC236}">
                <a16:creationId xmlns:a16="http://schemas.microsoft.com/office/drawing/2014/main" id="{F143A8C0-3C44-40E5-91EC-78FD0C58B8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4818267"/>
              </p:ext>
            </p:extLst>
          </p:nvPr>
        </p:nvGraphicFramePr>
        <p:xfrm>
          <a:off x="9902214" y="5856171"/>
          <a:ext cx="1039646" cy="428625"/>
        </p:xfrm>
        <a:graphic>
          <a:graphicData uri="http://schemas.openxmlformats.org/drawingml/2006/table">
            <a:tbl>
              <a:tblPr/>
              <a:tblGrid>
                <a:gridCol w="553467">
                  <a:extLst>
                    <a:ext uri="{9D8B030D-6E8A-4147-A177-3AD203B41FA5}">
                      <a16:colId xmlns:a16="http://schemas.microsoft.com/office/drawing/2014/main" val="1732567418"/>
                    </a:ext>
                  </a:extLst>
                </a:gridCol>
                <a:gridCol w="486179">
                  <a:extLst>
                    <a:ext uri="{9D8B030D-6E8A-4147-A177-3AD203B41FA5}">
                      <a16:colId xmlns:a16="http://schemas.microsoft.com/office/drawing/2014/main" val="2982064197"/>
                    </a:ext>
                  </a:extLst>
                </a:gridCol>
              </a:tblGrid>
              <a:tr h="1428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404835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Urbano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807065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Rural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2592435"/>
                  </a:ext>
                </a:extLst>
              </a:tr>
            </a:tbl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56562" y="3562183"/>
            <a:ext cx="1990456" cy="1873542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927418" y="384643"/>
            <a:ext cx="2994705" cy="1479143"/>
          </a:xfrm>
          <a:prstGeom prst="rect">
            <a:avLst/>
          </a:prstGeom>
        </p:spPr>
      </p:pic>
      <p:graphicFrame>
        <p:nvGraphicFramePr>
          <p:cNvPr id="33" name="Objeto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0493679"/>
              </p:ext>
            </p:extLst>
          </p:nvPr>
        </p:nvGraphicFramePr>
        <p:xfrm>
          <a:off x="2863629" y="2159955"/>
          <a:ext cx="2085973" cy="5407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Hoja de cálculo" r:id="rId30" imgW="4451461" imgH="539919" progId="Excel.Sheet.12">
                  <p:embed/>
                </p:oleObj>
              </mc:Choice>
              <mc:Fallback>
                <p:oleObj name="Hoja de cálculo" r:id="rId30" imgW="4451461" imgH="53991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2863629" y="2159955"/>
                        <a:ext cx="2085973" cy="5407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" name="Imagen 33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288421" y="288171"/>
            <a:ext cx="3185089" cy="1948850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252331" y="2572867"/>
            <a:ext cx="2077661" cy="1828788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500690" y="514322"/>
            <a:ext cx="2530736" cy="813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0945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1069</TotalTime>
  <Words>373</Words>
  <Application>Microsoft Office PowerPoint</Application>
  <PresentationFormat>Panorámica</PresentationFormat>
  <Paragraphs>140</Paragraphs>
  <Slides>1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Arial Black</vt:lpstr>
      <vt:lpstr>Arial</vt:lpstr>
      <vt:lpstr>Times New Roman</vt:lpstr>
      <vt:lpstr>Calibri Light</vt:lpstr>
      <vt:lpstr>Calibri</vt:lpstr>
      <vt:lpstr>Tema de Office</vt:lpstr>
      <vt:lpstr>Hoja de cálculo de Microsoft Excel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OSCAR JAIME VELASQUEZ GARCIA</dc:creator>
  <cp:lastModifiedBy>USER</cp:lastModifiedBy>
  <cp:revision>94</cp:revision>
  <dcterms:created xsi:type="dcterms:W3CDTF">2024-01-16T13:49:58Z</dcterms:created>
  <dcterms:modified xsi:type="dcterms:W3CDTF">2024-12-14T04:38:23Z</dcterms:modified>
</cp:coreProperties>
</file>