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30A3A-0D35-46CF-AD8B-A9F879B1C1E6}" type="datetimeFigureOut">
              <a:rPr lang="es-CO" smtClean="0"/>
              <a:t>16/09/2025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6B61-6F75-4A16-90CB-4D580970260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6345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30A3A-0D35-46CF-AD8B-A9F879B1C1E6}" type="datetimeFigureOut">
              <a:rPr lang="es-CO" smtClean="0"/>
              <a:t>16/09/2025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6B61-6F75-4A16-90CB-4D580970260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28987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30A3A-0D35-46CF-AD8B-A9F879B1C1E6}" type="datetimeFigureOut">
              <a:rPr lang="es-CO" smtClean="0"/>
              <a:t>16/09/2025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6B61-6F75-4A16-90CB-4D580970260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02007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30A3A-0D35-46CF-AD8B-A9F879B1C1E6}" type="datetimeFigureOut">
              <a:rPr lang="es-CO" smtClean="0"/>
              <a:t>16/09/2025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6B61-6F75-4A16-90CB-4D580970260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27256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30A3A-0D35-46CF-AD8B-A9F879B1C1E6}" type="datetimeFigureOut">
              <a:rPr lang="es-CO" smtClean="0"/>
              <a:t>16/09/2025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6B61-6F75-4A16-90CB-4D580970260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64405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30A3A-0D35-46CF-AD8B-A9F879B1C1E6}" type="datetimeFigureOut">
              <a:rPr lang="es-CO" smtClean="0"/>
              <a:t>16/09/2025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6B61-6F75-4A16-90CB-4D580970260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11829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30A3A-0D35-46CF-AD8B-A9F879B1C1E6}" type="datetimeFigureOut">
              <a:rPr lang="es-CO" smtClean="0"/>
              <a:t>16/09/2025</a:t>
            </a:fld>
            <a:endParaRPr lang="es-CO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6B61-6F75-4A16-90CB-4D580970260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87663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30A3A-0D35-46CF-AD8B-A9F879B1C1E6}" type="datetimeFigureOut">
              <a:rPr lang="es-CO" smtClean="0"/>
              <a:t>16/09/2025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6B61-6F75-4A16-90CB-4D580970260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26637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30A3A-0D35-46CF-AD8B-A9F879B1C1E6}" type="datetimeFigureOut">
              <a:rPr lang="es-CO" smtClean="0"/>
              <a:t>16/09/2025</a:t>
            </a:fld>
            <a:endParaRPr lang="es-CO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6B61-6F75-4A16-90CB-4D580970260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66979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30A3A-0D35-46CF-AD8B-A9F879B1C1E6}" type="datetimeFigureOut">
              <a:rPr lang="es-CO" smtClean="0"/>
              <a:t>16/09/2025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6B61-6F75-4A16-90CB-4D580970260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96447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30A3A-0D35-46CF-AD8B-A9F879B1C1E6}" type="datetimeFigureOut">
              <a:rPr lang="es-CO" smtClean="0"/>
              <a:t>16/09/2025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6B61-6F75-4A16-90CB-4D580970260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40943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30A3A-0D35-46CF-AD8B-A9F879B1C1E6}" type="datetimeFigureOut">
              <a:rPr lang="es-CO" smtClean="0"/>
              <a:t>16/09/2025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86B61-6F75-4A16-90CB-4D580970260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425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993214" y="149163"/>
            <a:ext cx="7929414" cy="549275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ES" b="1" dirty="0"/>
              <a:t>ARBOL DE PROBLEMAS</a:t>
            </a:r>
            <a:endParaRPr lang="es-CO" b="1" dirty="0"/>
          </a:p>
        </p:txBody>
      </p:sp>
      <p:sp>
        <p:nvSpPr>
          <p:cNvPr id="13" name="Rectángulo 12"/>
          <p:cNvSpPr/>
          <p:nvPr/>
        </p:nvSpPr>
        <p:spPr>
          <a:xfrm>
            <a:off x="3281945" y="3648419"/>
            <a:ext cx="6895871" cy="5437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50" dirty="0" smtClean="0">
                <a:latin typeface="Arial Black" panose="020B0A04020102020204" pitchFamily="34" charset="0"/>
                <a:cs typeface="Arial" panose="020B0604020202020204" pitchFamily="34" charset="0"/>
              </a:rPr>
              <a:t>Deficiencia </a:t>
            </a:r>
            <a:r>
              <a:rPr lang="es-MX" sz="1050" dirty="0">
                <a:latin typeface="Arial Black" panose="020B0A04020102020204" pitchFamily="34" charset="0"/>
                <a:cs typeface="Arial" panose="020B0604020202020204" pitchFamily="34" charset="0"/>
              </a:rPr>
              <a:t>en la prestación de servicios de salud en la ESE Hospital </a:t>
            </a:r>
            <a:r>
              <a:rPr lang="es-MX" sz="105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XXXXXXXXXXX</a:t>
            </a:r>
            <a:r>
              <a:rPr lang="es-MX" sz="1050" dirty="0">
                <a:latin typeface="Arial Black" panose="020B0A04020102020204" pitchFamily="34" charset="0"/>
                <a:cs typeface="Arial" panose="020B0604020202020204" pitchFamily="34" charset="0"/>
              </a:rPr>
              <a:t> del municipio de </a:t>
            </a:r>
            <a:r>
              <a:rPr lang="es-MX" sz="105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XXXXXX</a:t>
            </a:r>
            <a:r>
              <a:rPr lang="es-MX" sz="1050" dirty="0">
                <a:latin typeface="Arial Black" panose="020B0A04020102020204" pitchFamily="34" charset="0"/>
                <a:cs typeface="Arial" panose="020B0604020202020204" pitchFamily="34" charset="0"/>
              </a:rPr>
              <a:t> del Departamento de Antioquia </a:t>
            </a:r>
            <a:endParaRPr lang="es-CO" sz="105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724476" y="3615317"/>
            <a:ext cx="1102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PROBLEMA </a:t>
            </a:r>
          </a:p>
          <a:p>
            <a:pPr algn="ctr"/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CENTRAL</a:t>
            </a:r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1536659" y="2747540"/>
            <a:ext cx="17452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EFECTOS DIRECTOS</a:t>
            </a:r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1505591" y="1309369"/>
            <a:ext cx="18991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EFECTOS INDIRECTOS</a:t>
            </a:r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1421119" y="4529260"/>
            <a:ext cx="16496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CAUSAS DIRECTAS</a:t>
            </a:r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1291521" y="5199224"/>
            <a:ext cx="18035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CAUSAS INDIRECTAS</a:t>
            </a:r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7185305" y="4410580"/>
            <a:ext cx="2567681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>
                <a:latin typeface="Arial" panose="020B0604020202020204" pitchFamily="34" charset="0"/>
                <a:ea typeface="Times New Roman" panose="02020603050405020304" pitchFamily="18" charset="0"/>
              </a:rPr>
              <a:t>2. </a:t>
            </a:r>
            <a:r>
              <a:rPr lang="es-CO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Insuficientes </a:t>
            </a:r>
            <a:r>
              <a:rPr lang="es-ES" sz="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elementos </a:t>
            </a:r>
            <a:r>
              <a:rPr lang="es-E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tecnológicos y sistemas de información</a:t>
            </a:r>
            <a:r>
              <a:rPr lang="es-ES" sz="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CO" sz="8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4" name="Rectángulo 23"/>
          <p:cNvSpPr/>
          <p:nvPr/>
        </p:nvSpPr>
        <p:spPr>
          <a:xfrm>
            <a:off x="7185305" y="4985127"/>
            <a:ext cx="254474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2.1 </a:t>
            </a:r>
            <a:r>
              <a:rPr lang="es-CO" sz="800" dirty="0">
                <a:latin typeface="Arial" panose="020B0604020202020204" pitchFamily="34" charset="0"/>
                <a:ea typeface="Times New Roman" panose="02020603050405020304" pitchFamily="18" charset="0"/>
              </a:rPr>
              <a:t>No se cuenta con un plan estratégico de sistemas de información que oriente la gestión de TIC. De acuerdo con dominios establecidos por el MINTIC y el MINSALUD.</a:t>
            </a:r>
            <a:endParaRPr lang="es-CO" sz="800" dirty="0"/>
          </a:p>
        </p:txBody>
      </p:sp>
      <p:sp>
        <p:nvSpPr>
          <p:cNvPr id="28" name="Rectángulo 27"/>
          <p:cNvSpPr/>
          <p:nvPr/>
        </p:nvSpPr>
        <p:spPr>
          <a:xfrm>
            <a:off x="3691477" y="5086921"/>
            <a:ext cx="2266444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>
                <a:latin typeface="Arial" panose="020B0604020202020204" pitchFamily="34" charset="0"/>
                <a:ea typeface="Times New Roman" panose="02020603050405020304" pitchFamily="18" charset="0"/>
              </a:rPr>
              <a:t>1.1. Deterioro progresivo de la infraestructura TI existente por </a:t>
            </a:r>
            <a:r>
              <a:rPr lang="es-CO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obsolescencia</a:t>
            </a:r>
            <a:endParaRPr lang="es-CO" sz="800" dirty="0"/>
          </a:p>
        </p:txBody>
      </p:sp>
      <p:sp>
        <p:nvSpPr>
          <p:cNvPr id="29" name="Rectángulo 28"/>
          <p:cNvSpPr/>
          <p:nvPr/>
        </p:nvSpPr>
        <p:spPr>
          <a:xfrm>
            <a:off x="7185305" y="5762621"/>
            <a:ext cx="2544744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CO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2.2 </a:t>
            </a:r>
            <a:r>
              <a:rPr lang="es-CO" sz="800" dirty="0">
                <a:latin typeface="Arial" panose="020B0604020202020204" pitchFamily="34" charset="0"/>
                <a:ea typeface="Times New Roman" panose="02020603050405020304" pitchFamily="18" charset="0"/>
              </a:rPr>
              <a:t>No </a:t>
            </a:r>
            <a:r>
              <a:rPr lang="es-CO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hay disponibilidad </a:t>
            </a:r>
            <a:r>
              <a:rPr lang="es-CO" sz="800" dirty="0">
                <a:latin typeface="Arial" panose="020B0604020202020204" pitchFamily="34" charset="0"/>
                <a:ea typeface="Times New Roman" panose="02020603050405020304" pitchFamily="18" charset="0"/>
              </a:rPr>
              <a:t>de recursos financieros en la ESE para infraestructura TIC.</a:t>
            </a:r>
            <a:endParaRPr lang="es-CO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" name="Rectángulo 32"/>
          <p:cNvSpPr/>
          <p:nvPr/>
        </p:nvSpPr>
        <p:spPr>
          <a:xfrm>
            <a:off x="7154346" y="897595"/>
            <a:ext cx="2272704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2.3 </a:t>
            </a:r>
            <a:r>
              <a:rPr lang="es-CO" sz="800" dirty="0">
                <a:latin typeface="Arial" panose="020B0604020202020204" pitchFamily="34" charset="0"/>
                <a:ea typeface="Times New Roman" panose="02020603050405020304" pitchFamily="18" charset="0"/>
              </a:rPr>
              <a:t>Lentitud para el desarrollo de un sistema de información integral, articulado que permita la gestión de los procesos al interior y la interoperabilidad con las demás instituciones y actores del sistema.</a:t>
            </a:r>
            <a:endParaRPr lang="es-CO" dirty="0"/>
          </a:p>
        </p:txBody>
      </p:sp>
      <p:sp>
        <p:nvSpPr>
          <p:cNvPr id="34" name="Rectángulo 33"/>
          <p:cNvSpPr/>
          <p:nvPr/>
        </p:nvSpPr>
        <p:spPr>
          <a:xfrm>
            <a:off x="3660407" y="2865409"/>
            <a:ext cx="225114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</a:t>
            </a:r>
            <a:r>
              <a:rPr lang="es-ES" sz="800" dirty="0">
                <a:latin typeface="Arial" panose="020B0604020202020204" pitchFamily="34" charset="0"/>
                <a:ea typeface="Times New Roman" panose="02020603050405020304" pitchFamily="18" charset="0"/>
              </a:rPr>
              <a:t>Dificultad para el procesamiento y almacenamiento de datos, operación del sistema de información y acceso seguro a la plataforma.</a:t>
            </a:r>
            <a:endParaRPr lang="es-CO" dirty="0"/>
          </a:p>
        </p:txBody>
      </p:sp>
      <p:sp>
        <p:nvSpPr>
          <p:cNvPr id="37" name="Rectángulo 36"/>
          <p:cNvSpPr/>
          <p:nvPr/>
        </p:nvSpPr>
        <p:spPr>
          <a:xfrm>
            <a:off x="3637621" y="1636626"/>
            <a:ext cx="228141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1.2 </a:t>
            </a:r>
            <a:r>
              <a:rPr lang="es-CO" sz="800" dirty="0">
                <a:latin typeface="Arial" panose="020B0604020202020204" pitchFamily="34" charset="0"/>
                <a:ea typeface="Times New Roman" panose="02020603050405020304" pitchFamily="18" charset="0"/>
              </a:rPr>
              <a:t>Incapacidad para disponer de las tecnologías de información necesarias para apoyar los programas, proyectos y procesos institucionales.</a:t>
            </a:r>
            <a:endParaRPr lang="es-CO" dirty="0"/>
          </a:p>
        </p:txBody>
      </p:sp>
      <p:sp>
        <p:nvSpPr>
          <p:cNvPr id="38" name="Rectángulo 37"/>
          <p:cNvSpPr/>
          <p:nvPr/>
        </p:nvSpPr>
        <p:spPr>
          <a:xfrm>
            <a:off x="3684430" y="4382072"/>
            <a:ext cx="2273491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800" dirty="0">
                <a:latin typeface="Arial" panose="020B0604020202020204" pitchFamily="34" charset="0"/>
                <a:cs typeface="Arial" panose="020B0604020202020204" pitchFamily="34" charset="0"/>
              </a:rPr>
              <a:t>1. Infraestructura TIC (Hardware y Software) deteriorada, </a:t>
            </a:r>
            <a:r>
              <a:rPr lang="es-E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desactualizada </a:t>
            </a:r>
            <a:r>
              <a:rPr lang="es-ES" sz="800" dirty="0">
                <a:latin typeface="Arial" panose="020B0604020202020204" pitchFamily="34" charset="0"/>
                <a:cs typeface="Arial" panose="020B0604020202020204" pitchFamily="34" charset="0"/>
              </a:rPr>
              <a:t>y con riesgos de seguridad.</a:t>
            </a:r>
            <a:endParaRPr lang="es-CO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7174986" y="2328309"/>
            <a:ext cx="2252065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2.1 </a:t>
            </a:r>
            <a:r>
              <a:rPr lang="es-ES" sz="800" dirty="0">
                <a:latin typeface="Arial" panose="020B0604020202020204" pitchFamily="34" charset="0"/>
                <a:cs typeface="Arial" panose="020B0604020202020204" pitchFamily="34" charset="0"/>
              </a:rPr>
              <a:t>Pérdida de confianza y migración de los usuarios hacia otras entidades prestadoras de servicios de salud.</a:t>
            </a:r>
          </a:p>
        </p:txBody>
      </p:sp>
      <p:sp>
        <p:nvSpPr>
          <p:cNvPr id="41" name="Rectángulo 40"/>
          <p:cNvSpPr/>
          <p:nvPr/>
        </p:nvSpPr>
        <p:spPr>
          <a:xfrm>
            <a:off x="3645107" y="2282182"/>
            <a:ext cx="2266443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1.1 Disminución en la productividad por no contar con la tecnología TIC apropiada para apoyar los procesos.</a:t>
            </a:r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ángulo 41"/>
          <p:cNvSpPr/>
          <p:nvPr/>
        </p:nvSpPr>
        <p:spPr>
          <a:xfrm>
            <a:off x="3637621" y="843277"/>
            <a:ext cx="2266444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1.3 Incumplimiento de las acciones administrativas y normativas que pueden conllevar a sanciones por los entes de control, afectando el normal funcionamiento de los servicios y la calidad de la información. </a:t>
            </a:r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ángulo 42"/>
          <p:cNvSpPr/>
          <p:nvPr/>
        </p:nvSpPr>
        <p:spPr>
          <a:xfrm>
            <a:off x="7174986" y="2922234"/>
            <a:ext cx="2272703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2. Debilidad administrativa por reprocesos en el manejo de información y generación de reportes no confiables.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7174985" y="1734384"/>
            <a:ext cx="2252065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800" dirty="0">
                <a:latin typeface="Arial" panose="020B0604020202020204" pitchFamily="34" charset="0"/>
                <a:cs typeface="Arial" panose="020B0604020202020204" pitchFamily="34" charset="0"/>
              </a:rPr>
              <a:t>2.2 Deficiencia en la calidad de la información y rendimiento en la operación de las herramientas tecnológicas.</a:t>
            </a:r>
            <a:endParaRPr lang="es-CO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660407" y="5748309"/>
            <a:ext cx="2273491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1.2 falta </a:t>
            </a:r>
            <a:r>
              <a:rPr lang="es-CO" sz="800" dirty="0">
                <a:latin typeface="Arial" panose="020B0604020202020204" pitchFamily="34" charset="0"/>
                <a:ea typeface="Times New Roman" panose="02020603050405020304" pitchFamily="18" charset="0"/>
              </a:rPr>
              <a:t>de mantenimiento preventivo y correctivo.</a:t>
            </a:r>
            <a:endParaRPr lang="en-US" sz="8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998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993214" y="149163"/>
            <a:ext cx="7929414" cy="549275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ES" b="1" dirty="0"/>
              <a:t>ARBOL DE </a:t>
            </a:r>
            <a:r>
              <a:rPr lang="es-ES" b="1" dirty="0" smtClean="0"/>
              <a:t>OBJETIVOS</a:t>
            </a:r>
            <a:endParaRPr lang="es-CO" b="1" dirty="0"/>
          </a:p>
        </p:txBody>
      </p:sp>
      <p:sp>
        <p:nvSpPr>
          <p:cNvPr id="13" name="Rectángulo 12"/>
          <p:cNvSpPr/>
          <p:nvPr/>
        </p:nvSpPr>
        <p:spPr>
          <a:xfrm>
            <a:off x="3281945" y="3648419"/>
            <a:ext cx="6895871" cy="5437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50" dirty="0" smtClean="0">
                <a:latin typeface="Arial Black" panose="020B0A04020102020204" pitchFamily="34" charset="0"/>
                <a:cs typeface="Arial" panose="020B0604020202020204" pitchFamily="34" charset="0"/>
              </a:rPr>
              <a:t>Fortalecer </a:t>
            </a:r>
            <a:r>
              <a:rPr lang="es-MX" sz="1050" dirty="0">
                <a:latin typeface="Arial Black" panose="020B0A04020102020204" pitchFamily="34" charset="0"/>
                <a:cs typeface="Arial" panose="020B0604020202020204" pitchFamily="34" charset="0"/>
              </a:rPr>
              <a:t>la prestación de servicios de salud en la ESE Hospital </a:t>
            </a:r>
            <a:r>
              <a:rPr lang="es-MX" sz="105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XXXXXXXXXXX</a:t>
            </a:r>
            <a:r>
              <a:rPr lang="es-MX" sz="1050" dirty="0">
                <a:latin typeface="Arial Black" panose="020B0A04020102020204" pitchFamily="34" charset="0"/>
                <a:cs typeface="Arial" panose="020B0604020202020204" pitchFamily="34" charset="0"/>
              </a:rPr>
              <a:t> del municipio de </a:t>
            </a:r>
            <a:r>
              <a:rPr lang="es-MX" sz="105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XXXXXX</a:t>
            </a:r>
            <a:r>
              <a:rPr lang="es-MX" sz="1050" dirty="0">
                <a:latin typeface="Arial Black" panose="020B0A04020102020204" pitchFamily="34" charset="0"/>
                <a:cs typeface="Arial" panose="020B0604020202020204" pitchFamily="34" charset="0"/>
              </a:rPr>
              <a:t> del Departamento de Antioquia </a:t>
            </a:r>
            <a:endParaRPr lang="es-CO" sz="105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724476" y="3615317"/>
            <a:ext cx="1102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PROBLEMA </a:t>
            </a:r>
          </a:p>
          <a:p>
            <a:pPr algn="ctr"/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CENTRAL</a:t>
            </a:r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1724476" y="2605167"/>
            <a:ext cx="1517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FINES DIRECTOS </a:t>
            </a:r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1461711" y="1412663"/>
            <a:ext cx="16278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FINES INDIRECTOS</a:t>
            </a:r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1421119" y="4529260"/>
            <a:ext cx="21451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OBJETIVOS ESPECIFICOS</a:t>
            </a:r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2097585" y="5352567"/>
            <a:ext cx="7922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7185305" y="4410580"/>
            <a:ext cx="2567681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>
                <a:latin typeface="Arial" panose="020B0604020202020204" pitchFamily="34" charset="0"/>
                <a:ea typeface="Times New Roman" panose="02020603050405020304" pitchFamily="18" charset="0"/>
              </a:rPr>
              <a:t>2. </a:t>
            </a:r>
            <a:r>
              <a:rPr lang="es-CO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Adquirir </a:t>
            </a:r>
            <a:r>
              <a:rPr lang="es-ES" sz="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elementos </a:t>
            </a:r>
            <a:r>
              <a:rPr lang="es-ES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tecnológicos y sistemas de información</a:t>
            </a:r>
            <a:r>
              <a:rPr lang="es-ES" sz="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CO" sz="8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4" name="Rectángulo 23"/>
          <p:cNvSpPr/>
          <p:nvPr/>
        </p:nvSpPr>
        <p:spPr>
          <a:xfrm>
            <a:off x="7185305" y="4985127"/>
            <a:ext cx="254474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2.1 Implementar un </a:t>
            </a:r>
            <a:r>
              <a:rPr lang="es-CO" sz="800" dirty="0">
                <a:latin typeface="Arial" panose="020B0604020202020204" pitchFamily="34" charset="0"/>
                <a:ea typeface="Times New Roman" panose="02020603050405020304" pitchFamily="18" charset="0"/>
              </a:rPr>
              <a:t>plan estratégico de sistemas de información que oriente la gestión de TIC. De acuerdo con dominios establecidos por el MINTIC y el MINSALUD.</a:t>
            </a:r>
            <a:endParaRPr lang="es-CO" sz="800" dirty="0"/>
          </a:p>
        </p:txBody>
      </p:sp>
      <p:sp>
        <p:nvSpPr>
          <p:cNvPr id="28" name="Rectángulo 27"/>
          <p:cNvSpPr/>
          <p:nvPr/>
        </p:nvSpPr>
        <p:spPr>
          <a:xfrm>
            <a:off x="3691477" y="5086921"/>
            <a:ext cx="2266444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>
                <a:latin typeface="Arial" panose="020B0604020202020204" pitchFamily="34" charset="0"/>
                <a:ea typeface="Times New Roman" panose="02020603050405020304" pitchFamily="18" charset="0"/>
              </a:rPr>
              <a:t>1.1. </a:t>
            </a:r>
            <a:r>
              <a:rPr lang="es-CO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Disminuir el deterioro de </a:t>
            </a:r>
            <a:r>
              <a:rPr lang="es-CO" sz="800" dirty="0">
                <a:latin typeface="Arial" panose="020B0604020202020204" pitchFamily="34" charset="0"/>
                <a:ea typeface="Times New Roman" panose="02020603050405020304" pitchFamily="18" charset="0"/>
              </a:rPr>
              <a:t>la infraestructura TI existente por </a:t>
            </a:r>
            <a:r>
              <a:rPr lang="es-CO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obsolescencia</a:t>
            </a:r>
            <a:endParaRPr lang="es-CO" sz="800" dirty="0"/>
          </a:p>
        </p:txBody>
      </p:sp>
      <p:sp>
        <p:nvSpPr>
          <p:cNvPr id="29" name="Rectángulo 28"/>
          <p:cNvSpPr/>
          <p:nvPr/>
        </p:nvSpPr>
        <p:spPr>
          <a:xfrm>
            <a:off x="7185305" y="5762621"/>
            <a:ext cx="2544744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CO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2.2 Priorizar el uso de los recursos financieros </a:t>
            </a:r>
            <a:r>
              <a:rPr lang="es-CO" sz="800" dirty="0">
                <a:latin typeface="Arial" panose="020B0604020202020204" pitchFamily="34" charset="0"/>
                <a:ea typeface="Times New Roman" panose="02020603050405020304" pitchFamily="18" charset="0"/>
              </a:rPr>
              <a:t>en la ESE para infraestructura TIC.</a:t>
            </a:r>
            <a:endParaRPr lang="es-CO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" name="Rectángulo 32"/>
          <p:cNvSpPr/>
          <p:nvPr/>
        </p:nvSpPr>
        <p:spPr>
          <a:xfrm>
            <a:off x="7154346" y="897595"/>
            <a:ext cx="2272704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2.3 </a:t>
            </a:r>
            <a:r>
              <a:rPr lang="es-CO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Rapidez </a:t>
            </a:r>
            <a:r>
              <a:rPr lang="es-CO" sz="800" dirty="0">
                <a:latin typeface="Arial" panose="020B0604020202020204" pitchFamily="34" charset="0"/>
                <a:ea typeface="Times New Roman" panose="02020603050405020304" pitchFamily="18" charset="0"/>
              </a:rPr>
              <a:t>para el desarrollo de un sistema de información integral, articulado que permita la gestión de los procesos al interior y la interoperabilidad con las demás instituciones y actores del sistema.</a:t>
            </a:r>
            <a:endParaRPr lang="es-CO" dirty="0"/>
          </a:p>
        </p:txBody>
      </p:sp>
      <p:sp>
        <p:nvSpPr>
          <p:cNvPr id="34" name="Rectángulo 33"/>
          <p:cNvSpPr/>
          <p:nvPr/>
        </p:nvSpPr>
        <p:spPr>
          <a:xfrm>
            <a:off x="3660407" y="2865409"/>
            <a:ext cx="225114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</a:t>
            </a:r>
            <a:r>
              <a:rPr lang="es-ES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Facilitar el </a:t>
            </a:r>
            <a:r>
              <a:rPr lang="es-ES" sz="800" dirty="0">
                <a:latin typeface="Arial" panose="020B0604020202020204" pitchFamily="34" charset="0"/>
                <a:ea typeface="Times New Roman" panose="02020603050405020304" pitchFamily="18" charset="0"/>
              </a:rPr>
              <a:t>procesamiento y almacenamiento de datos, operación del sistema de información y acceso seguro a la plataforma.</a:t>
            </a:r>
            <a:endParaRPr lang="es-CO" dirty="0"/>
          </a:p>
        </p:txBody>
      </p:sp>
      <p:sp>
        <p:nvSpPr>
          <p:cNvPr id="37" name="Rectángulo 36"/>
          <p:cNvSpPr/>
          <p:nvPr/>
        </p:nvSpPr>
        <p:spPr>
          <a:xfrm>
            <a:off x="3637621" y="1636626"/>
            <a:ext cx="228141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1.2 </a:t>
            </a:r>
            <a:r>
              <a:rPr lang="es-CO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Capacidad </a:t>
            </a:r>
            <a:r>
              <a:rPr lang="es-CO" sz="800" dirty="0">
                <a:latin typeface="Arial" panose="020B0604020202020204" pitchFamily="34" charset="0"/>
                <a:ea typeface="Times New Roman" panose="02020603050405020304" pitchFamily="18" charset="0"/>
              </a:rPr>
              <a:t>para disponer de las tecnologías de información necesarias para apoyar los programas, proyectos y procesos institucionales.</a:t>
            </a:r>
            <a:endParaRPr lang="es-CO" dirty="0"/>
          </a:p>
        </p:txBody>
      </p:sp>
      <p:sp>
        <p:nvSpPr>
          <p:cNvPr id="38" name="Rectángulo 37"/>
          <p:cNvSpPr/>
          <p:nvPr/>
        </p:nvSpPr>
        <p:spPr>
          <a:xfrm>
            <a:off x="3684430" y="4382072"/>
            <a:ext cx="2273491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8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s-E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Renovar la Infraestructura </a:t>
            </a:r>
            <a:r>
              <a:rPr lang="es-ES" sz="800" dirty="0">
                <a:latin typeface="Arial" panose="020B0604020202020204" pitchFamily="34" charset="0"/>
                <a:cs typeface="Arial" panose="020B0604020202020204" pitchFamily="34" charset="0"/>
              </a:rPr>
              <a:t>TIC (Hardware y Software</a:t>
            </a:r>
            <a:r>
              <a:rPr lang="es-E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), actualizar y mitigar los riesgos </a:t>
            </a:r>
            <a:r>
              <a:rPr lang="es-ES" sz="800" dirty="0">
                <a:latin typeface="Arial" panose="020B0604020202020204" pitchFamily="34" charset="0"/>
                <a:cs typeface="Arial" panose="020B0604020202020204" pitchFamily="34" charset="0"/>
              </a:rPr>
              <a:t>de seguridad.</a:t>
            </a:r>
            <a:endParaRPr lang="es-CO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7174986" y="2328309"/>
            <a:ext cx="2252065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2.1 </a:t>
            </a:r>
            <a:r>
              <a:rPr lang="es-E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Aumentar la </a:t>
            </a:r>
            <a:r>
              <a:rPr lang="es-ES" sz="800" dirty="0">
                <a:latin typeface="Arial" panose="020B0604020202020204" pitchFamily="34" charset="0"/>
                <a:cs typeface="Arial" panose="020B0604020202020204" pitchFamily="34" charset="0"/>
              </a:rPr>
              <a:t>confianza </a:t>
            </a:r>
            <a:r>
              <a:rPr lang="es-E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800" dirty="0">
                <a:latin typeface="Arial" panose="020B0604020202020204" pitchFamily="34" charset="0"/>
                <a:cs typeface="Arial" panose="020B0604020202020204" pitchFamily="34" charset="0"/>
              </a:rPr>
              <a:t>de los usuarios hacia </a:t>
            </a:r>
            <a:r>
              <a:rPr lang="es-E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el hospital</a:t>
            </a:r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ángulo 40"/>
          <p:cNvSpPr/>
          <p:nvPr/>
        </p:nvSpPr>
        <p:spPr>
          <a:xfrm>
            <a:off x="3645107" y="2282182"/>
            <a:ext cx="2266443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1.1 </a:t>
            </a:r>
            <a:r>
              <a:rPr lang="es-CO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Aumentar la </a:t>
            </a:r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productividad por </a:t>
            </a:r>
            <a:r>
              <a:rPr lang="es-CO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contar con la tecnología TIC apropiada para apoyar los procesos.</a:t>
            </a:r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ángulo 41"/>
          <p:cNvSpPr/>
          <p:nvPr/>
        </p:nvSpPr>
        <p:spPr>
          <a:xfrm>
            <a:off x="3637621" y="843277"/>
            <a:ext cx="2266444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1.3 cumplimiento </a:t>
            </a:r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de las acciones administrativas y normativas que </a:t>
            </a:r>
            <a:r>
              <a:rPr lang="es-CO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eviten </a:t>
            </a:r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sanciones por los entes de control, </a:t>
            </a:r>
            <a:r>
              <a:rPr lang="es-CO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sin afectar  </a:t>
            </a:r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el normal funcionamiento de los servicios y la calidad de la información. </a:t>
            </a:r>
            <a:endParaRPr lang="es-E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ángulo 42"/>
          <p:cNvSpPr/>
          <p:nvPr/>
        </p:nvSpPr>
        <p:spPr>
          <a:xfrm>
            <a:off x="7174986" y="2922234"/>
            <a:ext cx="2272703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s-CO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Fortalecimiento administrativo en el correcto manejo de la </a:t>
            </a:r>
            <a:r>
              <a:rPr lang="es-CO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información </a:t>
            </a:r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y generación de reportes </a:t>
            </a:r>
            <a:r>
              <a:rPr lang="es-CO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confiables.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7174985" y="1734384"/>
            <a:ext cx="2252065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800" dirty="0">
                <a:latin typeface="Arial" panose="020B0604020202020204" pitchFamily="34" charset="0"/>
                <a:cs typeface="Arial" panose="020B0604020202020204" pitchFamily="34" charset="0"/>
              </a:rPr>
              <a:t>2.2 </a:t>
            </a:r>
            <a:r>
              <a:rPr lang="es-E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Fortalecer </a:t>
            </a:r>
            <a:r>
              <a:rPr lang="es-ES" sz="800" dirty="0">
                <a:latin typeface="Arial" panose="020B0604020202020204" pitchFamily="34" charset="0"/>
                <a:cs typeface="Arial" panose="020B0604020202020204" pitchFamily="34" charset="0"/>
              </a:rPr>
              <a:t>la calidad de la información y rendimiento en la operación de las herramientas tecnológicas.</a:t>
            </a:r>
            <a:endParaRPr lang="es-CO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660407" y="5748309"/>
            <a:ext cx="2273491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sz="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1.2 implementando un plan de mantenimiento </a:t>
            </a:r>
            <a:r>
              <a:rPr lang="es-CO" sz="800" dirty="0">
                <a:latin typeface="Arial" panose="020B0604020202020204" pitchFamily="34" charset="0"/>
                <a:ea typeface="Times New Roman" panose="02020603050405020304" pitchFamily="18" charset="0"/>
              </a:rPr>
              <a:t>preventivo y correctivo.</a:t>
            </a:r>
            <a:endParaRPr lang="en-US" sz="8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8887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2482</TotalTime>
  <Words>604</Words>
  <Application>Microsoft Office PowerPoint</Application>
  <PresentationFormat>Panorámica</PresentationFormat>
  <Paragraphs>44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Times New Roman</vt:lpstr>
      <vt:lpstr>Tema de Office</vt:lpstr>
      <vt:lpstr>ARBOL DE PROBLEMAS</vt:lpstr>
      <vt:lpstr>ARBOL DE OBJETIVOS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ARBOL DE PROBLEMAS</dc:title>
  <dc:creator>NET</dc:creator>
  <cp:lastModifiedBy>USER</cp:lastModifiedBy>
  <cp:revision>128</cp:revision>
  <dcterms:created xsi:type="dcterms:W3CDTF">2021-08-12T15:51:27Z</dcterms:created>
  <dcterms:modified xsi:type="dcterms:W3CDTF">2025-09-16T19:00:15Z</dcterms:modified>
</cp:coreProperties>
</file>