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54"/>
  </p:notesMasterIdLst>
  <p:sldIdLst>
    <p:sldId id="257" r:id="rId2"/>
    <p:sldId id="260" r:id="rId3"/>
    <p:sldId id="261" r:id="rId4"/>
    <p:sldId id="271" r:id="rId5"/>
    <p:sldId id="389" r:id="rId6"/>
    <p:sldId id="390" r:id="rId7"/>
    <p:sldId id="391" r:id="rId8"/>
    <p:sldId id="411" r:id="rId9"/>
    <p:sldId id="273" r:id="rId10"/>
    <p:sldId id="277" r:id="rId11"/>
    <p:sldId id="339" r:id="rId12"/>
    <p:sldId id="338" r:id="rId13"/>
    <p:sldId id="322" r:id="rId14"/>
    <p:sldId id="323" r:id="rId15"/>
    <p:sldId id="325" r:id="rId16"/>
    <p:sldId id="326" r:id="rId17"/>
    <p:sldId id="327" r:id="rId18"/>
    <p:sldId id="331" r:id="rId19"/>
    <p:sldId id="280" r:id="rId20"/>
    <p:sldId id="511" r:id="rId21"/>
    <p:sldId id="342" r:id="rId22"/>
    <p:sldId id="284" r:id="rId23"/>
    <p:sldId id="286" r:id="rId24"/>
    <p:sldId id="275" r:id="rId25"/>
    <p:sldId id="344" r:id="rId26"/>
    <p:sldId id="287" r:id="rId27"/>
    <p:sldId id="290" r:id="rId28"/>
    <p:sldId id="292" r:id="rId29"/>
    <p:sldId id="291" r:id="rId30"/>
    <p:sldId id="347" r:id="rId31"/>
    <p:sldId id="350" r:id="rId32"/>
    <p:sldId id="412" r:id="rId33"/>
    <p:sldId id="352" r:id="rId34"/>
    <p:sldId id="356" r:id="rId35"/>
    <p:sldId id="360" r:id="rId36"/>
    <p:sldId id="358" r:id="rId37"/>
    <p:sldId id="359" r:id="rId38"/>
    <p:sldId id="406" r:id="rId39"/>
    <p:sldId id="407" r:id="rId40"/>
    <p:sldId id="413" r:id="rId41"/>
    <p:sldId id="363" r:id="rId42"/>
    <p:sldId id="380" r:id="rId43"/>
    <p:sldId id="381" r:id="rId44"/>
    <p:sldId id="382" r:id="rId45"/>
    <p:sldId id="388" r:id="rId46"/>
    <p:sldId id="512" r:id="rId47"/>
    <p:sldId id="514" r:id="rId48"/>
    <p:sldId id="513" r:id="rId49"/>
    <p:sldId id="515" r:id="rId50"/>
    <p:sldId id="518" r:id="rId51"/>
    <p:sldId id="408" r:id="rId52"/>
    <p:sldId id="316" r:id="rId5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ta" initials="c" lastIdx="2" clrIdx="0">
    <p:extLst>
      <p:ext uri="{19B8F6BF-5375-455C-9EA6-DF929625EA0E}">
        <p15:presenceInfo xmlns:p15="http://schemas.microsoft.com/office/powerpoint/2012/main" userId="cas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3969" autoAdjust="0"/>
  </p:normalViewPr>
  <p:slideViewPr>
    <p:cSldViewPr>
      <p:cViewPr varScale="1">
        <p:scale>
          <a:sx n="64" d="100"/>
          <a:sy n="6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C05B6-64D5-4FF9-80A7-83F01A45FDBC}" type="datetimeFigureOut">
              <a:rPr lang="es-CO" smtClean="0"/>
              <a:t>18/04/2023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F17-DD86-4FEB-94A8-9CF3CB1344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170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6105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94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3812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Artículo español </a:t>
            </a:r>
            <a:r>
              <a:rPr lang="es-CO" dirty="0" err="1"/>
              <a:t>Bitn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382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EU, </a:t>
            </a:r>
            <a:r>
              <a:rPr lang="es-CO" dirty="0" err="1"/>
              <a:t>Doc</a:t>
            </a:r>
            <a:r>
              <a:rPr lang="es-CO" dirty="0"/>
              <a:t> Canadá, trabajo </a:t>
            </a:r>
            <a:r>
              <a:rPr lang="es-CO" dirty="0" err="1"/>
              <a:t>Andi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47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765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his/her condition worsens, coverage</a:t>
            </a:r>
          </a:p>
          <a:p>
            <a:r>
              <a:rPr lang="en-US" dirty="0"/>
              <a:t>is discontinued. A “do not provide coverage” recommendation is made if a patient has an</a:t>
            </a:r>
          </a:p>
          <a:p>
            <a:r>
              <a:rPr lang="en-US" dirty="0"/>
              <a:t>additional significant illness that is likely to substantially reduce life expectancy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36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087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950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-Que resulte improbable que, sin incentivos, la comercialización de dicho medicamento en la comunidad genere suficientes beneficios para justificar la inversión necesaria y que los beneficios sean significativos para las personas afectadas por la enfermedad de que se trate. </a:t>
            </a:r>
          </a:p>
          <a:p>
            <a:r>
              <a:rPr lang="es-MX" dirty="0"/>
              <a:t>-Beneficios de exclusividad comercial por 10 años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41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0655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Gestión de mecanismos de financiamiento para cobertura, inicialmente las de muy alta prioridad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49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0139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50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586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0838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Modelo alemán, español, </a:t>
            </a:r>
            <a:r>
              <a:rPr lang="es-CO" dirty="0" err="1"/>
              <a:t>canada</a:t>
            </a:r>
            <a:r>
              <a:rPr lang="es-CO"/>
              <a:t>, colombiano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52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62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0283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564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2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616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987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We estimated the threshold to be US$4487.5 per years of life lost avoided [14.7 million Colombian pesos (COP) at 2019 prices] and US$5180.8 per quality-adjusted life-years gained (17 million COP at 2019 prices), around one times the gross domestic product GDP per capita. 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F3F17-DD86-4FEB-94A8-9CF3CB134410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386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D9921-95C8-4D5C-B744-7E939BA52CED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863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48D1-FF3A-4D10-B81B-44404675E675}" type="datetimeFigureOut">
              <a:rPr lang="es-CO" smtClean="0"/>
              <a:t>18/04/2023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0CC-41F7-463F-9C98-3298C701B0E3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30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48D1-FF3A-4D10-B81B-44404675E675}" type="datetimeFigureOut">
              <a:rPr lang="es-CO" smtClean="0"/>
              <a:t>18/04/2023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0CC-41F7-463F-9C98-3298C701B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70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48D1-FF3A-4D10-B81B-44404675E675}" type="datetimeFigureOut">
              <a:rPr lang="es-CO" smtClean="0"/>
              <a:t>18/04/2023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0CC-41F7-463F-9C98-3298C701B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559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48D1-FF3A-4D10-B81B-44404675E675}" type="datetimeFigureOut">
              <a:rPr lang="es-CO" smtClean="0"/>
              <a:t>18/04/2023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0CC-41F7-463F-9C98-3298C701B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97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48D1-FF3A-4D10-B81B-44404675E675}" type="datetimeFigureOut">
              <a:rPr lang="es-CO" smtClean="0"/>
              <a:t>18/04/2023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0CC-41F7-463F-9C98-3298C701B0E3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6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48D1-FF3A-4D10-B81B-44404675E675}" type="datetimeFigureOut">
              <a:rPr lang="es-CO" smtClean="0"/>
              <a:t>18/04/2023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0CC-41F7-463F-9C98-3298C701B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825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48D1-FF3A-4D10-B81B-44404675E675}" type="datetimeFigureOut">
              <a:rPr lang="es-CO" smtClean="0"/>
              <a:t>18/04/2023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0CC-41F7-463F-9C98-3298C701B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4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48D1-FF3A-4D10-B81B-44404675E675}" type="datetimeFigureOut">
              <a:rPr lang="es-CO" smtClean="0"/>
              <a:t>18/04/2023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0CC-41F7-463F-9C98-3298C701B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900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48D1-FF3A-4D10-B81B-44404675E675}" type="datetimeFigureOut">
              <a:rPr lang="es-CO" smtClean="0"/>
              <a:t>18/04/2023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0CC-41F7-463F-9C98-3298C701B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903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7B348D1-FF3A-4D10-B81B-44404675E675}" type="datetimeFigureOut">
              <a:rPr lang="es-CO" smtClean="0"/>
              <a:t>18/04/2023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F220CC-41F7-463F-9C98-3298C701B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427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48D1-FF3A-4D10-B81B-44404675E675}" type="datetimeFigureOut">
              <a:rPr lang="es-CO" smtClean="0"/>
              <a:t>18/04/2023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20CC-41F7-463F-9C98-3298C701B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533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B348D1-FF3A-4D10-B81B-44404675E675}" type="datetimeFigureOut">
              <a:rPr lang="es-CO" smtClean="0"/>
              <a:t>18/04/2023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F220CC-41F7-463F-9C98-3298C701B0E3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6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wipe dir="r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comercio.pe/peru/padecen-peruanos-video-noticia-406371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419100" y="980728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altLang="es-CO" sz="4800" b="1" dirty="0">
                <a:solidFill>
                  <a:srgbClr val="000066"/>
                </a:solidFill>
                <a:cs typeface="Arial" pitchFamily="34" charset="0"/>
              </a:rPr>
              <a:t>Enfermedades Raras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altLang="es-CO" sz="3200" b="1" dirty="0">
                <a:solidFill>
                  <a:srgbClr val="000066"/>
                </a:solidFill>
                <a:cs typeface="Arial" pitchFamily="34" charset="0"/>
              </a:rPr>
              <a:t>Epidemiología, Investigaci</a:t>
            </a:r>
            <a:r>
              <a:rPr lang="es-ES" altLang="es-CO" sz="3200" b="1" dirty="0" err="1">
                <a:solidFill>
                  <a:srgbClr val="000066"/>
                </a:solidFill>
                <a:cs typeface="Arial" pitchFamily="34" charset="0"/>
              </a:rPr>
              <a:t>ón</a:t>
            </a:r>
            <a:r>
              <a:rPr lang="es-ES" altLang="es-CO" sz="3200" b="1" dirty="0">
                <a:solidFill>
                  <a:srgbClr val="000066"/>
                </a:solidFill>
                <a:cs typeface="Arial" pitchFamily="34" charset="0"/>
              </a:rPr>
              <a:t>, Modelos</a:t>
            </a:r>
            <a:endParaRPr lang="en-US" altLang="es-CO" sz="1100" b="1" dirty="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66700" y="4475065"/>
            <a:ext cx="8610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s-CO" sz="2400" b="1" dirty="0">
                <a:solidFill>
                  <a:srgbClr val="000066"/>
                </a:solidFill>
                <a:cs typeface="Arial" pitchFamily="34" charset="0"/>
              </a:rPr>
              <a:t>Camilo Castañeda-Cardona </a:t>
            </a:r>
            <a:r>
              <a:rPr lang="en-US" altLang="es-CO" sz="2000" b="1" dirty="0">
                <a:solidFill>
                  <a:srgbClr val="000066"/>
                </a:solidFill>
                <a:cs typeface="Arial" pitchFamily="34" charset="0"/>
              </a:rPr>
              <a:t>M.D. </a:t>
            </a:r>
            <a:r>
              <a:rPr lang="en-US" altLang="es-CO" sz="2000" b="1" dirty="0" err="1">
                <a:solidFill>
                  <a:srgbClr val="000066"/>
                </a:solidFill>
                <a:cs typeface="Arial" pitchFamily="34" charset="0"/>
              </a:rPr>
              <a:t>Esp</a:t>
            </a:r>
            <a:endParaRPr lang="en-US" altLang="es-CO" sz="2000" b="1" dirty="0">
              <a:solidFill>
                <a:srgbClr val="000066"/>
              </a:solidFill>
              <a:cs typeface="Arial" pitchFamily="34" charset="0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s-CO" dirty="0">
                <a:solidFill>
                  <a:srgbClr val="000066"/>
                </a:solidFill>
                <a:cs typeface="Arial" pitchFamily="34" charset="0"/>
              </a:rPr>
              <a:t>Neurólogo Clínico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s-CO" dirty="0">
                <a:solidFill>
                  <a:srgbClr val="000066"/>
                </a:solidFill>
                <a:cs typeface="Arial" pitchFamily="34" charset="0"/>
              </a:rPr>
              <a:t>Cofundador y Director de proyectos en NeuroEconomix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s-CO" dirty="0">
                <a:solidFill>
                  <a:srgbClr val="000066"/>
                </a:solidFill>
                <a:cs typeface="Arial" pitchFamily="34" charset="0"/>
              </a:rPr>
              <a:t>President Ispor Colombia (2018-2020)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240793"/>
            <a:ext cx="9144000" cy="58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11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CO" sz="11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Conflictos de interés: He sido conferencista para Bayer, Boehringer, Novartis, OES, </a:t>
            </a:r>
            <a:r>
              <a:rPr lang="es-CO" sz="1100" b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Takeda</a:t>
            </a:r>
            <a:r>
              <a:rPr lang="es-CO" sz="11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Janssen, </a:t>
            </a:r>
            <a:r>
              <a:rPr lang="es-CO" sz="1100" b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Grünenthal</a:t>
            </a:r>
            <a:r>
              <a:rPr lang="es-CO" sz="11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Novo </a:t>
            </a:r>
            <a:r>
              <a:rPr lang="es-CO" sz="1100" b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Nordisk</a:t>
            </a:r>
            <a:r>
              <a:rPr lang="es-CO" sz="11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Alexion </a:t>
            </a:r>
          </a:p>
        </p:txBody>
      </p:sp>
    </p:spTree>
    <p:extLst>
      <p:ext uri="{BB962C8B-B14F-4D97-AF65-F5344CB8AC3E}">
        <p14:creationId xmlns:p14="http://schemas.microsoft.com/office/powerpoint/2010/main" val="3875470031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765E5-6DDF-440F-B078-B1FFDE74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37254"/>
            <a:ext cx="7488832" cy="1143000"/>
          </a:xfrm>
        </p:spPr>
        <p:txBody>
          <a:bodyPr>
            <a:noAutofit/>
          </a:bodyPr>
          <a:lstStyle/>
          <a:p>
            <a:r>
              <a:rPr lang="es-CO" sz="3200" b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¿Cómo es la investigación de las ER?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592" y="1556792"/>
            <a:ext cx="7488832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s-ES" sz="2400" b="1" dirty="0">
              <a:solidFill>
                <a:srgbClr val="00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investigación en enfermedades raras:</a:t>
            </a:r>
          </a:p>
          <a:p>
            <a:pPr marL="0" indent="0" algn="just">
              <a:buNone/>
            </a:pPr>
            <a:endParaRPr lang="es-ES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s-E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Pocos incentivos</a:t>
            </a:r>
          </a:p>
          <a:p>
            <a:pPr marL="457200" lvl="1" indent="0" algn="just">
              <a:buNone/>
            </a:pPr>
            <a:r>
              <a:rPr lang="es-E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Tamaños de muestra reducidos</a:t>
            </a:r>
          </a:p>
          <a:p>
            <a:pPr marL="457200" lvl="1" indent="0" algn="just">
              <a:buNone/>
            </a:pPr>
            <a:r>
              <a:rPr lang="es-E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Altos costos</a:t>
            </a:r>
          </a:p>
          <a:p>
            <a:pPr marL="457200" lvl="1" indent="0" algn="just">
              <a:buNone/>
            </a:pPr>
            <a:r>
              <a:rPr lang="es-E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¿y el grupo control?</a:t>
            </a:r>
          </a:p>
          <a:p>
            <a:pPr marL="0" indent="0" algn="just">
              <a:buNone/>
            </a:pPr>
            <a:endParaRPr lang="es-ES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Registros de pacientes</a:t>
            </a:r>
          </a:p>
          <a:p>
            <a:pPr marL="0" indent="0" algn="just">
              <a:buNone/>
            </a:pPr>
            <a:endParaRPr lang="es-ES" sz="2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s-E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Europa hay 514 registros de enfermedades raras</a:t>
            </a:r>
          </a:p>
          <a:p>
            <a:pPr marL="457200" lvl="1" indent="0" algn="just">
              <a:buNone/>
            </a:pPr>
            <a:r>
              <a:rPr lang="es-E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490 son académicos</a:t>
            </a:r>
            <a:r>
              <a:rPr lang="es-ES" sz="2400" dirty="0">
                <a:solidFill>
                  <a:srgbClr val="00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4824348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664"/>
            <a:ext cx="9082418" cy="568863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0447010-4F12-4A7F-96F3-DF2BA82A45DB}"/>
              </a:ext>
            </a:extLst>
          </p:cNvPr>
          <p:cNvSpPr txBox="1"/>
          <p:nvPr/>
        </p:nvSpPr>
        <p:spPr>
          <a:xfrm>
            <a:off x="6792690" y="6341191"/>
            <a:ext cx="2071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Tomado de </a:t>
            </a:r>
            <a:r>
              <a:rPr lang="es-CO" sz="1400" b="1" dirty="0" err="1"/>
              <a:t>Pubmed</a:t>
            </a:r>
            <a:r>
              <a:rPr lang="es-CO" sz="1400" b="1" dirty="0"/>
              <a:t> 2022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D2B731-164B-49B1-BD03-4D3A9778D433}"/>
              </a:ext>
            </a:extLst>
          </p:cNvPr>
          <p:cNvSpPr txBox="1"/>
          <p:nvPr/>
        </p:nvSpPr>
        <p:spPr>
          <a:xfrm flipH="1">
            <a:off x="899592" y="1412776"/>
            <a:ext cx="149273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dirty="0"/>
              <a:t>850.366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CD40F5-724A-4A49-A7D1-A6D5576BECBE}"/>
              </a:ext>
            </a:extLst>
          </p:cNvPr>
          <p:cNvSpPr txBox="1"/>
          <p:nvPr/>
        </p:nvSpPr>
        <p:spPr>
          <a:xfrm flipH="1">
            <a:off x="2267744" y="3933056"/>
            <a:ext cx="10801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dirty="0"/>
              <a:t>159.961</a:t>
            </a:r>
            <a:endParaRPr lang="en-U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EF6F70E-F3CF-4408-B0C6-979A2FF77A64}"/>
              </a:ext>
            </a:extLst>
          </p:cNvPr>
          <p:cNvSpPr txBox="1"/>
          <p:nvPr/>
        </p:nvSpPr>
        <p:spPr>
          <a:xfrm flipH="1">
            <a:off x="3670120" y="4396462"/>
            <a:ext cx="985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dirty="0"/>
              <a:t>90.489</a:t>
            </a:r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F2B19D-6607-4FAD-BED8-AB14AD7BDA2D}"/>
              </a:ext>
            </a:extLst>
          </p:cNvPr>
          <p:cNvSpPr txBox="1"/>
          <p:nvPr/>
        </p:nvSpPr>
        <p:spPr>
          <a:xfrm flipH="1">
            <a:off x="4989177" y="4579760"/>
            <a:ext cx="88582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dirty="0"/>
              <a:t>57.870</a:t>
            </a: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19026E2-FC30-47B1-AB5A-3C4778A7A51D}"/>
              </a:ext>
            </a:extLst>
          </p:cNvPr>
          <p:cNvSpPr txBox="1"/>
          <p:nvPr/>
        </p:nvSpPr>
        <p:spPr>
          <a:xfrm flipH="1">
            <a:off x="6395346" y="4591912"/>
            <a:ext cx="9129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dirty="0"/>
              <a:t>13.402</a:t>
            </a:r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A9E3B0B-E5D1-4083-A223-9B8DAE1DD2EB}"/>
              </a:ext>
            </a:extLst>
          </p:cNvPr>
          <p:cNvSpPr txBox="1"/>
          <p:nvPr/>
        </p:nvSpPr>
        <p:spPr>
          <a:xfrm flipH="1">
            <a:off x="7757654" y="4749909"/>
            <a:ext cx="91880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dirty="0"/>
              <a:t>13.387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4537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12-04-16 a la(s) 19.48.14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2" t="34043" r="26731" b="21409"/>
          <a:stretch/>
        </p:blipFill>
        <p:spPr>
          <a:xfrm>
            <a:off x="0" y="260648"/>
            <a:ext cx="9144000" cy="5976664"/>
          </a:xfr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F0BDC8C-5FFD-492A-8A5F-F813A770594B}"/>
              </a:ext>
            </a:extLst>
          </p:cNvPr>
          <p:cNvSpPr/>
          <p:nvPr/>
        </p:nvSpPr>
        <p:spPr>
          <a:xfrm>
            <a:off x="5436096" y="1772816"/>
            <a:ext cx="648072" cy="3888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9E7D59C-1290-4591-B400-A5A90AE5A967}"/>
              </a:ext>
            </a:extLst>
          </p:cNvPr>
          <p:cNvSpPr/>
          <p:nvPr/>
        </p:nvSpPr>
        <p:spPr>
          <a:xfrm>
            <a:off x="7257999" y="1776310"/>
            <a:ext cx="648072" cy="3888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41603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00"/>
            <a:ext cx="9144000" cy="59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408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83"/>
            <a:ext cx="5760640" cy="626110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2742477" y="2564904"/>
            <a:ext cx="5933979" cy="2337649"/>
            <a:chOff x="2627784" y="2924944"/>
            <a:chExt cx="5933979" cy="2337649"/>
          </a:xfrm>
        </p:grpSpPr>
        <p:sp>
          <p:nvSpPr>
            <p:cNvPr id="3" name="Rectángulo 2"/>
            <p:cNvSpPr/>
            <p:nvPr/>
          </p:nvSpPr>
          <p:spPr>
            <a:xfrm>
              <a:off x="2627784" y="2924944"/>
              <a:ext cx="1944216" cy="22322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6966453" y="4616262"/>
              <a:ext cx="1595310" cy="64633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b="1" dirty="0">
                  <a:solidFill>
                    <a:srgbClr val="C00000"/>
                  </a:solidFill>
                </a:rPr>
                <a:t>Aleatorizan</a:t>
              </a:r>
            </a:p>
            <a:p>
              <a:pPr algn="ctr"/>
              <a:r>
                <a:rPr lang="es-ES_tradnl" b="1" dirty="0">
                  <a:solidFill>
                    <a:srgbClr val="C00000"/>
                  </a:solidFill>
                </a:rPr>
                <a:t>¡5 pacientes!</a:t>
              </a:r>
            </a:p>
          </p:txBody>
        </p:sp>
        <p:cxnSp>
          <p:nvCxnSpPr>
            <p:cNvPr id="6" name="Conector recto de flecha 5"/>
            <p:cNvCxnSpPr/>
            <p:nvPr/>
          </p:nvCxnSpPr>
          <p:spPr>
            <a:xfrm>
              <a:off x="4572000" y="4939428"/>
              <a:ext cx="2376264" cy="174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0056729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8"/>
          <a:stretch/>
        </p:blipFill>
        <p:spPr>
          <a:xfrm>
            <a:off x="40479" y="393778"/>
            <a:ext cx="8890000" cy="4183980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179512" y="1412776"/>
            <a:ext cx="5482186" cy="4392488"/>
            <a:chOff x="251520" y="3068960"/>
            <a:chExt cx="5482186" cy="3384376"/>
          </a:xfrm>
        </p:grpSpPr>
        <p:sp>
          <p:nvSpPr>
            <p:cNvPr id="3" name="Rectángulo 2"/>
            <p:cNvSpPr/>
            <p:nvPr/>
          </p:nvSpPr>
          <p:spPr>
            <a:xfrm>
              <a:off x="251520" y="3068960"/>
              <a:ext cx="4032448" cy="252028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cxnSp>
          <p:nvCxnSpPr>
            <p:cNvPr id="5" name="Conector recto 4"/>
            <p:cNvCxnSpPr/>
            <p:nvPr/>
          </p:nvCxnSpPr>
          <p:spPr>
            <a:xfrm>
              <a:off x="2195736" y="5589240"/>
              <a:ext cx="0" cy="64807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2195736" y="6237312"/>
              <a:ext cx="936104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adroTexto 9"/>
            <p:cNvSpPr txBox="1"/>
            <p:nvPr/>
          </p:nvSpPr>
          <p:spPr>
            <a:xfrm>
              <a:off x="3131840" y="6084004"/>
              <a:ext cx="2601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>
                  <a:solidFill>
                    <a:srgbClr val="C00000"/>
                  </a:solidFill>
                </a:rPr>
                <a:t>¡Desenlaces intermedios!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4266576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"/>
          <a:stretch/>
        </p:blipFill>
        <p:spPr>
          <a:xfrm>
            <a:off x="827584" y="908720"/>
            <a:ext cx="4994243" cy="482453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31772" y="2636912"/>
            <a:ext cx="3784244" cy="4320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5940152" y="4366845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dirty="0">
                <a:solidFill>
                  <a:srgbClr val="C00000"/>
                </a:solidFill>
              </a:rPr>
              <a:t>¡M</a:t>
            </a:r>
            <a:r>
              <a:rPr lang="es-ES" dirty="0" err="1">
                <a:solidFill>
                  <a:srgbClr val="C00000"/>
                </a:solidFill>
              </a:rPr>
              <a:t>ás</a:t>
            </a:r>
            <a:r>
              <a:rPr lang="es-ES" dirty="0">
                <a:solidFill>
                  <a:srgbClr val="C00000"/>
                </a:solidFill>
              </a:rPr>
              <a:t> eventos adversos</a:t>
            </a:r>
          </a:p>
          <a:p>
            <a:pPr algn="ctr"/>
            <a:r>
              <a:rPr lang="es-ES" dirty="0">
                <a:solidFill>
                  <a:srgbClr val="C00000"/>
                </a:solidFill>
              </a:rPr>
              <a:t>con el placebo</a:t>
            </a:r>
            <a:r>
              <a:rPr lang="es-ES_tradnl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31772" y="4149080"/>
            <a:ext cx="3784244" cy="4320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128045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88640"/>
            <a:ext cx="9071992" cy="5976663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72008" y="4581128"/>
            <a:ext cx="8244408" cy="1440160"/>
            <a:chOff x="207516" y="5301208"/>
            <a:chExt cx="7525799" cy="1080120"/>
          </a:xfrm>
        </p:grpSpPr>
        <p:sp>
          <p:nvSpPr>
            <p:cNvPr id="4" name="Rectángulo 3"/>
            <p:cNvSpPr/>
            <p:nvPr/>
          </p:nvSpPr>
          <p:spPr>
            <a:xfrm>
              <a:off x="207516" y="5301208"/>
              <a:ext cx="5516612" cy="10801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2800" baseline="-25000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753560" y="5518102"/>
              <a:ext cx="979755" cy="3795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800" b="1" baseline="-25000" dirty="0">
                  <a:solidFill>
                    <a:srgbClr val="C00000"/>
                  </a:solidFill>
                </a:rPr>
                <a:t>7 países</a:t>
              </a:r>
              <a:endParaRPr lang="es-ES_tradnl" sz="2800" b="1" baseline="-25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39480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6146738" cy="568906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095067" y="2649032"/>
            <a:ext cx="3024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Reducción del tamaño del bazo y del hígado.</a:t>
            </a:r>
          </a:p>
          <a:p>
            <a:pPr algn="ctr"/>
            <a:endParaRPr lang="es-ES" b="1" dirty="0">
              <a:solidFill>
                <a:srgbClr val="C00000"/>
              </a:solidFill>
            </a:endParaRPr>
          </a:p>
          <a:p>
            <a:pPr algn="ctr"/>
            <a:r>
              <a:rPr lang="es-ES" b="1" dirty="0">
                <a:solidFill>
                  <a:srgbClr val="C00000"/>
                </a:solidFill>
              </a:rPr>
              <a:t>¿Y eso sí es importante?</a:t>
            </a:r>
            <a:endParaRPr lang="es-ES_tradn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94089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" y="2204864"/>
            <a:ext cx="7863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atin typeface="Arial" charset="0"/>
              </a:rPr>
              <a:t>¿Es “costo-efectivo” el tratamiento de las enfermedades raras?</a:t>
            </a:r>
            <a:br>
              <a:rPr lang="es-ES_tradnl" sz="3200" b="1" dirty="0">
                <a:latin typeface="Arial" charset="0"/>
              </a:rPr>
            </a:br>
            <a:br>
              <a:rPr lang="es-ES_tradnl" sz="3200" b="1" dirty="0">
                <a:latin typeface="Arial" charset="0"/>
              </a:rPr>
            </a:br>
            <a:r>
              <a:rPr lang="es-ES_tradnl" sz="3200" b="1" dirty="0">
                <a:latin typeface="Arial" charset="0"/>
              </a:rPr>
              <a:t>¿Debe dárseles un trato especial?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14382388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A3F2592-69EB-4942-9C3C-33B1CD85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622116"/>
          </a:xfrm>
        </p:spPr>
        <p:txBody>
          <a:bodyPr>
            <a:noAutofit/>
          </a:bodyPr>
          <a:lstStyle/>
          <a:p>
            <a:pPr algn="ctr"/>
            <a:r>
              <a:rPr lang="es-CO" sz="3200" b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Publicaciones en enfermedades raras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B6780BE-C40E-4C6C-9960-D12302915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37394" r="15297" b="9381"/>
          <a:stretch/>
        </p:blipFill>
        <p:spPr>
          <a:xfrm>
            <a:off x="0" y="1556792"/>
            <a:ext cx="9144000" cy="424360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92566B-2FD6-4750-BCBE-C79ED9FCFAB8}"/>
              </a:ext>
            </a:extLst>
          </p:cNvPr>
          <p:cNvSpPr txBox="1"/>
          <p:nvPr/>
        </p:nvSpPr>
        <p:spPr>
          <a:xfrm>
            <a:off x="7452320" y="5877272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err="1"/>
              <a:t>GoPubmed</a:t>
            </a:r>
            <a:r>
              <a:rPr lang="es-CO" sz="1200" b="1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866606437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2BEE3-B915-4769-8F9F-5D359AA3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defRPr/>
            </a:pPr>
            <a:r>
              <a:rPr lang="es-CO" sz="32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Costo incremental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9BA34D-5C37-4CF7-B878-AD4B2E3519E7}"/>
              </a:ext>
            </a:extLst>
          </p:cNvPr>
          <p:cNvSpPr txBox="1"/>
          <p:nvPr/>
        </p:nvSpPr>
        <p:spPr>
          <a:xfrm>
            <a:off x="1757987" y="2683846"/>
            <a:ext cx="2366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FF0000"/>
                </a:solidFill>
              </a:rPr>
              <a:t>Intervención 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F4D189-0CD3-4912-94B0-DDF22708878C}"/>
              </a:ext>
            </a:extLst>
          </p:cNvPr>
          <p:cNvSpPr txBox="1"/>
          <p:nvPr/>
        </p:nvSpPr>
        <p:spPr>
          <a:xfrm>
            <a:off x="4594860" y="2683846"/>
            <a:ext cx="235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75000"/>
                  </a:schemeClr>
                </a:solidFill>
              </a:rPr>
              <a:t>Intervención B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F88EE34-7BD4-487E-9024-78E461587A3C}"/>
              </a:ext>
            </a:extLst>
          </p:cNvPr>
          <p:cNvSpPr/>
          <p:nvPr/>
        </p:nvSpPr>
        <p:spPr>
          <a:xfrm>
            <a:off x="2099603" y="3281403"/>
            <a:ext cx="1627659" cy="5618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AAFD0BD-AAD8-4E34-B37C-3CC582EB5DB8}"/>
              </a:ext>
            </a:extLst>
          </p:cNvPr>
          <p:cNvSpPr/>
          <p:nvPr/>
        </p:nvSpPr>
        <p:spPr>
          <a:xfrm>
            <a:off x="4912772" y="3281402"/>
            <a:ext cx="1627659" cy="12475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0751F7D-41CD-4E27-A53D-990F43F358B4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913433" y="3843231"/>
            <a:ext cx="0" cy="6856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889EE6B-4A98-4E51-A738-F93A3F395E97}"/>
              </a:ext>
            </a:extLst>
          </p:cNvPr>
          <p:cNvSpPr txBox="1"/>
          <p:nvPr/>
        </p:nvSpPr>
        <p:spPr>
          <a:xfrm>
            <a:off x="896612" y="3400546"/>
            <a:ext cx="162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C00000"/>
                </a:solidFill>
              </a:rPr>
              <a:t>Beneficio 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1A6272F-3790-4604-BA28-23A715505DD1}"/>
              </a:ext>
            </a:extLst>
          </p:cNvPr>
          <p:cNvSpPr txBox="1"/>
          <p:nvPr/>
        </p:nvSpPr>
        <p:spPr>
          <a:xfrm>
            <a:off x="6466119" y="3704731"/>
            <a:ext cx="1627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1">
                    <a:lumMod val="75000"/>
                  </a:schemeClr>
                </a:solidFill>
              </a:rPr>
              <a:t>Beneficio B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C536A88-FBDA-4139-975F-1DCCFC65FD43}"/>
              </a:ext>
            </a:extLst>
          </p:cNvPr>
          <p:cNvSpPr txBox="1"/>
          <p:nvPr/>
        </p:nvSpPr>
        <p:spPr>
          <a:xfrm>
            <a:off x="1510257" y="4063321"/>
            <a:ext cx="162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75000"/>
                  </a:schemeClr>
                </a:solidFill>
              </a:rPr>
              <a:t>Costo incremental</a:t>
            </a:r>
          </a:p>
        </p:txBody>
      </p:sp>
    </p:spTree>
    <p:extLst>
      <p:ext uri="{BB962C8B-B14F-4D97-AF65-F5344CB8AC3E}">
        <p14:creationId xmlns:p14="http://schemas.microsoft.com/office/powerpoint/2010/main" val="7212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Line 2"/>
          <p:cNvSpPr>
            <a:spLocks noChangeShapeType="1"/>
          </p:cNvSpPr>
          <p:nvPr/>
        </p:nvSpPr>
        <p:spPr bwMode="auto">
          <a:xfrm>
            <a:off x="823764" y="3682528"/>
            <a:ext cx="681275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 sz="135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274" name="Line 3"/>
          <p:cNvSpPr>
            <a:spLocks noChangeShapeType="1"/>
          </p:cNvSpPr>
          <p:nvPr/>
        </p:nvSpPr>
        <p:spPr bwMode="auto">
          <a:xfrm>
            <a:off x="4230141" y="2000176"/>
            <a:ext cx="0" cy="33730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 sz="135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 flipV="1">
            <a:off x="835670" y="1991841"/>
            <a:ext cx="6838950" cy="33813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_tradnl" sz="135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4276" name="Text Box 11"/>
          <p:cNvSpPr txBox="1">
            <a:spLocks noChangeArrowheads="1"/>
          </p:cNvSpPr>
          <p:nvPr/>
        </p:nvSpPr>
        <p:spPr bwMode="auto">
          <a:xfrm>
            <a:off x="7321979" y="3794447"/>
            <a:ext cx="113845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1350" b="1" dirty="0">
                <a:solidFill>
                  <a:srgbClr val="C00000"/>
                </a:solidFill>
                <a:latin typeface="Century Gothic" charset="0"/>
                <a:ea typeface="ＭＳ Ｐゴシック" charset="-128"/>
                <a:cs typeface="ＭＳ Ｐゴシック" charset="-128"/>
              </a:rPr>
              <a:t>Efectividad</a:t>
            </a:r>
          </a:p>
        </p:txBody>
      </p:sp>
      <p:sp>
        <p:nvSpPr>
          <p:cNvPr id="54277" name="Text Box 12"/>
          <p:cNvSpPr txBox="1">
            <a:spLocks noChangeArrowheads="1"/>
          </p:cNvSpPr>
          <p:nvPr/>
        </p:nvSpPr>
        <p:spPr bwMode="auto">
          <a:xfrm>
            <a:off x="3326170" y="2023988"/>
            <a:ext cx="6944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ＭＳ Ｐゴシック" charset="-128"/>
                <a:cs typeface="ＭＳ Ｐゴシック" charset="-128"/>
              </a:rPr>
              <a:t>Costo</a:t>
            </a:r>
          </a:p>
        </p:txBody>
      </p:sp>
      <p:cxnSp>
        <p:nvCxnSpPr>
          <p:cNvPr id="3" name="Conector curvado 2"/>
          <p:cNvCxnSpPr>
            <a:cxnSpLocks noChangeShapeType="1"/>
          </p:cNvCxnSpPr>
          <p:nvPr/>
        </p:nvCxnSpPr>
        <p:spPr bwMode="auto">
          <a:xfrm rot="16200000" flipH="1">
            <a:off x="5254674" y="2243659"/>
            <a:ext cx="569119" cy="66317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4664306" y="2022797"/>
            <a:ext cx="18565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O" sz="1350" b="1" dirty="0">
                <a:solidFill>
                  <a:srgbClr val="C00000"/>
                </a:solidFill>
                <a:latin typeface="Century Gothic" charset="0"/>
                <a:ea typeface="ＭＳ Ｐゴシック" charset="-128"/>
                <a:cs typeface="ＭＳ Ｐゴシック" charset="-128"/>
              </a:rPr>
              <a:t>Disposición a pagar</a:t>
            </a:r>
          </a:p>
        </p:txBody>
      </p:sp>
      <p:grpSp>
        <p:nvGrpSpPr>
          <p:cNvPr id="7" name="Agrupar 6"/>
          <p:cNvGrpSpPr>
            <a:grpSpLocks/>
          </p:cNvGrpSpPr>
          <p:nvPr/>
        </p:nvGrpSpPr>
        <p:grpSpPr bwMode="auto">
          <a:xfrm>
            <a:off x="4255145" y="3714675"/>
            <a:ext cx="3114675" cy="1451372"/>
            <a:chOff x="6104467" y="3764090"/>
            <a:chExt cx="4152900" cy="1935670"/>
          </a:xfrm>
        </p:grpSpPr>
        <p:sp>
          <p:nvSpPr>
            <p:cNvPr id="4" name="Rectángulo 3"/>
            <p:cNvSpPr/>
            <p:nvPr/>
          </p:nvSpPr>
          <p:spPr>
            <a:xfrm>
              <a:off x="6104467" y="3764090"/>
              <a:ext cx="4152900" cy="193567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35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4286" name="Text Box 11"/>
            <p:cNvSpPr txBox="1">
              <a:spLocks noChangeArrowheads="1"/>
            </p:cNvSpPr>
            <p:nvPr/>
          </p:nvSpPr>
          <p:spPr bwMode="auto">
            <a:xfrm>
              <a:off x="6988363" y="4554149"/>
              <a:ext cx="2355773" cy="400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s-CO" sz="1350" b="1" dirty="0">
                  <a:solidFill>
                    <a:srgbClr val="C00000"/>
                  </a:solidFill>
                  <a:latin typeface="Century Gothic" charset="0"/>
                  <a:ea typeface="ＭＳ Ｐゴシック" charset="-128"/>
                  <a:cs typeface="ＭＳ Ｐゴシック" charset="-128"/>
                </a:rPr>
                <a:t>Costo-ahorradoras</a:t>
              </a:r>
            </a:p>
          </p:txBody>
        </p:sp>
      </p:grpSp>
      <p:grpSp>
        <p:nvGrpSpPr>
          <p:cNvPr id="8" name="Agrupar 7"/>
          <p:cNvGrpSpPr>
            <a:grpSpLocks/>
          </p:cNvGrpSpPr>
          <p:nvPr/>
        </p:nvGrpSpPr>
        <p:grpSpPr bwMode="auto">
          <a:xfrm>
            <a:off x="4396829" y="2215678"/>
            <a:ext cx="2972991" cy="1466850"/>
            <a:chOff x="6293273" y="1722118"/>
            <a:chExt cx="3964096" cy="1956248"/>
          </a:xfrm>
        </p:grpSpPr>
        <p:sp>
          <p:nvSpPr>
            <p:cNvPr id="6" name="Triángulo rectángulo 5"/>
            <p:cNvSpPr/>
            <p:nvPr/>
          </p:nvSpPr>
          <p:spPr>
            <a:xfrm rot="16200000">
              <a:off x="7297197" y="718194"/>
              <a:ext cx="1956248" cy="3964096"/>
            </a:xfrm>
            <a:prstGeom prst="rtTriangl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sz="135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4284" name="Text Box 11"/>
            <p:cNvSpPr txBox="1">
              <a:spLocks noChangeArrowheads="1"/>
            </p:cNvSpPr>
            <p:nvPr/>
          </p:nvSpPr>
          <p:spPr bwMode="auto">
            <a:xfrm>
              <a:off x="7696938" y="3145797"/>
              <a:ext cx="2007441" cy="400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" altLang="es-CO" sz="1350" b="1" dirty="0">
                  <a:solidFill>
                    <a:schemeClr val="accent2">
                      <a:lumMod val="75000"/>
                    </a:schemeClr>
                  </a:solidFill>
                  <a:latin typeface="Century Gothic" charset="0"/>
                  <a:ea typeface="ＭＳ Ｐゴシック" charset="-128"/>
                  <a:cs typeface="ＭＳ Ｐゴシック" charset="-128"/>
                </a:rPr>
                <a:t>Costo-efectivas</a:t>
              </a:r>
            </a:p>
          </p:txBody>
        </p:sp>
      </p:grpSp>
      <p:sp>
        <p:nvSpPr>
          <p:cNvPr id="16" name="Triángulo rectángulo 15"/>
          <p:cNvSpPr/>
          <p:nvPr/>
        </p:nvSpPr>
        <p:spPr>
          <a:xfrm flipH="1">
            <a:off x="1289298" y="3714675"/>
            <a:ext cx="2903935" cy="1451372"/>
          </a:xfrm>
          <a:prstGeom prst="rtTriangl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 sz="135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654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870954" y="389890"/>
            <a:ext cx="7560841" cy="21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¿Cuánto es aceptable pagar para ganar un año de vida?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Hay tres “umbrales” posibles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58750" y="2708920"/>
            <a:ext cx="89852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 indent="-444500">
              <a:lnSpc>
                <a:spcPct val="120000"/>
              </a:lnSpc>
              <a:spcBef>
                <a:spcPct val="80000"/>
              </a:spcBef>
            </a:pPr>
            <a:r>
              <a:rPr lang="es-MX" sz="3200" dirty="0"/>
              <a:t>1. Lo que la sociedad le reconoce a una persona por su productividad (el PIB medio).</a:t>
            </a:r>
          </a:p>
          <a:p>
            <a:pPr marL="444500" indent="-444500" algn="ctr">
              <a:lnSpc>
                <a:spcPct val="120000"/>
              </a:lnSpc>
              <a:spcBef>
                <a:spcPct val="80000"/>
              </a:spcBef>
            </a:pPr>
            <a:r>
              <a:rPr lang="es-MX" sz="2400" dirty="0"/>
              <a:t>Tres veces el PIB anual per cápita</a:t>
            </a:r>
          </a:p>
          <a:p>
            <a:pPr marL="444500" indent="-444500" algn="ctr">
              <a:lnSpc>
                <a:spcPct val="120000"/>
              </a:lnSpc>
              <a:spcBef>
                <a:spcPct val="10000"/>
              </a:spcBef>
            </a:pPr>
            <a:r>
              <a:rPr lang="es-MX" sz="2400" dirty="0"/>
              <a:t>(que equivale en Colombia a COP $51 millones de 2019). </a:t>
            </a:r>
            <a:endParaRPr lang="es-ES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4C52B6-837A-4022-B6C5-7C40B4FAC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45798" r="28737" b="24788"/>
          <a:stretch/>
        </p:blipFill>
        <p:spPr>
          <a:xfrm>
            <a:off x="0" y="2852936"/>
            <a:ext cx="91440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352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899591" y="351440"/>
            <a:ext cx="7488833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¿Cuánto es aceptable pagar para ganar un año de vida?</a:t>
            </a: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39552" y="1986912"/>
            <a:ext cx="292576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80000"/>
              </a:spcBef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3. Depende.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835696" y="3592140"/>
            <a:ext cx="532606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80000"/>
              </a:spcBef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¿Es la única opción de tratamiento?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835696" y="4187055"/>
            <a:ext cx="532606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80000"/>
              </a:spcBef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¿Qué grupos de pacientes afecta?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835696" y="4781970"/>
            <a:ext cx="532606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80000"/>
              </a:spcBef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¿Cómo deteriora la calidad de vida?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835696" y="2997225"/>
            <a:ext cx="63373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80000"/>
              </a:spcBef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¿De qué nivel de complejidad se trata?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35696" y="5376887"/>
            <a:ext cx="532606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80000"/>
              </a:spcBef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¿Qu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é tan frecuente es la condición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969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/>
      <p:bldP spid="77830" grpId="0"/>
      <p:bldP spid="77831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8B9B077-F8DA-4662-8F74-86E210486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114" t="16542" r="16904" b="15045"/>
          <a:stretch/>
        </p:blipFill>
        <p:spPr>
          <a:xfrm>
            <a:off x="0" y="260648"/>
            <a:ext cx="9144000" cy="583264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3405733-E6BA-4792-974B-BBEC782EC716}"/>
              </a:ext>
            </a:extLst>
          </p:cNvPr>
          <p:cNvSpPr txBox="1"/>
          <p:nvPr/>
        </p:nvSpPr>
        <p:spPr>
          <a:xfrm>
            <a:off x="971600" y="6453336"/>
            <a:ext cx="7288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/>
              <a:t>https://www.fda.gov/downloads/ForIndustry/DevelopingProductsforRareDiseasesConditions/UCM581335.pdf</a:t>
            </a:r>
          </a:p>
        </p:txBody>
      </p:sp>
    </p:spTree>
    <p:extLst>
      <p:ext uri="{BB962C8B-B14F-4D97-AF65-F5344CB8AC3E}">
        <p14:creationId xmlns:p14="http://schemas.microsoft.com/office/powerpoint/2010/main" val="1308038507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7" y="1432513"/>
            <a:ext cx="7571184" cy="439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148064" y="5832338"/>
            <a:ext cx="333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Adaptado de </a:t>
            </a:r>
            <a:r>
              <a:rPr lang="es-CO" sz="1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Westermark</a:t>
            </a:r>
            <a:r>
              <a:rPr lang="es-CO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s-CO" sz="1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als</a:t>
            </a:r>
            <a:r>
              <a:rPr lang="es-CO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2011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888AA9-F4A4-4C29-A04F-03A1311F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9" y="294078"/>
            <a:ext cx="7543800" cy="756633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Medicamentos Huérfanos</a:t>
            </a:r>
          </a:p>
        </p:txBody>
      </p:sp>
    </p:spTree>
    <p:extLst>
      <p:ext uri="{BB962C8B-B14F-4D97-AF65-F5344CB8AC3E}">
        <p14:creationId xmlns:p14="http://schemas.microsoft.com/office/powerpoint/2010/main" val="3687443401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12-04-17 a la(s) 5.02.56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0" t="39712" r="28169" b="36177"/>
          <a:stretch/>
        </p:blipFill>
        <p:spPr>
          <a:xfrm>
            <a:off x="10210" y="1196752"/>
            <a:ext cx="9133790" cy="3489846"/>
          </a:xfr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9DE3B75-A75C-42E3-8B97-35C5F5703325}"/>
              </a:ext>
            </a:extLst>
          </p:cNvPr>
          <p:cNvSpPr txBox="1"/>
          <p:nvPr/>
        </p:nvSpPr>
        <p:spPr>
          <a:xfrm flipH="1">
            <a:off x="2411760" y="5157192"/>
            <a:ext cx="490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 per cápita UK 2020: 40,284 Libras</a:t>
            </a:r>
          </a:p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215.600.000 COP</a:t>
            </a:r>
          </a:p>
        </p:txBody>
      </p:sp>
    </p:spTree>
    <p:extLst>
      <p:ext uri="{BB962C8B-B14F-4D97-AF65-F5344CB8AC3E}">
        <p14:creationId xmlns:p14="http://schemas.microsoft.com/office/powerpoint/2010/main" val="18273269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19167" r="23125" b="18542"/>
          <a:stretch>
            <a:fillRect/>
          </a:stretch>
        </p:blipFill>
        <p:spPr bwMode="auto">
          <a:xfrm>
            <a:off x="683568" y="23806"/>
            <a:ext cx="7738332" cy="623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5196037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nariasaldia.com/fotos/201008/1282747343_29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8929718" cy="3672408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D13DE02-4179-49F9-9A25-20F72B5AB783}"/>
              </a:ext>
            </a:extLst>
          </p:cNvPr>
          <p:cNvSpPr txBox="1"/>
          <p:nvPr/>
        </p:nvSpPr>
        <p:spPr>
          <a:xfrm>
            <a:off x="3714233" y="980728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33 vidas…</a:t>
            </a:r>
          </a:p>
        </p:txBody>
      </p:sp>
    </p:spTree>
    <p:extLst>
      <p:ext uri="{BB962C8B-B14F-4D97-AF65-F5344CB8AC3E}">
        <p14:creationId xmlns:p14="http://schemas.microsoft.com/office/powerpoint/2010/main" val="26366414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cinet.ca/espagnol/illustration/chronicle/1FS2Ty_Chile_maquina_mina_000_Mvd1319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41571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BF5057-A175-4AA3-8B03-C193BEF93E20}"/>
              </a:ext>
            </a:extLst>
          </p:cNvPr>
          <p:cNvSpPr txBox="1"/>
          <p:nvPr/>
        </p:nvSpPr>
        <p:spPr>
          <a:xfrm flipH="1">
            <a:off x="5409807" y="790993"/>
            <a:ext cx="2985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FF0000"/>
                </a:solidFill>
              </a:rPr>
              <a:t>¡22 millones USD </a:t>
            </a:r>
          </a:p>
          <a:p>
            <a:pPr algn="ctr"/>
            <a:r>
              <a:rPr lang="es-CO" sz="2400" dirty="0">
                <a:solidFill>
                  <a:srgbClr val="FF0000"/>
                </a:solidFill>
              </a:rPr>
              <a:t>Para salvar</a:t>
            </a:r>
          </a:p>
          <a:p>
            <a:pPr algn="ctr"/>
            <a:r>
              <a:rPr lang="es-CO" sz="2400" dirty="0">
                <a:solidFill>
                  <a:srgbClr val="FF0000"/>
                </a:solidFill>
              </a:rPr>
              <a:t>33 vidas!</a:t>
            </a:r>
          </a:p>
        </p:txBody>
      </p:sp>
    </p:spTree>
    <p:extLst>
      <p:ext uri="{BB962C8B-B14F-4D97-AF65-F5344CB8AC3E}">
        <p14:creationId xmlns:p14="http://schemas.microsoft.com/office/powerpoint/2010/main" val="2011962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0" t="8749"/>
          <a:stretch/>
        </p:blipFill>
        <p:spPr>
          <a:xfrm>
            <a:off x="0" y="1340767"/>
            <a:ext cx="9144000" cy="4320481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3D277054-CD70-49F1-897D-38BD4A18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504" y="233995"/>
            <a:ext cx="5842992" cy="634082"/>
          </a:xfrm>
        </p:spPr>
        <p:txBody>
          <a:bodyPr>
            <a:normAutofit fontScale="90000"/>
          </a:bodyPr>
          <a:lstStyle/>
          <a:p>
            <a:r>
              <a:rPr lang="es-CO" sz="3600" b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¿En qué países se publica?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29B09F-E428-48C4-B836-244F7F5F975C}"/>
              </a:ext>
            </a:extLst>
          </p:cNvPr>
          <p:cNvSpPr txBox="1"/>
          <p:nvPr/>
        </p:nvSpPr>
        <p:spPr>
          <a:xfrm>
            <a:off x="7596336" y="5995438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err="1"/>
              <a:t>GoPubmed</a:t>
            </a:r>
            <a:r>
              <a:rPr lang="es-CO" sz="1200" b="1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29691719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9DC5EC-EBA3-49C2-8149-E9A860172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476672"/>
            <a:ext cx="7488832" cy="4525963"/>
          </a:xfrm>
        </p:spPr>
        <p:txBody>
          <a:bodyPr>
            <a:normAutofit/>
          </a:bodyPr>
          <a:lstStyle/>
          <a:p>
            <a:endParaRPr lang="es-CO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algn="ctr"/>
            <a:endParaRPr lang="es-CO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Mejorar el acceso a tratamiento para los pacientes con enfermedades raras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FB5A39-17F7-41FF-A8BE-06630289BAD0}"/>
              </a:ext>
            </a:extLst>
          </p:cNvPr>
          <p:cNvSpPr/>
          <p:nvPr/>
        </p:nvSpPr>
        <p:spPr>
          <a:xfrm>
            <a:off x="53752" y="6321135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i="1" dirty="0" err="1">
                <a:latin typeface="Arial" panose="020B0604020202020204" pitchFamily="34" charset="0"/>
                <a:ea typeface="MS Mincho" panose="02020609040205080304" pitchFamily="49" charset="-128"/>
              </a:rPr>
              <a:t>Orphanet</a:t>
            </a:r>
            <a:r>
              <a:rPr lang="en-US" sz="1400" b="1" i="1" dirty="0">
                <a:latin typeface="Arial" panose="020B0604020202020204" pitchFamily="34" charset="0"/>
                <a:ea typeface="MS Mincho" panose="02020609040205080304" pitchFamily="49" charset="-128"/>
              </a:rPr>
              <a:t>. What is an orphan drug?. </a:t>
            </a:r>
            <a:r>
              <a:rPr lang="es-CO" sz="1400" b="1" i="1" dirty="0">
                <a:latin typeface="Arial" panose="020B0604020202020204" pitchFamily="34" charset="0"/>
                <a:ea typeface="MS Mincho" panose="02020609040205080304" pitchFamily="49" charset="-128"/>
              </a:rPr>
              <a:t>p.1. [Fecha de acceso 9 de febrero de 2016]. </a:t>
            </a:r>
            <a:r>
              <a:rPr lang="es-CO" sz="1400" b="1" i="1" dirty="0" err="1">
                <a:latin typeface="Arial" panose="020B0604020202020204" pitchFamily="34" charset="0"/>
                <a:ea typeface="MS Mincho" panose="02020609040205080304" pitchFamily="49" charset="-128"/>
              </a:rPr>
              <a:t>Available</a:t>
            </a:r>
            <a:r>
              <a:rPr lang="es-CO" sz="1400" b="1" i="1" dirty="0"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s-CO" sz="1400" b="1" i="1" dirty="0" err="1">
                <a:latin typeface="Arial" panose="020B0604020202020204" pitchFamily="34" charset="0"/>
                <a:ea typeface="MS Mincho" panose="02020609040205080304" pitchFamily="49" charset="-128"/>
              </a:rPr>
              <a:t>from</a:t>
            </a:r>
            <a:r>
              <a:rPr lang="es-CO" sz="1400" b="1" i="1" dirty="0">
                <a:latin typeface="Arial" panose="020B0604020202020204" pitchFamily="34" charset="0"/>
                <a:ea typeface="MS Mincho" panose="02020609040205080304" pitchFamily="49" charset="-128"/>
              </a:rPr>
              <a:t>: http://www.orpha.net/consor/cgi-bin/Education_AboutOrphanDrugs.php?lng=EN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303604514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2A635-10C6-49F9-A59B-3E44D7EE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09804"/>
            <a:ext cx="7543800" cy="1044665"/>
          </a:xfrm>
        </p:spPr>
        <p:txBody>
          <a:bodyPr>
            <a:normAutofit/>
          </a:bodyPr>
          <a:lstStyle/>
          <a:p>
            <a:pPr algn="just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Requisitos generales de ingreso al un sistema de salud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BA66A-61A0-4BAA-AD85-52BE758C1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04864"/>
            <a:ext cx="7543801" cy="3664230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La enfermedad cumpla con la </a:t>
            </a: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prevalencia</a:t>
            </a: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 de una enfermedad rara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Severidad</a:t>
            </a: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 de la enfermedad demostrada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Se demuestre que </a:t>
            </a: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exista un tratamiento </a:t>
            </a: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apropiado y, si lo hay, que el nuevo sea clínicamente superior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Que el medicamento tenga </a:t>
            </a: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plausibilidad médica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06ABD9E-4688-4278-8025-CA4251142EF7}"/>
              </a:ext>
            </a:extLst>
          </p:cNvPr>
          <p:cNvSpPr/>
          <p:nvPr/>
        </p:nvSpPr>
        <p:spPr>
          <a:xfrm>
            <a:off x="179512" y="6325220"/>
            <a:ext cx="8712968" cy="54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 algn="just">
              <a:lnSpc>
                <a:spcPct val="107000"/>
              </a:lnSpc>
              <a:spcAft>
                <a:spcPts val="800"/>
              </a:spcAft>
            </a:pPr>
            <a:r>
              <a:rPr lang="en-US" sz="1400" b="1" i="1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Orphanet</a:t>
            </a:r>
            <a:r>
              <a:rPr lang="en-US" sz="1400" b="1" i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What is an orphan drug?. </a:t>
            </a:r>
            <a:r>
              <a:rPr lang="es-CO" sz="1400" b="1" i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p.1. [Fecha de acceso 9 de febrero de 2016]. </a:t>
            </a:r>
            <a:r>
              <a:rPr lang="es-CO" sz="1400" b="1" i="1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Available</a:t>
            </a:r>
            <a:r>
              <a:rPr lang="es-CO" sz="1400" b="1" i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CO" sz="1400" b="1" i="1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from</a:t>
            </a:r>
            <a:r>
              <a:rPr lang="es-CO" sz="1400" b="1" i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http://www.orpha.net/consor/cgi-bin/Education_AboutOrphanDrugs.php?lng=EN</a:t>
            </a:r>
            <a:endParaRPr lang="es-CO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11428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FC0E86B-166A-4ECB-B436-9168ABBA8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53" t="35634" r="45527" b="19818"/>
          <a:stretch/>
        </p:blipFill>
        <p:spPr>
          <a:xfrm>
            <a:off x="0" y="0"/>
            <a:ext cx="9181020" cy="63813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1EF363-863C-4465-9492-DFBC9BADDF5C}"/>
              </a:ext>
            </a:extLst>
          </p:cNvPr>
          <p:cNvSpPr txBox="1"/>
          <p:nvPr/>
        </p:nvSpPr>
        <p:spPr>
          <a:xfrm flipH="1">
            <a:off x="2669153" y="4005064"/>
            <a:ext cx="3842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>
                <a:solidFill>
                  <a:schemeClr val="bg1"/>
                </a:solidFill>
              </a:rPr>
              <a:t>Canadá</a:t>
            </a:r>
          </a:p>
        </p:txBody>
      </p:sp>
    </p:spTree>
    <p:extLst>
      <p:ext uri="{BB962C8B-B14F-4D97-AF65-F5344CB8AC3E}">
        <p14:creationId xmlns:p14="http://schemas.microsoft.com/office/powerpoint/2010/main" val="2821796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B6844-5E8E-470E-A527-0189B6FC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124744"/>
            <a:ext cx="7543800" cy="612617"/>
          </a:xfrm>
        </p:spPr>
        <p:txBody>
          <a:bodyPr>
            <a:norm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Puntos clave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BDFB9E-39AA-4466-B139-1D5D87688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32856"/>
            <a:ext cx="7543801" cy="4023360"/>
          </a:xfrm>
        </p:spPr>
        <p:txBody>
          <a:bodyPr>
            <a:noAutofit/>
          </a:bodyPr>
          <a:lstStyle/>
          <a:p>
            <a:pPr algn="just"/>
            <a:r>
              <a:rPr lang="es-C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acceso especial: </a:t>
            </a:r>
          </a:p>
          <a:p>
            <a:pPr marL="742950" lvl="1" indent="-342900"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Acceso legal a los pacientes a terapias no aprobadas - falla terapéutica</a:t>
            </a:r>
          </a:p>
          <a:p>
            <a:pPr algn="just"/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prioritaria:</a:t>
            </a:r>
          </a:p>
          <a:p>
            <a:pPr lvl="1"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Si prueban ser efectivas para su prevención, tratamiento o diagnóstico y no hay ninguna alternativa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12E629-3836-4B4D-89B6-56331B793613}"/>
              </a:ext>
            </a:extLst>
          </p:cNvPr>
          <p:cNvSpPr/>
          <p:nvPr/>
        </p:nvSpPr>
        <p:spPr>
          <a:xfrm>
            <a:off x="5292080" y="6373338"/>
            <a:ext cx="3212739" cy="380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4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haroni"/>
              </a:rPr>
              <a:t>Healthcare</a:t>
            </a:r>
            <a:r>
              <a:rPr lang="es-MX" sz="1400" b="1" dirty="0">
                <a:latin typeface="Century Gothic" panose="020B0502020202020204" pitchFamily="34" charset="0"/>
                <a:ea typeface="Times New Roman" panose="02020603050405020304" pitchFamily="18" charset="0"/>
                <a:cs typeface="Aharoni"/>
              </a:rPr>
              <a:t> </a:t>
            </a:r>
            <a:r>
              <a:rPr lang="es-MX" sz="14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haroni"/>
              </a:rPr>
              <a:t>Policy</a:t>
            </a:r>
            <a:r>
              <a:rPr lang="es-MX" sz="1400" b="1" dirty="0">
                <a:latin typeface="Century Gothic" panose="020B0502020202020204" pitchFamily="34" charset="0"/>
                <a:ea typeface="Times New Roman" panose="02020603050405020304" pitchFamily="18" charset="0"/>
                <a:cs typeface="Aharoni"/>
              </a:rPr>
              <a:t> vol.11 no.1, 2015</a:t>
            </a:r>
            <a:endParaRPr lang="es-CO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2452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99840-502F-48AD-B68D-B1CEFA04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516" y="486333"/>
            <a:ext cx="6779096" cy="1143000"/>
          </a:xfrm>
        </p:spPr>
        <p:txBody>
          <a:bodyPr>
            <a:norm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Tipos de reembolso en Canadá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D4B0A-5D3F-46F8-B05E-B0AEC782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Reembolso general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Revisión de caso por caso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Planes o procesos específicos para medicamentos huérfanos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38281A3-BF04-4264-9699-D0A661F64B88}"/>
              </a:ext>
            </a:extLst>
          </p:cNvPr>
          <p:cNvSpPr/>
          <p:nvPr/>
        </p:nvSpPr>
        <p:spPr>
          <a:xfrm>
            <a:off x="4860032" y="6301896"/>
            <a:ext cx="40575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dirty="0" err="1">
                <a:latin typeface="Century Gothic" panose="020B0502020202020204" pitchFamily="34" charset="0"/>
                <a:ea typeface="Times New Roman" panose="02020603050405020304" pitchFamily="18" charset="0"/>
                <a:cs typeface="Aharoni"/>
              </a:rPr>
              <a:t>Healthcare</a:t>
            </a:r>
            <a:r>
              <a:rPr lang="es-MX" dirty="0">
                <a:latin typeface="Century Gothic" panose="020B0502020202020204" pitchFamily="34" charset="0"/>
                <a:ea typeface="Times New Roman" panose="02020603050405020304" pitchFamily="18" charset="0"/>
                <a:cs typeface="Aharoni"/>
              </a:rPr>
              <a:t> </a:t>
            </a:r>
            <a:r>
              <a:rPr lang="es-MX" dirty="0" err="1">
                <a:latin typeface="Century Gothic" panose="020B0502020202020204" pitchFamily="34" charset="0"/>
                <a:ea typeface="Times New Roman" panose="02020603050405020304" pitchFamily="18" charset="0"/>
                <a:cs typeface="Aharoni"/>
              </a:rPr>
              <a:t>Policy</a:t>
            </a:r>
            <a:r>
              <a:rPr lang="es-MX" dirty="0">
                <a:latin typeface="Century Gothic" panose="020B0502020202020204" pitchFamily="34" charset="0"/>
                <a:ea typeface="Times New Roman" panose="02020603050405020304" pitchFamily="18" charset="0"/>
                <a:cs typeface="Aharoni"/>
              </a:rPr>
              <a:t> vol.11 no.1, 2015</a:t>
            </a:r>
            <a:endParaRPr lang="es-CO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73095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E195B-B061-40F5-9E00-CA919C52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55" y="808778"/>
            <a:ext cx="7543800" cy="612617"/>
          </a:xfrm>
        </p:spPr>
        <p:txBody>
          <a:bodyPr>
            <a:norm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2. Revisión de caso por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254ABB-9B73-43BF-A147-33F3B716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95" y="1772816"/>
            <a:ext cx="7395160" cy="4529080"/>
          </a:xfrm>
        </p:spPr>
        <p:txBody>
          <a:bodyPr>
            <a:noAutofit/>
          </a:bodyPr>
          <a:lstStyle/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El médico lo prescribe y llena formato especial</a:t>
            </a:r>
          </a:p>
          <a:p>
            <a:pPr lvl="1"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No hay alternativa terapéutica o hay falla al tratamiento disponible</a:t>
            </a:r>
          </a:p>
          <a:p>
            <a:pPr lvl="1"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La condición de rareza de la patología es tenida en cuenta </a:t>
            </a: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Es frecuente: “provide coverage with conditions” con </a:t>
            </a:r>
            <a:r>
              <a:rPr lang="es-C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fondos y tiempo limitado</a:t>
            </a:r>
          </a:p>
          <a:p>
            <a:pPr algn="just"/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Se requiere presentar </a:t>
            </a:r>
            <a:r>
              <a:rPr lang="es-C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 científicos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512007C-112F-4D0D-8DED-FD0360CD97A5}"/>
              </a:ext>
            </a:extLst>
          </p:cNvPr>
          <p:cNvSpPr/>
          <p:nvPr/>
        </p:nvSpPr>
        <p:spPr>
          <a:xfrm>
            <a:off x="5652120" y="6432887"/>
            <a:ext cx="3190297" cy="3804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MX" sz="14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haroni"/>
              </a:rPr>
              <a:t>Healthcare</a:t>
            </a:r>
            <a:r>
              <a:rPr lang="es-MX" sz="1400" b="1" dirty="0">
                <a:latin typeface="Century Gothic" panose="020B0502020202020204" pitchFamily="34" charset="0"/>
                <a:ea typeface="Times New Roman" panose="02020603050405020304" pitchFamily="18" charset="0"/>
                <a:cs typeface="Aharoni"/>
              </a:rPr>
              <a:t> </a:t>
            </a:r>
            <a:r>
              <a:rPr lang="es-MX" sz="1400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haroni"/>
              </a:rPr>
              <a:t>Policy</a:t>
            </a:r>
            <a:r>
              <a:rPr lang="es-MX" sz="1400" b="1" dirty="0">
                <a:latin typeface="Century Gothic" panose="020B0502020202020204" pitchFamily="34" charset="0"/>
                <a:ea typeface="Times New Roman" panose="02020603050405020304" pitchFamily="18" charset="0"/>
                <a:cs typeface="Aharoni"/>
              </a:rPr>
              <a:t> vol.11 no.1, 2015</a:t>
            </a:r>
            <a:endParaRPr lang="es-CO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58295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2D556-8D03-47B7-8B7E-778EE269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3. Planes o procesos específicos para medicamentos huérfanos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01979C-0426-4F26-9B61-E061EADCA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99" y="2132856"/>
            <a:ext cx="7421448" cy="3600400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provincias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han establecido estos programas.</a:t>
            </a: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Hay una revisión por un panel clínico experto en ER</a:t>
            </a:r>
          </a:p>
          <a:p>
            <a:pPr algn="just"/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La respuesta puede ser una de estas:</a:t>
            </a:r>
          </a:p>
          <a:p>
            <a:pPr lvl="1" algn="just"/>
            <a:r>
              <a:rPr lang="es-C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“proveer cubrimiento con condiciones” o “No proveer cubrimiento”</a:t>
            </a:r>
          </a:p>
        </p:txBody>
      </p:sp>
    </p:spTree>
    <p:extLst>
      <p:ext uri="{BB962C8B-B14F-4D97-AF65-F5344CB8AC3E}">
        <p14:creationId xmlns:p14="http://schemas.microsoft.com/office/powerpoint/2010/main" val="2475748400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7FEA0-A8B9-4F8F-B25C-52F2E280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980728"/>
            <a:ext cx="7543800" cy="756633"/>
          </a:xfrm>
        </p:spPr>
        <p:txBody>
          <a:bodyPr>
            <a:norm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¿A cualquier medicamento huérfano?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D3A2A-7542-4F86-A2B8-747BA852E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Esto solo aplica a un grupo de medicamentos establecido</a:t>
            </a:r>
          </a:p>
          <a:p>
            <a:pPr algn="just"/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Gaucher, Fabry, MPS II (Hunter Syndrome) and Pompe</a:t>
            </a:r>
          </a:p>
          <a:p>
            <a:pPr algn="just"/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29191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D8F11A-C7F0-450A-8958-BDD56F36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5E69698-BFFE-4A80-9F33-8DBBDD884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97" t="14951" r="30321" b="13454"/>
          <a:stretch/>
        </p:blipFill>
        <p:spPr>
          <a:xfrm>
            <a:off x="-1" y="0"/>
            <a:ext cx="9147489" cy="630932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A73785E-CB07-4F99-B60A-902B56F02644}"/>
              </a:ext>
            </a:extLst>
          </p:cNvPr>
          <p:cNvSpPr/>
          <p:nvPr/>
        </p:nvSpPr>
        <p:spPr>
          <a:xfrm>
            <a:off x="202372" y="6505599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/>
              <a:t>http://nationalpost.com/news/politics/health-canada-gives-kiss-of-death-to-planned-policy-for-rare-disease-drugs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68DB1F0-8912-453F-AFE7-CD216267F7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58" t="64606" r="34722" b="22788"/>
          <a:stretch/>
        </p:blipFill>
        <p:spPr>
          <a:xfrm>
            <a:off x="1174057" y="4797152"/>
            <a:ext cx="684160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53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007DBD4-251B-4E80-94AB-B9EA273CC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7" t="14951" r="2591" b="15045"/>
          <a:stretch/>
        </p:blipFill>
        <p:spPr>
          <a:xfrm>
            <a:off x="0" y="0"/>
            <a:ext cx="9144000" cy="319302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FE5899F-D5BE-4866-BFAD-773A49937864}"/>
              </a:ext>
            </a:extLst>
          </p:cNvPr>
          <p:cNvSpPr/>
          <p:nvPr/>
        </p:nvSpPr>
        <p:spPr>
          <a:xfrm>
            <a:off x="0" y="3268909"/>
            <a:ext cx="89289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Mejorar la detección temprana y la prevención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Obtener atención adecuada para los pacientes lo antes posible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Mejorar el apoyo de la comunidad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Proporcionar acceso sostenible a terapias prometedoras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Promover la investigación innovadora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C7A77E2-324B-44A7-88DD-33D97C947021}"/>
              </a:ext>
            </a:extLst>
          </p:cNvPr>
          <p:cNvSpPr/>
          <p:nvPr/>
        </p:nvSpPr>
        <p:spPr>
          <a:xfrm>
            <a:off x="323528" y="6453336"/>
            <a:ext cx="9036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/>
              <a:t>https://www.raredisorders.ca/canada-rare-disease-strategy-cross-country-awareness-building-tour/</a:t>
            </a:r>
          </a:p>
        </p:txBody>
      </p:sp>
    </p:spTree>
    <p:extLst>
      <p:ext uri="{BB962C8B-B14F-4D97-AF65-F5344CB8AC3E}">
        <p14:creationId xmlns:p14="http://schemas.microsoft.com/office/powerpoint/2010/main" val="3754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A677E-19E7-4E17-AEA9-4F53073E7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659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es-CO" sz="3200" b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Definiciones</a:t>
            </a:r>
          </a:p>
        </p:txBody>
      </p:sp>
      <p:pic>
        <p:nvPicPr>
          <p:cNvPr id="4" name="Marcador de contenido 3" descr="Captura de pantalla 2012-04-16 a la(s) 19.36.1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196752"/>
            <a:ext cx="9144000" cy="4824536"/>
          </a:xfr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40657B2-94AE-400B-8FB2-7166D84DAB0F}"/>
              </a:ext>
            </a:extLst>
          </p:cNvPr>
          <p:cNvSpPr/>
          <p:nvPr/>
        </p:nvSpPr>
        <p:spPr>
          <a:xfrm>
            <a:off x="-36512" y="1984574"/>
            <a:ext cx="9217024" cy="7963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77905787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F2A13E3-1CED-407E-90FD-2B9143A84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66" t="44149" r="49540" b="25077"/>
          <a:stretch/>
        </p:blipFill>
        <p:spPr>
          <a:xfrm>
            <a:off x="0" y="0"/>
            <a:ext cx="9154562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58F487-2A10-4206-9B46-9F09B7C84B55}"/>
              </a:ext>
            </a:extLst>
          </p:cNvPr>
          <p:cNvSpPr txBox="1"/>
          <p:nvPr/>
        </p:nvSpPr>
        <p:spPr>
          <a:xfrm>
            <a:off x="6084168" y="105273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rgbClr val="C00000"/>
                </a:solidFill>
              </a:rPr>
              <a:t>España</a:t>
            </a:r>
          </a:p>
        </p:txBody>
      </p:sp>
    </p:spTree>
    <p:extLst>
      <p:ext uri="{BB962C8B-B14F-4D97-AF65-F5344CB8AC3E}">
        <p14:creationId xmlns:p14="http://schemas.microsoft.com/office/powerpoint/2010/main" val="2754427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0CFF9-0579-4219-9216-184A8AFC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980728"/>
            <a:ext cx="7543800" cy="756633"/>
          </a:xfrm>
        </p:spPr>
        <p:txBody>
          <a:bodyPr>
            <a:norm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EDF88B-5A96-4689-9014-3EDD83766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ER: </a:t>
            </a:r>
            <a:r>
              <a:rPr lang="es-C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5/10.000 prevalencia</a:t>
            </a: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EU - política de medicamentos huérfanos 1.999 para la designación de medicamentos huérfanos</a:t>
            </a: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Incentivos para productores</a:t>
            </a:r>
          </a:p>
          <a:p>
            <a:pPr lvl="1"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Agencia Española de Medicamentos y Productos Sanitarios (</a:t>
            </a:r>
            <a:r>
              <a:rPr lang="es-MX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AEMPS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Promueve el acceso precoz mediante el acceso a los medicamentos en situaciones especiales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5C12F9A-56C5-4626-B559-14A10B77A853}"/>
              </a:ext>
            </a:extLst>
          </p:cNvPr>
          <p:cNvSpPr/>
          <p:nvPr/>
        </p:nvSpPr>
        <p:spPr>
          <a:xfrm>
            <a:off x="1331640" y="6453336"/>
            <a:ext cx="7283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/>
              <a:t>Medicamentos huérfanos: regulación y controversias Año 2015 Vol 23, No 1 </a:t>
            </a:r>
          </a:p>
        </p:txBody>
      </p:sp>
    </p:spTree>
    <p:extLst>
      <p:ext uri="{BB962C8B-B14F-4D97-AF65-F5344CB8AC3E}">
        <p14:creationId xmlns:p14="http://schemas.microsoft.com/office/powerpoint/2010/main" val="8739355"/>
      </p:ext>
    </p:ext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DCABB-74CA-4656-98D7-9DD58E1C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92696"/>
            <a:ext cx="7543800" cy="1044665"/>
          </a:xfrm>
        </p:spPr>
        <p:txBody>
          <a:bodyPr>
            <a:normAutofit/>
          </a:bodyPr>
          <a:lstStyle/>
          <a:p>
            <a:pPr algn="just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Tipos de autorización para comercialización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FFC84C-C09B-4FE2-A68C-53FE25413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  <a:p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Condicional </a:t>
            </a:r>
          </a:p>
          <a:p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Bajo circunstancias excepcionales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20355F9-457D-4954-A59C-B3933571F45C}"/>
              </a:ext>
            </a:extLst>
          </p:cNvPr>
          <p:cNvSpPr/>
          <p:nvPr/>
        </p:nvSpPr>
        <p:spPr>
          <a:xfrm>
            <a:off x="1104113" y="6454296"/>
            <a:ext cx="7283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/>
              <a:t>Medicamentos huérfanos: regulación y controversias Año 2015 Vol 23, No 1 </a:t>
            </a:r>
          </a:p>
        </p:txBody>
      </p:sp>
    </p:spTree>
    <p:extLst>
      <p:ext uri="{BB962C8B-B14F-4D97-AF65-F5344CB8AC3E}">
        <p14:creationId xmlns:p14="http://schemas.microsoft.com/office/powerpoint/2010/main" val="3998767325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4B225-3982-4CA1-80E0-7A137865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Tipos de autorización para comercialización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85A151-E196-410C-B623-5064DA3FA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2204864"/>
            <a:ext cx="7428609" cy="3311458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Condicional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Cuando los datos no están todavía completos pero </a:t>
            </a:r>
            <a:r>
              <a:rPr lang="es-MX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deben realizarse estudios adicionales</a:t>
            </a:r>
          </a:p>
          <a:p>
            <a:pPr algn="just"/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autorización se renueva cada año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y una vez completados los estudios, pasa a tener una autorización normal.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DBE393-BB3D-44A6-82BE-A7CE6D13B7D2}"/>
              </a:ext>
            </a:extLst>
          </p:cNvPr>
          <p:cNvSpPr/>
          <p:nvPr/>
        </p:nvSpPr>
        <p:spPr>
          <a:xfrm>
            <a:off x="1083608" y="6466172"/>
            <a:ext cx="7283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/>
              <a:t>Medicamentos huérfanos: regulación y controversias Año 2015 Vol 23, No 1 </a:t>
            </a:r>
          </a:p>
        </p:txBody>
      </p:sp>
    </p:spTree>
    <p:extLst>
      <p:ext uri="{BB962C8B-B14F-4D97-AF65-F5344CB8AC3E}">
        <p14:creationId xmlns:p14="http://schemas.microsoft.com/office/powerpoint/2010/main" val="1051691821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46D91-DC66-4B55-8DBE-60714E0B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Tipos de autorización para comercialización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2A9AE5-ED39-4D15-9265-13F34D8B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Bajo circunstancias excepcionales: </a:t>
            </a:r>
          </a:p>
          <a:p>
            <a:pPr algn="just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Cuando se pueda demostrar que </a:t>
            </a:r>
            <a:r>
              <a:rPr lang="es-MX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 posible suministrar datos de la eficacia y seguridad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del medicamento.</a:t>
            </a:r>
          </a:p>
          <a:p>
            <a:pPr algn="just"/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Suele estar </a:t>
            </a:r>
            <a:r>
              <a:rPr lang="es-MX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motivado por la rareza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de la enfermedad a la que está destinado.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286BD7E-9461-4BD4-AEC5-CDDD23264E35}"/>
              </a:ext>
            </a:extLst>
          </p:cNvPr>
          <p:cNvSpPr/>
          <p:nvPr/>
        </p:nvSpPr>
        <p:spPr>
          <a:xfrm>
            <a:off x="822959" y="6478047"/>
            <a:ext cx="7283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/>
              <a:t>Medicamentos huérfanos: regulación y controversias Año 2015 Vol 23, No 1 </a:t>
            </a:r>
          </a:p>
        </p:txBody>
      </p:sp>
    </p:spTree>
    <p:extLst>
      <p:ext uri="{BB962C8B-B14F-4D97-AF65-F5344CB8AC3E}">
        <p14:creationId xmlns:p14="http://schemas.microsoft.com/office/powerpoint/2010/main" val="993528733"/>
      </p:ext>
    </p:extLst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4D704-13FC-4E9E-84AA-08D3E437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052736"/>
            <a:ext cx="7543800" cy="684625"/>
          </a:xfrm>
        </p:spPr>
        <p:txBody>
          <a:bodyPr>
            <a:norm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Acceso a mercados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743132-BD50-4EC4-92DE-D9C6B028E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135" y="2132856"/>
            <a:ext cx="7421449" cy="2447362"/>
          </a:xfrm>
        </p:spPr>
        <p:txBody>
          <a:bodyPr>
            <a:normAutofit/>
          </a:bodyPr>
          <a:lstStyle/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Los más comercializados hasta la fecha en España destacan:</a:t>
            </a:r>
          </a:p>
          <a:p>
            <a:pPr algn="just"/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MX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Oncología </a:t>
            </a:r>
          </a:p>
          <a:p>
            <a:pPr lvl="1" algn="just"/>
            <a:r>
              <a:rPr lang="es-MX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Endocrinología/metabolismo</a:t>
            </a:r>
          </a:p>
          <a:p>
            <a:pPr algn="just"/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C1F3256-319C-419D-970E-45695C46D00A}"/>
              </a:ext>
            </a:extLst>
          </p:cNvPr>
          <p:cNvSpPr/>
          <p:nvPr/>
        </p:nvSpPr>
        <p:spPr>
          <a:xfrm>
            <a:off x="884135" y="6433591"/>
            <a:ext cx="7283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/>
              <a:t>Medicamentos huérfanos: regulación y controversias Año 2015 Vol 23, No 1 </a:t>
            </a:r>
          </a:p>
        </p:txBody>
      </p:sp>
    </p:spTree>
    <p:extLst>
      <p:ext uri="{BB962C8B-B14F-4D97-AF65-F5344CB8AC3E}">
        <p14:creationId xmlns:p14="http://schemas.microsoft.com/office/powerpoint/2010/main" val="2849533056"/>
      </p:ext>
    </p:extLst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9BABC71-CAE9-4EF3-81FC-35AA99E30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47" t="37225" r="46422" b="21409"/>
          <a:stretch/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7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51194E5-E90F-4599-A453-8228B55DB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40" t="24346" r="29456" b="10106"/>
          <a:stretch/>
        </p:blipFill>
        <p:spPr>
          <a:xfrm>
            <a:off x="1547664" y="548680"/>
            <a:ext cx="6300700" cy="56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03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87664-0400-44C7-BD5C-4346CD49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836712"/>
            <a:ext cx="7543800" cy="756633"/>
          </a:xfrm>
        </p:spPr>
        <p:txBody>
          <a:bodyPr>
            <a:norm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Principios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6EB1148-96CA-4FBF-9FD2-87C096F16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51" t="28990" r="28737" b="41596"/>
          <a:stretch/>
        </p:blipFill>
        <p:spPr>
          <a:xfrm>
            <a:off x="899592" y="1916832"/>
            <a:ext cx="75438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125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1F5CE-4112-4E0D-873A-24938E44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79" y="764704"/>
            <a:ext cx="7543800" cy="684625"/>
          </a:xfrm>
        </p:spPr>
        <p:txBody>
          <a:bodyPr>
            <a:norm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Líneas de intervención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0E302E-D0FA-4038-975B-C28E4CC22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79" y="2276872"/>
            <a:ext cx="7543801" cy="33114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Investigación 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Promoción y prevención 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Diagnóstico oportuno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Tratamiento (rehabilitación)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Financiamiento </a:t>
            </a:r>
          </a:p>
          <a:p>
            <a:pPr marL="514350" indent="-514350">
              <a:buFont typeface="+mj-lt"/>
              <a:buAutoNum type="arabicPeriod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Educación </a:t>
            </a:r>
          </a:p>
        </p:txBody>
      </p:sp>
    </p:spTree>
    <p:extLst>
      <p:ext uri="{BB962C8B-B14F-4D97-AF65-F5344CB8AC3E}">
        <p14:creationId xmlns:p14="http://schemas.microsoft.com/office/powerpoint/2010/main" val="126576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5583C-3532-45A1-B263-AEB90443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En Colombia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9C7034-10E9-48EC-9B02-D61C963FF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Enfermedad rara es aquella crónicamente debilitante, grave, que amenaza la vida y con una prevalencia: 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Menor de 1 por cada 5.000 personas</a:t>
            </a:r>
          </a:p>
          <a:p>
            <a:pPr lvl="1"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Ultrarara: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 0,1 -9 por 100.000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(Ley 1392 de 2010/Ley 1438 de 2011)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3215F98-64A7-4F6C-AA8B-9B80434F1F2A}"/>
              </a:ext>
            </a:extLst>
          </p:cNvPr>
          <p:cNvSpPr/>
          <p:nvPr/>
        </p:nvSpPr>
        <p:spPr>
          <a:xfrm>
            <a:off x="323528" y="6398696"/>
            <a:ext cx="9126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/>
              <a:t>https://www.minsalud.gov.co/salud/publica/PENT/Paginas/enfermedades-huerfanas.aspx</a:t>
            </a:r>
          </a:p>
        </p:txBody>
      </p:sp>
    </p:spTree>
    <p:extLst>
      <p:ext uri="{BB962C8B-B14F-4D97-AF65-F5344CB8AC3E}">
        <p14:creationId xmlns:p14="http://schemas.microsoft.com/office/powerpoint/2010/main" val="1178110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E9F1978-D695-42E9-A004-42F8208F4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431" t="14951" r="28532" b="6892"/>
          <a:stretch/>
        </p:blipFill>
        <p:spPr>
          <a:xfrm>
            <a:off x="0" y="8586"/>
            <a:ext cx="9144000" cy="6300734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8BA1455-6EDD-462F-BA0F-948EE5A1BB52}"/>
              </a:ext>
            </a:extLst>
          </p:cNvPr>
          <p:cNvCxnSpPr/>
          <p:nvPr/>
        </p:nvCxnSpPr>
        <p:spPr>
          <a:xfrm>
            <a:off x="251520" y="2060848"/>
            <a:ext cx="48965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275D241-65D3-408D-B219-92D65B0A84AD}"/>
              </a:ext>
            </a:extLst>
          </p:cNvPr>
          <p:cNvCxnSpPr/>
          <p:nvPr/>
        </p:nvCxnSpPr>
        <p:spPr>
          <a:xfrm>
            <a:off x="2524944" y="2996952"/>
            <a:ext cx="43204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C1CCB97-2478-4FEB-B539-0C7933D685E5}"/>
              </a:ext>
            </a:extLst>
          </p:cNvPr>
          <p:cNvCxnSpPr/>
          <p:nvPr/>
        </p:nvCxnSpPr>
        <p:spPr>
          <a:xfrm>
            <a:off x="251520" y="4509120"/>
            <a:ext cx="453650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8F1FE5CA-9DA7-423F-9950-2DFE4469E571}"/>
              </a:ext>
            </a:extLst>
          </p:cNvPr>
          <p:cNvSpPr/>
          <p:nvPr/>
        </p:nvSpPr>
        <p:spPr>
          <a:xfrm>
            <a:off x="683568" y="6429814"/>
            <a:ext cx="8003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https://elcomercio.pe/peru/padecen-peruanos-video-noticia-406371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- 2017 </a:t>
            </a:r>
          </a:p>
        </p:txBody>
      </p:sp>
    </p:spTree>
    <p:extLst>
      <p:ext uri="{BB962C8B-B14F-4D97-AF65-F5344CB8AC3E}">
        <p14:creationId xmlns:p14="http://schemas.microsoft.com/office/powerpoint/2010/main" val="20678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1DFC1-F9B3-4B29-B813-CB41FE38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836712"/>
            <a:ext cx="7344816" cy="684625"/>
          </a:xfrm>
        </p:spPr>
        <p:txBody>
          <a:bodyPr>
            <a:norm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Diferentes modelos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CDE5BE-1DE9-45D8-B4B9-FDC9693A0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2" t="28990" r="30313" b="16384"/>
          <a:stretch/>
        </p:blipFill>
        <p:spPr>
          <a:xfrm>
            <a:off x="35496" y="1772816"/>
            <a:ext cx="9019998" cy="4464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22414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4E9F2F-7E07-4BB4-9F3A-D62B8C10BCB6}"/>
              </a:ext>
            </a:extLst>
          </p:cNvPr>
          <p:cNvSpPr txBox="1"/>
          <p:nvPr/>
        </p:nvSpPr>
        <p:spPr>
          <a:xfrm flipH="1">
            <a:off x="1007604" y="422108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s-CO" sz="4400" dirty="0">
                <a:solidFill>
                  <a:schemeClr val="tx2">
                    <a:lumMod val="75000"/>
                  </a:schemeClr>
                </a:solidFill>
              </a:rPr>
              <a:t>Preguntas y comentarios…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FF3A2D-F9A9-411E-BD7E-5636BCEFE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5" t="41597" r="32675" b="21986"/>
          <a:stretch/>
        </p:blipFill>
        <p:spPr>
          <a:xfrm>
            <a:off x="1691680" y="953899"/>
            <a:ext cx="5904656" cy="31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2929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63EBDA-0C23-4924-B420-E38CED5EC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el mundo se han identificado entre 6,000 y 7,000 enfermedades huérfanas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Colombia tenemos identificadas alrededor de 2.198 (Resol 5265 de 2018).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44F67A0-701E-40CB-AA10-89FC9E784D78}"/>
              </a:ext>
            </a:extLst>
          </p:cNvPr>
          <p:cNvSpPr/>
          <p:nvPr/>
        </p:nvSpPr>
        <p:spPr>
          <a:xfrm>
            <a:off x="323528" y="6398696"/>
            <a:ext cx="9126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/>
              <a:t>https://www.minsalud.gov.co/salud/publica/PENT/Paginas/enfermedades-huerfanas.aspx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A45583C-3532-45A1-B263-AEB9044335B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En Colombia</a:t>
            </a:r>
          </a:p>
        </p:txBody>
      </p:sp>
    </p:spTree>
    <p:extLst>
      <p:ext uri="{BB962C8B-B14F-4D97-AF65-F5344CB8AC3E}">
        <p14:creationId xmlns:p14="http://schemas.microsoft.com/office/powerpoint/2010/main" val="246804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8CD35-665B-432A-923B-ED38815A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92696"/>
            <a:ext cx="7543800" cy="1044665"/>
          </a:xfrm>
        </p:spPr>
        <p:txBody>
          <a:bodyPr>
            <a:noAutofit/>
          </a:bodyPr>
          <a:lstStyle/>
          <a:p>
            <a:pPr algn="just"/>
            <a:r>
              <a:rPr lang="es-CO" sz="3200" b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¿Cuántas personas tienen una ER en Colombia?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2CDD0E-8477-4F3C-9565-E9DDFB229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Según censo de 2013 </a:t>
            </a:r>
          </a:p>
          <a:p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EPS</a:t>
            </a:r>
          </a:p>
          <a:p>
            <a:pPr lvl="1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</a:p>
          <a:p>
            <a:pPr lvl="1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Sociedades de pacientes</a:t>
            </a:r>
          </a:p>
          <a:p>
            <a:pPr lvl="1"/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13.238 personas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726394-78A0-4379-97C1-80C2F8F0E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33191" r="51574" b="21988"/>
          <a:stretch/>
        </p:blipFill>
        <p:spPr>
          <a:xfrm>
            <a:off x="5004048" y="2424087"/>
            <a:ext cx="3289866" cy="28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5FECC22-E4C8-49B2-B8A0-86B82814E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19724" r="25849" b="18227"/>
          <a:stretch/>
        </p:blipFill>
        <p:spPr>
          <a:xfrm>
            <a:off x="0" y="-27384"/>
            <a:ext cx="9144000" cy="6336704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9959D75-11E5-4D9E-97F5-D47FFF57EB6B}"/>
              </a:ext>
            </a:extLst>
          </p:cNvPr>
          <p:cNvCxnSpPr/>
          <p:nvPr/>
        </p:nvCxnSpPr>
        <p:spPr>
          <a:xfrm>
            <a:off x="899592" y="4509120"/>
            <a:ext cx="74888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864DB18-1A65-4075-B237-7BB41AFFF119}"/>
              </a:ext>
            </a:extLst>
          </p:cNvPr>
          <p:cNvSpPr/>
          <p:nvPr/>
        </p:nvSpPr>
        <p:spPr>
          <a:xfrm>
            <a:off x="5508104" y="6386876"/>
            <a:ext cx="3433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err="1"/>
              <a:t>Mateus</a:t>
            </a:r>
            <a:r>
              <a:rPr lang="fr-FR" sz="1400" b="1" dirty="0"/>
              <a:t> et al. BMC </a:t>
            </a:r>
            <a:r>
              <a:rPr lang="fr-FR" sz="1400" b="1" dirty="0" err="1"/>
              <a:t>Res</a:t>
            </a:r>
            <a:r>
              <a:rPr lang="fr-FR" sz="1400" b="1" dirty="0"/>
              <a:t> Notes (2017) 10:514 </a:t>
            </a:r>
            <a:endParaRPr lang="es-CO" sz="14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9B8CAE2-7BF5-495E-A0E6-5855C8B9F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0" t="45798" r="62600" b="34592"/>
          <a:stretch/>
        </p:blipFill>
        <p:spPr>
          <a:xfrm>
            <a:off x="2051720" y="1700808"/>
            <a:ext cx="4824536" cy="24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4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9E262-D930-4EF1-B2B2-1A92BB50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548680"/>
            <a:ext cx="8712968" cy="1143000"/>
          </a:xfrm>
        </p:spPr>
        <p:txBody>
          <a:bodyPr>
            <a:noAutofit/>
          </a:bodyPr>
          <a:lstStyle/>
          <a:p>
            <a:pPr algn="ctr"/>
            <a:b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b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Paradoja de la rareza (</a:t>
            </a:r>
            <a:r>
              <a:rPr lang="es-ES" sz="3200" b="1" i="1" dirty="0" err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paradox</a:t>
            </a:r>
            <a:r>
              <a:rPr lang="es-ES" sz="3200" b="1" i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lang="es-ES" sz="3200" b="1" i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rarity</a:t>
            </a:r>
            <a:r>
              <a:rPr lang="es-ES" sz="3200" b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  <a:br>
              <a:rPr lang="es-ES_tradnl" sz="3200" b="1" dirty="0">
                <a:solidFill>
                  <a:srgbClr val="000066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s-CO" sz="3200" b="1" dirty="0">
              <a:solidFill>
                <a:srgbClr val="00006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5816" y="2132856"/>
            <a:ext cx="8003232" cy="367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problemas de las enfermedades raras:</a:t>
            </a:r>
          </a:p>
          <a:p>
            <a:pPr marL="0" indent="0" algn="just">
              <a:buNone/>
            </a:pPr>
            <a:endParaRPr lang="es-E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Desconocimiento del médico</a:t>
            </a:r>
          </a:p>
          <a:p>
            <a:pPr marL="914400" lvl="2" indent="0" algn="just">
              <a:buNone/>
            </a:pPr>
            <a:r>
              <a:rPr lang="es-E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Unos olvidan a su paciente…</a:t>
            </a:r>
          </a:p>
          <a:p>
            <a:pPr marL="914400" lvl="2" indent="0" algn="just">
              <a:buNone/>
            </a:pPr>
            <a:r>
              <a:rPr lang="es-E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Otros les hacen exámenes innecesarios</a:t>
            </a:r>
          </a:p>
          <a:p>
            <a:pPr lvl="1" algn="just"/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Menos información para el paciente</a:t>
            </a:r>
          </a:p>
          <a:p>
            <a:pPr lvl="1" algn="just"/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Menos recursos para investigación</a:t>
            </a:r>
          </a:p>
          <a:p>
            <a:pPr lvl="1" algn="just"/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Menos incentivos para provisión</a:t>
            </a:r>
          </a:p>
        </p:txBody>
      </p:sp>
    </p:spTree>
    <p:extLst>
      <p:ext uri="{BB962C8B-B14F-4D97-AF65-F5344CB8AC3E}">
        <p14:creationId xmlns:p14="http://schemas.microsoft.com/office/powerpoint/2010/main" val="2426126379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15788</TotalTime>
  <Words>1422</Words>
  <Application>Microsoft Office PowerPoint</Application>
  <PresentationFormat>Presentación en pantalla (4:3)</PresentationFormat>
  <Paragraphs>233</Paragraphs>
  <Slides>52</Slides>
  <Notes>20</Notes>
  <HiddenSlides>6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8" baseType="lpstr">
      <vt:lpstr>Arial</vt:lpstr>
      <vt:lpstr>BlinkMacSystemFont</vt:lpstr>
      <vt:lpstr>Calibri</vt:lpstr>
      <vt:lpstr>Calibri Light</vt:lpstr>
      <vt:lpstr>Century Gothic</vt:lpstr>
      <vt:lpstr>Retrospección</vt:lpstr>
      <vt:lpstr>Presentación de PowerPoint</vt:lpstr>
      <vt:lpstr>Publicaciones en enfermedades raras</vt:lpstr>
      <vt:lpstr>¿En qué países se publica?</vt:lpstr>
      <vt:lpstr>Definiciones</vt:lpstr>
      <vt:lpstr>En Colombia</vt:lpstr>
      <vt:lpstr>Presentación de PowerPoint</vt:lpstr>
      <vt:lpstr>¿Cuántas personas tienen una ER en Colombia?</vt:lpstr>
      <vt:lpstr>Presentación de PowerPoint</vt:lpstr>
      <vt:lpstr> Paradoja de la rareza (paradox of rarity) </vt:lpstr>
      <vt:lpstr>¿Cómo es la investigación de las ER?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Costo incremental</vt:lpstr>
      <vt:lpstr>Presentación de PowerPoint</vt:lpstr>
      <vt:lpstr>Presentación de PowerPoint</vt:lpstr>
      <vt:lpstr>Presentación de PowerPoint</vt:lpstr>
      <vt:lpstr>Presentación de PowerPoint</vt:lpstr>
      <vt:lpstr>Medicamentos Huérfanos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Requisitos generales de ingreso al un sistema de salud</vt:lpstr>
      <vt:lpstr>Presentación de PowerPoint</vt:lpstr>
      <vt:lpstr>Puntos clave</vt:lpstr>
      <vt:lpstr>Tipos de reembolso en Canadá</vt:lpstr>
      <vt:lpstr>2. Revisión de caso por caso</vt:lpstr>
      <vt:lpstr>3. Planes o procesos específicos para medicamentos huérfanos</vt:lpstr>
      <vt:lpstr>¿A cualquier medicamento huérfano?</vt:lpstr>
      <vt:lpstr>Presentación de PowerPoint</vt:lpstr>
      <vt:lpstr>Presentación de PowerPoint</vt:lpstr>
      <vt:lpstr>Presentación de PowerPoint</vt:lpstr>
      <vt:lpstr>España</vt:lpstr>
      <vt:lpstr>Tipos de autorización para comercialización </vt:lpstr>
      <vt:lpstr>Tipos de autorización para comercialización </vt:lpstr>
      <vt:lpstr>Tipos de autorización para comercialización </vt:lpstr>
      <vt:lpstr>Acceso a mercados</vt:lpstr>
      <vt:lpstr>Presentación de PowerPoint</vt:lpstr>
      <vt:lpstr>Presentación de PowerPoint</vt:lpstr>
      <vt:lpstr>Principios</vt:lpstr>
      <vt:lpstr>Líneas de intervención</vt:lpstr>
      <vt:lpstr>Presentación de PowerPoint</vt:lpstr>
      <vt:lpstr>Diferentes modelos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 Andres Rosselli Cock</dc:creator>
  <cp:lastModifiedBy>camilo castaneda</cp:lastModifiedBy>
  <cp:revision>170</cp:revision>
  <dcterms:created xsi:type="dcterms:W3CDTF">2016-02-25T13:20:48Z</dcterms:created>
  <dcterms:modified xsi:type="dcterms:W3CDTF">2023-04-19T16:52:53Z</dcterms:modified>
</cp:coreProperties>
</file>