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301" r:id="rId2"/>
    <p:sldId id="302" r:id="rId3"/>
    <p:sldId id="303" r:id="rId4"/>
    <p:sldId id="304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3" r:id="rId32"/>
    <p:sldId id="334" r:id="rId33"/>
    <p:sldId id="335" r:id="rId34"/>
    <p:sldId id="336" r:id="rId35"/>
    <p:sldId id="337" r:id="rId36"/>
    <p:sldId id="340" r:id="rId37"/>
    <p:sldId id="341" r:id="rId38"/>
    <p:sldId id="342" r:id="rId39"/>
    <p:sldId id="343" r:id="rId40"/>
    <p:sldId id="344" r:id="rId41"/>
    <p:sldId id="338" r:id="rId42"/>
    <p:sldId id="339" r:id="rId43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8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E44D47-954D-49C4-B66E-83CAEC546C09}" type="datetimeFigureOut">
              <a:rPr lang="es-CO" smtClean="0"/>
              <a:pPr/>
              <a:t>05/11/2014</a:t>
            </a:fld>
            <a:endParaRPr lang="es-CO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477F59-96D2-44E1-BBF3-B9FB617BD772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611009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Imagen" descr="logos salud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5292080" y="5305994"/>
            <a:ext cx="3439280" cy="1271426"/>
          </a:xfrm>
          <a:prstGeom prst="rect">
            <a:avLst/>
          </a:prstGeom>
        </p:spPr>
      </p:pic>
      <p:cxnSp>
        <p:nvCxnSpPr>
          <p:cNvPr id="9" name="8 Conector recto"/>
          <p:cNvCxnSpPr/>
          <p:nvPr userDrawn="1"/>
        </p:nvCxnSpPr>
        <p:spPr>
          <a:xfrm>
            <a:off x="0" y="6237312"/>
            <a:ext cx="5220072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D9044-9777-41E6-A249-1A0AE811B29A}" type="datetimeFigureOut">
              <a:rPr lang="es-ES" smtClean="0"/>
              <a:pPr/>
              <a:t>05/11/2014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36FFC-0CCE-4E62-8B77-D946C14E4A9A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D9044-9777-41E6-A249-1A0AE811B29A}" type="datetimeFigureOut">
              <a:rPr lang="es-ES" smtClean="0"/>
              <a:pPr/>
              <a:t>05/11/2014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36FFC-0CCE-4E62-8B77-D946C14E4A9A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D9044-9777-41E6-A249-1A0AE811B29A}" type="datetimeFigureOut">
              <a:rPr lang="es-ES" smtClean="0"/>
              <a:pPr/>
              <a:t>05/11/2014</a:t>
            </a:fld>
            <a:endParaRPr lang="es-ES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36FFC-0CCE-4E62-8B77-D946C14E4A9A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D9044-9777-41E6-A249-1A0AE811B29A}" type="datetimeFigureOut">
              <a:rPr lang="es-ES" smtClean="0"/>
              <a:pPr/>
              <a:t>05/11/2014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36FFC-0CCE-4E62-8B77-D946C14E4A9A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D9044-9777-41E6-A249-1A0AE811B29A}" type="datetimeFigureOut">
              <a:rPr lang="es-ES" smtClean="0"/>
              <a:pPr/>
              <a:t>05/11/2014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36FFC-0CCE-4E62-8B77-D946C14E4A9A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D9044-9777-41E6-A249-1A0AE811B29A}" type="datetimeFigureOut">
              <a:rPr lang="es-ES" smtClean="0"/>
              <a:pPr/>
              <a:t>05/11/2014</a:t>
            </a:fld>
            <a:endParaRPr lang="es-ES" dirty="0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36FFC-0CCE-4E62-8B77-D946C14E4A9A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D9044-9777-41E6-A249-1A0AE811B29A}" type="datetimeFigureOut">
              <a:rPr lang="es-ES" smtClean="0"/>
              <a:pPr/>
              <a:t>05/11/2014</a:t>
            </a:fld>
            <a:endParaRPr lang="es-ES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36FFC-0CCE-4E62-8B77-D946C14E4A9A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D9044-9777-41E6-A249-1A0AE811B29A}" type="datetimeFigureOut">
              <a:rPr lang="es-ES" smtClean="0"/>
              <a:pPr/>
              <a:t>05/11/2014</a:t>
            </a:fld>
            <a:endParaRPr lang="es-ES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36FFC-0CCE-4E62-8B77-D946C14E4A9A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D9044-9777-41E6-A249-1A0AE811B29A}" type="datetimeFigureOut">
              <a:rPr lang="es-ES" smtClean="0"/>
              <a:pPr/>
              <a:t>05/11/2014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36FFC-0CCE-4E62-8B77-D946C14E4A9A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dirty="0" smtClean="0"/>
              <a:t>Haga clic en el icono para agregar una imagen</a:t>
            </a:r>
            <a:endParaRPr lang="es-E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D9044-9777-41E6-A249-1A0AE811B29A}" type="datetimeFigureOut">
              <a:rPr lang="es-ES" smtClean="0"/>
              <a:pPr/>
              <a:t>05/11/2014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36FFC-0CCE-4E62-8B77-D946C14E4A9A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E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BD9044-9777-41E6-A249-1A0AE811B29A}" type="datetimeFigureOut">
              <a:rPr lang="es-ES" smtClean="0"/>
              <a:pPr/>
              <a:t>05/11/2014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A36FFC-0CCE-4E62-8B77-D946C14E4A9A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Martha.lopera@antioquia.gov.co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wmf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 redondeado"/>
          <p:cNvSpPr/>
          <p:nvPr/>
        </p:nvSpPr>
        <p:spPr>
          <a:xfrm>
            <a:off x="1043608" y="777924"/>
            <a:ext cx="6696744" cy="3875211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000" b="1" i="1" dirty="0" smtClean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s-CO" sz="2000" b="1" i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SECRETARIA SECCIONAL DE SALUD Y PROTECCIÓN SOCIAL DE ANTIOQUIA</a:t>
            </a:r>
          </a:p>
          <a:p>
            <a:pPr algn="ctr"/>
            <a:endParaRPr lang="es-CO" sz="2000" b="1" i="1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s-CO" sz="2000" b="1" i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TALLER SISTEMAS DE INFORMACION – RIPS</a:t>
            </a:r>
          </a:p>
          <a:p>
            <a:pPr algn="ctr"/>
            <a:endParaRPr lang="es-CO" sz="2000" b="1" i="1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s-CO" sz="2000" b="1" i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MARTHA CECILIA LOPERA QUICENO</a:t>
            </a:r>
          </a:p>
          <a:p>
            <a:pPr algn="ctr"/>
            <a:r>
              <a:rPr lang="es-CO" sz="2000" b="1" i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Martha.lopera@antioquia.gov.co</a:t>
            </a:r>
            <a:endParaRPr lang="es-CO" sz="2000" b="1" i="1" dirty="0" smtClean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s-CO" sz="2000" b="1" i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Tel: 383 98 13</a:t>
            </a:r>
          </a:p>
          <a:p>
            <a:pPr algn="ctr"/>
            <a:endParaRPr lang="es-CO" sz="2000" b="1" i="1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s-CO" sz="2000" b="1" i="1" dirty="0" smtClean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46135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 redondeado"/>
          <p:cNvSpPr/>
          <p:nvPr/>
        </p:nvSpPr>
        <p:spPr>
          <a:xfrm>
            <a:off x="827584" y="476672"/>
            <a:ext cx="7416824" cy="482453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</p:txBody>
      </p:sp>
      <p:pic>
        <p:nvPicPr>
          <p:cNvPr id="5" name="4 Imagen"/>
          <p:cNvPicPr/>
          <p:nvPr/>
        </p:nvPicPr>
        <p:blipFill>
          <a:blip r:embed="rId2"/>
          <a:stretch>
            <a:fillRect/>
          </a:stretch>
        </p:blipFill>
        <p:spPr>
          <a:xfrm>
            <a:off x="1475656" y="620688"/>
            <a:ext cx="6336704" cy="4536504"/>
          </a:xfrm>
          <a:prstGeom prst="rect">
            <a:avLst/>
          </a:prstGeom>
        </p:spPr>
      </p:pic>
      <p:cxnSp>
        <p:nvCxnSpPr>
          <p:cNvPr id="6" name="5 Conector recto de flecha">
            <a:hlinkClick r:id="rId3" action="ppaction://hlinksldjump"/>
          </p:cNvPr>
          <p:cNvCxnSpPr/>
          <p:nvPr/>
        </p:nvCxnSpPr>
        <p:spPr>
          <a:xfrm>
            <a:off x="7596336" y="4867573"/>
            <a:ext cx="576263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4608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 redondeado"/>
          <p:cNvSpPr/>
          <p:nvPr/>
        </p:nvSpPr>
        <p:spPr>
          <a:xfrm>
            <a:off x="827584" y="476672"/>
            <a:ext cx="7416824" cy="482453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</p:txBody>
      </p:sp>
      <p:pic>
        <p:nvPicPr>
          <p:cNvPr id="7" name="6 Imagen"/>
          <p:cNvPicPr/>
          <p:nvPr/>
        </p:nvPicPr>
        <p:blipFill>
          <a:blip r:embed="rId2"/>
          <a:stretch>
            <a:fillRect/>
          </a:stretch>
        </p:blipFill>
        <p:spPr>
          <a:xfrm>
            <a:off x="1403648" y="548680"/>
            <a:ext cx="6192688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374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 redondeado"/>
          <p:cNvSpPr/>
          <p:nvPr/>
        </p:nvSpPr>
        <p:spPr>
          <a:xfrm>
            <a:off x="827584" y="476672"/>
            <a:ext cx="7416824" cy="482453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</p:txBody>
      </p:sp>
      <p:pic>
        <p:nvPicPr>
          <p:cNvPr id="4" name="3 Imagen"/>
          <p:cNvPicPr/>
          <p:nvPr/>
        </p:nvPicPr>
        <p:blipFill>
          <a:blip r:embed="rId2"/>
          <a:stretch>
            <a:fillRect/>
          </a:stretch>
        </p:blipFill>
        <p:spPr>
          <a:xfrm>
            <a:off x="1738646" y="620688"/>
            <a:ext cx="6073714" cy="4661311"/>
          </a:xfrm>
          <a:prstGeom prst="rect">
            <a:avLst/>
          </a:prstGeom>
        </p:spPr>
      </p:pic>
      <p:cxnSp>
        <p:nvCxnSpPr>
          <p:cNvPr id="5" name="4 Conector recto de flecha"/>
          <p:cNvCxnSpPr/>
          <p:nvPr/>
        </p:nvCxnSpPr>
        <p:spPr>
          <a:xfrm flipH="1" flipV="1">
            <a:off x="1403648" y="2780928"/>
            <a:ext cx="74525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6 CuadroTexto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07504" y="2545740"/>
            <a:ext cx="13681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MX" altLang="es-CO" sz="1400" b="1" dirty="0">
                <a:solidFill>
                  <a:srgbClr val="008000"/>
                </a:solidFill>
                <a:latin typeface="+mn-lt"/>
                <a:cs typeface="Tahoma" pitchFamily="34" charset="0"/>
              </a:rPr>
              <a:t>Administración de </a:t>
            </a:r>
            <a:r>
              <a:rPr lang="es-MX" altLang="es-CO" sz="1400" b="1" dirty="0" err="1">
                <a:solidFill>
                  <a:srgbClr val="008000"/>
                </a:solidFill>
                <a:latin typeface="+mn-lt"/>
                <a:cs typeface="Tahoma" pitchFamily="34" charset="0"/>
              </a:rPr>
              <a:t>Rips</a:t>
            </a:r>
            <a:endParaRPr lang="es-ES" altLang="es-CO" sz="1400" b="1" dirty="0">
              <a:solidFill>
                <a:srgbClr val="008000"/>
              </a:solidFill>
              <a:latin typeface="+mn-lt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6630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 redondeado"/>
          <p:cNvSpPr/>
          <p:nvPr/>
        </p:nvSpPr>
        <p:spPr>
          <a:xfrm>
            <a:off x="827584" y="476672"/>
            <a:ext cx="7416824" cy="482453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</p:txBody>
      </p:sp>
      <p:pic>
        <p:nvPicPr>
          <p:cNvPr id="7" name="6 Imagen"/>
          <p:cNvPicPr/>
          <p:nvPr/>
        </p:nvPicPr>
        <p:blipFill>
          <a:blip r:embed="rId2"/>
          <a:stretch>
            <a:fillRect/>
          </a:stretch>
        </p:blipFill>
        <p:spPr>
          <a:xfrm>
            <a:off x="1475656" y="620688"/>
            <a:ext cx="5976664" cy="4536504"/>
          </a:xfrm>
          <a:prstGeom prst="rect">
            <a:avLst/>
          </a:prstGeom>
        </p:spPr>
      </p:pic>
      <p:cxnSp>
        <p:nvCxnSpPr>
          <p:cNvPr id="8" name="7 Conector recto de flecha">
            <a:hlinkClick r:id="rId3" action="ppaction://hlinksldjump"/>
          </p:cNvPr>
          <p:cNvCxnSpPr/>
          <p:nvPr/>
        </p:nvCxnSpPr>
        <p:spPr>
          <a:xfrm>
            <a:off x="7236296" y="4867573"/>
            <a:ext cx="576263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0524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 redondeado"/>
          <p:cNvSpPr/>
          <p:nvPr/>
        </p:nvSpPr>
        <p:spPr>
          <a:xfrm>
            <a:off x="827584" y="476672"/>
            <a:ext cx="7416824" cy="482453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</p:txBody>
      </p:sp>
      <p:pic>
        <p:nvPicPr>
          <p:cNvPr id="5" name="4 Imagen"/>
          <p:cNvPicPr/>
          <p:nvPr/>
        </p:nvPicPr>
        <p:blipFill>
          <a:blip r:embed="rId2"/>
          <a:stretch>
            <a:fillRect/>
          </a:stretch>
        </p:blipFill>
        <p:spPr>
          <a:xfrm>
            <a:off x="1547664" y="620688"/>
            <a:ext cx="5976664" cy="4536504"/>
          </a:xfrm>
          <a:prstGeom prst="rect">
            <a:avLst/>
          </a:prstGeom>
        </p:spPr>
      </p:pic>
      <p:cxnSp>
        <p:nvCxnSpPr>
          <p:cNvPr id="6" name="5 Conector recto de flecha">
            <a:hlinkClick r:id="rId3" action="ppaction://hlinksldjump"/>
          </p:cNvPr>
          <p:cNvCxnSpPr/>
          <p:nvPr/>
        </p:nvCxnSpPr>
        <p:spPr>
          <a:xfrm>
            <a:off x="7308105" y="4867573"/>
            <a:ext cx="576263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42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 redondeado"/>
          <p:cNvSpPr/>
          <p:nvPr/>
        </p:nvSpPr>
        <p:spPr>
          <a:xfrm>
            <a:off x="827584" y="476672"/>
            <a:ext cx="7416824" cy="482453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</p:txBody>
      </p:sp>
      <p:pic>
        <p:nvPicPr>
          <p:cNvPr id="7" name="6 Imagen"/>
          <p:cNvPicPr/>
          <p:nvPr/>
        </p:nvPicPr>
        <p:blipFill>
          <a:blip r:embed="rId2"/>
          <a:stretch>
            <a:fillRect/>
          </a:stretch>
        </p:blipFill>
        <p:spPr>
          <a:xfrm>
            <a:off x="1691680" y="620688"/>
            <a:ext cx="5904656" cy="4536504"/>
          </a:xfrm>
          <a:prstGeom prst="rect">
            <a:avLst/>
          </a:prstGeom>
        </p:spPr>
      </p:pic>
      <p:cxnSp>
        <p:nvCxnSpPr>
          <p:cNvPr id="8" name="7 Conector recto de flecha">
            <a:hlinkClick r:id="rId3" action="ppaction://hlinksldjump"/>
          </p:cNvPr>
          <p:cNvCxnSpPr/>
          <p:nvPr/>
        </p:nvCxnSpPr>
        <p:spPr>
          <a:xfrm>
            <a:off x="7380312" y="4797152"/>
            <a:ext cx="576263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9114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 redondeado"/>
          <p:cNvSpPr/>
          <p:nvPr/>
        </p:nvSpPr>
        <p:spPr>
          <a:xfrm>
            <a:off x="827584" y="476672"/>
            <a:ext cx="7416824" cy="482453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</p:txBody>
      </p:sp>
      <p:pic>
        <p:nvPicPr>
          <p:cNvPr id="5" name="4 Imagen"/>
          <p:cNvPicPr/>
          <p:nvPr/>
        </p:nvPicPr>
        <p:blipFill>
          <a:blip r:embed="rId2"/>
          <a:stretch>
            <a:fillRect/>
          </a:stretch>
        </p:blipFill>
        <p:spPr>
          <a:xfrm>
            <a:off x="1691680" y="508572"/>
            <a:ext cx="5904656" cy="4648620"/>
          </a:xfrm>
          <a:prstGeom prst="rect">
            <a:avLst/>
          </a:prstGeom>
        </p:spPr>
      </p:pic>
      <p:cxnSp>
        <p:nvCxnSpPr>
          <p:cNvPr id="6" name="5 Conector recto de flecha">
            <a:hlinkClick r:id="rId3" action="ppaction://hlinksldjump"/>
          </p:cNvPr>
          <p:cNvCxnSpPr/>
          <p:nvPr/>
        </p:nvCxnSpPr>
        <p:spPr>
          <a:xfrm>
            <a:off x="7452121" y="4867573"/>
            <a:ext cx="576263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2013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 redondeado"/>
          <p:cNvSpPr/>
          <p:nvPr/>
        </p:nvSpPr>
        <p:spPr>
          <a:xfrm>
            <a:off x="827584" y="476672"/>
            <a:ext cx="7416824" cy="482453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</p:txBody>
      </p:sp>
      <p:pic>
        <p:nvPicPr>
          <p:cNvPr id="9" name="8 Imagen"/>
          <p:cNvPicPr/>
          <p:nvPr/>
        </p:nvPicPr>
        <p:blipFill>
          <a:blip r:embed="rId2"/>
          <a:stretch>
            <a:fillRect/>
          </a:stretch>
        </p:blipFill>
        <p:spPr>
          <a:xfrm>
            <a:off x="1403648" y="764704"/>
            <a:ext cx="6480720" cy="42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89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 redondeado"/>
          <p:cNvSpPr/>
          <p:nvPr/>
        </p:nvSpPr>
        <p:spPr>
          <a:xfrm>
            <a:off x="827584" y="476672"/>
            <a:ext cx="7416824" cy="482453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</p:txBody>
      </p:sp>
      <p:pic>
        <p:nvPicPr>
          <p:cNvPr id="4" name="3 Imagen"/>
          <p:cNvPicPr/>
          <p:nvPr/>
        </p:nvPicPr>
        <p:blipFill>
          <a:blip r:embed="rId2"/>
          <a:stretch>
            <a:fillRect/>
          </a:stretch>
        </p:blipFill>
        <p:spPr>
          <a:xfrm>
            <a:off x="1619672" y="548680"/>
            <a:ext cx="6120680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618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 redondeado"/>
          <p:cNvSpPr/>
          <p:nvPr/>
        </p:nvSpPr>
        <p:spPr>
          <a:xfrm>
            <a:off x="827584" y="476672"/>
            <a:ext cx="7416824" cy="482453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</p:txBody>
      </p:sp>
      <p:pic>
        <p:nvPicPr>
          <p:cNvPr id="5" name="4 Imagen"/>
          <p:cNvPicPr/>
          <p:nvPr/>
        </p:nvPicPr>
        <p:blipFill>
          <a:blip r:embed="rId2"/>
          <a:stretch>
            <a:fillRect/>
          </a:stretch>
        </p:blipFill>
        <p:spPr>
          <a:xfrm>
            <a:off x="1331640" y="620688"/>
            <a:ext cx="6552728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062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 redondeado"/>
          <p:cNvSpPr/>
          <p:nvPr/>
        </p:nvSpPr>
        <p:spPr>
          <a:xfrm>
            <a:off x="1325149" y="980727"/>
            <a:ext cx="6696744" cy="3875211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es-ES_tradnl" altLang="es-CO" sz="2000" b="1" dirty="0" smtClean="0">
                <a:solidFill>
                  <a:srgbClr val="008000"/>
                </a:solidFill>
                <a:cs typeface="Tahoma" pitchFamily="34" charset="0"/>
              </a:rPr>
              <a:t>OBJETIVO</a:t>
            </a:r>
          </a:p>
          <a:p>
            <a:pPr algn="ctr">
              <a:spcBef>
                <a:spcPct val="50000"/>
              </a:spcBef>
            </a:pPr>
            <a:r>
              <a:rPr lang="es-ES_tradnl" altLang="es-CO" sz="2000" dirty="0" smtClean="0">
                <a:solidFill>
                  <a:srgbClr val="008000"/>
                </a:solidFill>
                <a:cs typeface="Tahoma" pitchFamily="34" charset="0"/>
              </a:rPr>
              <a:t>Dar </a:t>
            </a:r>
            <a:r>
              <a:rPr lang="es-ES_tradnl" altLang="es-CO" sz="2000" dirty="0">
                <a:solidFill>
                  <a:srgbClr val="008000"/>
                </a:solidFill>
                <a:cs typeface="Tahoma" pitchFamily="34" charset="0"/>
              </a:rPr>
              <a:t>un refuerzo sobre la instalación de </a:t>
            </a:r>
            <a:r>
              <a:rPr lang="es-ES_tradnl" altLang="es-CO" sz="2000" dirty="0" err="1">
                <a:solidFill>
                  <a:srgbClr val="008000"/>
                </a:solidFill>
                <a:cs typeface="Tahoma" pitchFamily="34" charset="0"/>
              </a:rPr>
              <a:t>SisMasterRips</a:t>
            </a:r>
            <a:r>
              <a:rPr lang="es-ES_tradnl" altLang="es-CO" sz="2000" dirty="0">
                <a:solidFill>
                  <a:srgbClr val="008000"/>
                </a:solidFill>
                <a:cs typeface="Tahoma" pitchFamily="34" charset="0"/>
              </a:rPr>
              <a:t> </a:t>
            </a:r>
            <a:r>
              <a:rPr lang="es-ES_tradnl" altLang="es-CO" sz="2000" dirty="0" smtClean="0">
                <a:solidFill>
                  <a:srgbClr val="008000"/>
                </a:solidFill>
                <a:cs typeface="Tahoma" pitchFamily="34" charset="0"/>
              </a:rPr>
              <a:t>en los nuevos Sistemas Operativo (7, 8) y  </a:t>
            </a:r>
            <a:r>
              <a:rPr lang="es-ES_tradnl" altLang="es-CO" sz="2000" dirty="0">
                <a:solidFill>
                  <a:srgbClr val="008000"/>
                </a:solidFill>
                <a:cs typeface="Tahoma" pitchFamily="34" charset="0"/>
              </a:rPr>
              <a:t>manejo del aplicativo utilizado por la </a:t>
            </a:r>
            <a:r>
              <a:rPr lang="es-ES_tradnl" altLang="es-CO" sz="2000" dirty="0" smtClean="0">
                <a:solidFill>
                  <a:srgbClr val="008000"/>
                </a:solidFill>
                <a:cs typeface="Tahoma" pitchFamily="34" charset="0"/>
              </a:rPr>
              <a:t>SSSA </a:t>
            </a:r>
            <a:r>
              <a:rPr lang="es-ES_tradnl" altLang="es-CO" sz="2000" dirty="0">
                <a:solidFill>
                  <a:srgbClr val="008000"/>
                </a:solidFill>
                <a:cs typeface="Tahoma" pitchFamily="34" charset="0"/>
              </a:rPr>
              <a:t>para  validar los RIPS.</a:t>
            </a:r>
          </a:p>
          <a:p>
            <a:pPr algn="ctr"/>
            <a:endParaRPr lang="es-CO" sz="2000" b="1" i="1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s-CO" sz="2000" b="1" i="1" dirty="0" smtClean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0960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 redondeado"/>
          <p:cNvSpPr/>
          <p:nvPr/>
        </p:nvSpPr>
        <p:spPr>
          <a:xfrm>
            <a:off x="827584" y="476672"/>
            <a:ext cx="7416824" cy="482453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</p:txBody>
      </p:sp>
      <p:pic>
        <p:nvPicPr>
          <p:cNvPr id="4" name="3 Imagen"/>
          <p:cNvPicPr/>
          <p:nvPr/>
        </p:nvPicPr>
        <p:blipFill>
          <a:blip r:embed="rId2"/>
          <a:stretch>
            <a:fillRect/>
          </a:stretch>
        </p:blipFill>
        <p:spPr>
          <a:xfrm>
            <a:off x="1619672" y="692696"/>
            <a:ext cx="6120680" cy="4370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888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 redondeado"/>
          <p:cNvSpPr/>
          <p:nvPr/>
        </p:nvSpPr>
        <p:spPr>
          <a:xfrm>
            <a:off x="827584" y="476672"/>
            <a:ext cx="7416824" cy="482453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</p:txBody>
      </p:sp>
      <p:pic>
        <p:nvPicPr>
          <p:cNvPr id="5" name="4 Imagen"/>
          <p:cNvPicPr/>
          <p:nvPr/>
        </p:nvPicPr>
        <p:blipFill>
          <a:blip r:embed="rId2"/>
          <a:stretch>
            <a:fillRect/>
          </a:stretch>
        </p:blipFill>
        <p:spPr>
          <a:xfrm>
            <a:off x="1259632" y="836712"/>
            <a:ext cx="6624736" cy="4169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555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 redondeado"/>
          <p:cNvSpPr/>
          <p:nvPr/>
        </p:nvSpPr>
        <p:spPr>
          <a:xfrm>
            <a:off x="827584" y="476672"/>
            <a:ext cx="7416824" cy="482453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</p:txBody>
      </p:sp>
      <p:pic>
        <p:nvPicPr>
          <p:cNvPr id="4" name="3 Imagen"/>
          <p:cNvPicPr/>
          <p:nvPr/>
        </p:nvPicPr>
        <p:blipFill>
          <a:blip r:embed="rId2"/>
          <a:stretch>
            <a:fillRect/>
          </a:stretch>
        </p:blipFill>
        <p:spPr>
          <a:xfrm>
            <a:off x="1259632" y="692696"/>
            <a:ext cx="6624736" cy="4343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443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 redondeado"/>
          <p:cNvSpPr/>
          <p:nvPr/>
        </p:nvSpPr>
        <p:spPr>
          <a:xfrm>
            <a:off x="827584" y="476672"/>
            <a:ext cx="7416824" cy="482453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</p:txBody>
      </p:sp>
      <p:pic>
        <p:nvPicPr>
          <p:cNvPr id="5" name="4 Imagen"/>
          <p:cNvPicPr/>
          <p:nvPr/>
        </p:nvPicPr>
        <p:blipFill>
          <a:blip r:embed="rId2"/>
          <a:stretch>
            <a:fillRect/>
          </a:stretch>
        </p:blipFill>
        <p:spPr>
          <a:xfrm>
            <a:off x="1331640" y="692696"/>
            <a:ext cx="6336704" cy="4313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121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 redondeado"/>
          <p:cNvSpPr/>
          <p:nvPr/>
        </p:nvSpPr>
        <p:spPr>
          <a:xfrm>
            <a:off x="827584" y="476672"/>
            <a:ext cx="7416824" cy="482453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</p:txBody>
      </p:sp>
      <p:pic>
        <p:nvPicPr>
          <p:cNvPr id="4" name="3 Imagen"/>
          <p:cNvPicPr/>
          <p:nvPr/>
        </p:nvPicPr>
        <p:blipFill>
          <a:blip r:embed="rId2"/>
          <a:stretch>
            <a:fillRect/>
          </a:stretch>
        </p:blipFill>
        <p:spPr>
          <a:xfrm>
            <a:off x="1403648" y="620688"/>
            <a:ext cx="6264696" cy="4474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126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 redondeado"/>
          <p:cNvSpPr/>
          <p:nvPr/>
        </p:nvSpPr>
        <p:spPr>
          <a:xfrm>
            <a:off x="827584" y="476672"/>
            <a:ext cx="7416824" cy="482453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altLang="es-CO" sz="2000" dirty="0" smtClean="0">
                <a:solidFill>
                  <a:srgbClr val="008000"/>
                </a:solidFill>
                <a:cs typeface="Tahoma" pitchFamily="34" charset="0"/>
              </a:rPr>
              <a:t>CONFIGURACION DE LA BASE DE DATOS</a:t>
            </a: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</p:txBody>
      </p:sp>
      <p:pic>
        <p:nvPicPr>
          <p:cNvPr id="5" name="4 Imagen"/>
          <p:cNvPicPr/>
          <p:nvPr/>
        </p:nvPicPr>
        <p:blipFill>
          <a:blip r:embed="rId2"/>
          <a:stretch>
            <a:fillRect/>
          </a:stretch>
        </p:blipFill>
        <p:spPr>
          <a:xfrm>
            <a:off x="1331640" y="955364"/>
            <a:ext cx="6264696" cy="4057811"/>
          </a:xfrm>
          <a:prstGeom prst="rect">
            <a:avLst/>
          </a:prstGeom>
        </p:spPr>
      </p:pic>
      <p:cxnSp>
        <p:nvCxnSpPr>
          <p:cNvPr id="6" name="5 Conector recto de flecha">
            <a:hlinkClick r:id="rId3" action="ppaction://hlinksldjump"/>
          </p:cNvPr>
          <p:cNvCxnSpPr/>
          <p:nvPr/>
        </p:nvCxnSpPr>
        <p:spPr>
          <a:xfrm>
            <a:off x="4644008" y="3284984"/>
            <a:ext cx="396044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5478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 redondeado"/>
          <p:cNvSpPr/>
          <p:nvPr/>
        </p:nvSpPr>
        <p:spPr>
          <a:xfrm>
            <a:off x="827584" y="476672"/>
            <a:ext cx="7416824" cy="482453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altLang="es-CO" sz="2000" dirty="0" smtClean="0">
                <a:solidFill>
                  <a:srgbClr val="008000"/>
                </a:solidFill>
                <a:cs typeface="Tahoma" pitchFamily="34" charset="0"/>
              </a:rPr>
              <a:t>CONFIGURACION DE LA BASE DE DATOS</a:t>
            </a: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</p:txBody>
      </p:sp>
      <p:pic>
        <p:nvPicPr>
          <p:cNvPr id="7" name="6 Imagen"/>
          <p:cNvPicPr/>
          <p:nvPr/>
        </p:nvPicPr>
        <p:blipFill>
          <a:blip r:embed="rId2"/>
          <a:stretch>
            <a:fillRect/>
          </a:stretch>
        </p:blipFill>
        <p:spPr>
          <a:xfrm>
            <a:off x="1403648" y="952190"/>
            <a:ext cx="6120680" cy="4060986"/>
          </a:xfrm>
          <a:prstGeom prst="rect">
            <a:avLst/>
          </a:prstGeom>
        </p:spPr>
      </p:pic>
      <p:cxnSp>
        <p:nvCxnSpPr>
          <p:cNvPr id="8" name="7 Conector recto de flecha">
            <a:hlinkClick r:id="rId3" action="ppaction://hlinksldjump"/>
          </p:cNvPr>
          <p:cNvCxnSpPr/>
          <p:nvPr/>
        </p:nvCxnSpPr>
        <p:spPr>
          <a:xfrm>
            <a:off x="4860032" y="2708920"/>
            <a:ext cx="396044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2749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 redondeado"/>
          <p:cNvSpPr/>
          <p:nvPr/>
        </p:nvSpPr>
        <p:spPr>
          <a:xfrm>
            <a:off x="827584" y="476672"/>
            <a:ext cx="7560840" cy="5112568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altLang="es-CO" sz="2000" dirty="0" smtClean="0">
                <a:solidFill>
                  <a:srgbClr val="008000"/>
                </a:solidFill>
                <a:cs typeface="Tahoma" pitchFamily="34" charset="0"/>
              </a:rPr>
              <a:t>CONFIGURACION DE LA BASE DE DATOS</a:t>
            </a: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100138"/>
            <a:ext cx="6120680" cy="4345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9955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 redondeado"/>
          <p:cNvSpPr/>
          <p:nvPr/>
        </p:nvSpPr>
        <p:spPr>
          <a:xfrm>
            <a:off x="827584" y="476672"/>
            <a:ext cx="7416824" cy="489654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altLang="es-CO" sz="2000" dirty="0" smtClean="0">
                <a:solidFill>
                  <a:srgbClr val="008000"/>
                </a:solidFill>
                <a:cs typeface="Tahoma" pitchFamily="34" charset="0"/>
              </a:rPr>
              <a:t>CONFIGURACION DE LA BASE DE DATOS</a:t>
            </a: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196752"/>
            <a:ext cx="6336704" cy="407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6505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 redondeado"/>
          <p:cNvSpPr/>
          <p:nvPr/>
        </p:nvSpPr>
        <p:spPr>
          <a:xfrm>
            <a:off x="827584" y="476672"/>
            <a:ext cx="7488832" cy="489066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altLang="es-CO" sz="2000" dirty="0" smtClean="0">
                <a:solidFill>
                  <a:srgbClr val="008000"/>
                </a:solidFill>
                <a:cs typeface="Tahoma" pitchFamily="34" charset="0"/>
              </a:rPr>
              <a:t>CONFIGURACION DE LA BASE DE DATOS</a:t>
            </a: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5488" y="1052737"/>
            <a:ext cx="5735134" cy="4314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7688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 redondeado"/>
          <p:cNvSpPr/>
          <p:nvPr/>
        </p:nvSpPr>
        <p:spPr>
          <a:xfrm>
            <a:off x="1165828" y="332656"/>
            <a:ext cx="6775243" cy="532859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endParaRPr lang="es-ES_tradnl" altLang="es-CO" sz="2000" b="1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es-ES_tradnl" altLang="es-CO" sz="2000" b="1" dirty="0" smtClean="0">
                <a:solidFill>
                  <a:srgbClr val="008000"/>
                </a:solidFill>
                <a:cs typeface="Tahoma" pitchFamily="34" charset="0"/>
              </a:rPr>
              <a:t>ARCHIVOS PLANOS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s-ES_tradnl" altLang="es-CO" sz="2000" b="1" dirty="0" smtClean="0">
                <a:solidFill>
                  <a:srgbClr val="008000"/>
                </a:solidFill>
              </a:rPr>
              <a:t>Archivo </a:t>
            </a:r>
            <a:r>
              <a:rPr lang="es-ES_tradnl" altLang="es-CO" sz="2000" b="1" dirty="0">
                <a:solidFill>
                  <a:srgbClr val="008000"/>
                </a:solidFill>
              </a:rPr>
              <a:t>de control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s-ES_tradnl" altLang="es-CO" sz="2000" b="1" dirty="0">
                <a:solidFill>
                  <a:srgbClr val="008000"/>
                </a:solidFill>
              </a:rPr>
              <a:t>Archivo de Usuarios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s-ES_tradnl" altLang="es-CO" sz="2000" b="1" dirty="0">
                <a:solidFill>
                  <a:srgbClr val="008000"/>
                </a:solidFill>
              </a:rPr>
              <a:t>Archivo de Facturación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s-ES_tradnl" altLang="es-CO" sz="2000" b="1" dirty="0">
                <a:solidFill>
                  <a:srgbClr val="008000"/>
                </a:solidFill>
              </a:rPr>
              <a:t>Archivo de Consultas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s-ES_tradnl" altLang="es-CO" sz="2000" b="1" dirty="0">
                <a:solidFill>
                  <a:srgbClr val="008000"/>
                </a:solidFill>
              </a:rPr>
              <a:t>Archivo de Procedimientos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s-ES_tradnl" altLang="es-CO" sz="2000" b="1" dirty="0">
                <a:solidFill>
                  <a:srgbClr val="008000"/>
                </a:solidFill>
              </a:rPr>
              <a:t>Archivo de Medicamentos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s-ES_tradnl" altLang="es-CO" sz="2000" b="1" dirty="0">
                <a:solidFill>
                  <a:srgbClr val="008000"/>
                </a:solidFill>
              </a:rPr>
              <a:t>Archivo de Recién Nacidos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s-ES_tradnl" altLang="es-CO" sz="2000" b="1" dirty="0">
                <a:solidFill>
                  <a:srgbClr val="008000"/>
                </a:solidFill>
              </a:rPr>
              <a:t>Archivo de Urgencias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s-ES_tradnl" altLang="es-CO" sz="2000" b="1" dirty="0">
                <a:solidFill>
                  <a:srgbClr val="008000"/>
                </a:solidFill>
              </a:rPr>
              <a:t>Archivo de Hospitalización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s-ES_tradnl" altLang="es-CO" sz="2000" b="1" dirty="0">
                <a:solidFill>
                  <a:srgbClr val="008000"/>
                </a:solidFill>
              </a:rPr>
              <a:t>Archivo de Otros Servicios</a:t>
            </a:r>
            <a:endParaRPr lang="es-ES" altLang="es-CO" sz="2000" b="1" dirty="0">
              <a:solidFill>
                <a:srgbClr val="008000"/>
              </a:solidFill>
            </a:endParaRPr>
          </a:p>
          <a:p>
            <a:pPr algn="ctr"/>
            <a:endParaRPr lang="es-CO" sz="2000" b="1" i="1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s-CO" sz="2000" b="1" i="1" dirty="0" smtClean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44232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 redondeado"/>
          <p:cNvSpPr/>
          <p:nvPr/>
        </p:nvSpPr>
        <p:spPr>
          <a:xfrm>
            <a:off x="827584" y="476672"/>
            <a:ext cx="7488832" cy="489066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altLang="es-CO" sz="2000" dirty="0" smtClean="0">
                <a:solidFill>
                  <a:srgbClr val="008000"/>
                </a:solidFill>
                <a:cs typeface="Tahoma" pitchFamily="34" charset="0"/>
              </a:rPr>
              <a:t>CONFIGURACION DE LA BASE DE DATOS</a:t>
            </a: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2883" y="3140968"/>
            <a:ext cx="6197244" cy="1384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196753"/>
            <a:ext cx="5256584" cy="1778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03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 redondeado"/>
          <p:cNvSpPr/>
          <p:nvPr/>
        </p:nvSpPr>
        <p:spPr>
          <a:xfrm>
            <a:off x="827584" y="476672"/>
            <a:ext cx="7488832" cy="489066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altLang="es-CO" sz="2000" dirty="0" smtClean="0">
                <a:solidFill>
                  <a:srgbClr val="008000"/>
                </a:solidFill>
                <a:cs typeface="Tahoma" pitchFamily="34" charset="0"/>
              </a:rPr>
              <a:t>CONFIGURACION DE LA BASE DE DATOS</a:t>
            </a: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</p:txBody>
      </p:sp>
      <p:pic>
        <p:nvPicPr>
          <p:cNvPr id="5" name="3 Imagen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65" t="31530" r="18795" b="22172"/>
          <a:stretch/>
        </p:blipFill>
        <p:spPr bwMode="auto">
          <a:xfrm>
            <a:off x="1419889" y="1124744"/>
            <a:ext cx="6248455" cy="4192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749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 redondeado"/>
          <p:cNvSpPr/>
          <p:nvPr/>
        </p:nvSpPr>
        <p:spPr>
          <a:xfrm>
            <a:off x="827584" y="476672"/>
            <a:ext cx="7488832" cy="489066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altLang="es-CO" sz="2000" dirty="0" smtClean="0">
                <a:solidFill>
                  <a:srgbClr val="008000"/>
                </a:solidFill>
                <a:cs typeface="Tahoma" pitchFamily="34" charset="0"/>
              </a:rPr>
              <a:t>CONFIGURACION DE LA BASE DE DATOS</a:t>
            </a: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</p:txBody>
      </p:sp>
      <p:pic>
        <p:nvPicPr>
          <p:cNvPr id="4" name="2 Imagen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67" t="1972" r="14873" b="40875"/>
          <a:stretch/>
        </p:blipFill>
        <p:spPr bwMode="auto">
          <a:xfrm>
            <a:off x="1619672" y="995914"/>
            <a:ext cx="5794368" cy="4233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7487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 redondeado"/>
          <p:cNvSpPr/>
          <p:nvPr/>
        </p:nvSpPr>
        <p:spPr>
          <a:xfrm>
            <a:off x="827584" y="476672"/>
            <a:ext cx="7488832" cy="489066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altLang="es-CO" sz="2000" dirty="0" smtClean="0">
                <a:solidFill>
                  <a:srgbClr val="008000"/>
                </a:solidFill>
                <a:cs typeface="Tahoma" pitchFamily="34" charset="0"/>
              </a:rPr>
              <a:t>CONFIGURACION DE LA BASE DE DATOS</a:t>
            </a: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</p:txBody>
      </p:sp>
      <p:pic>
        <p:nvPicPr>
          <p:cNvPr id="5" name="3 Imagen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94" t="32866" r="10171" b="22781"/>
          <a:stretch/>
        </p:blipFill>
        <p:spPr bwMode="auto">
          <a:xfrm>
            <a:off x="1259631" y="1124744"/>
            <a:ext cx="6677494" cy="3577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9751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 redondeado"/>
          <p:cNvSpPr/>
          <p:nvPr/>
        </p:nvSpPr>
        <p:spPr>
          <a:xfrm>
            <a:off x="827584" y="476672"/>
            <a:ext cx="7488832" cy="489066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altLang="es-CO" sz="2000" dirty="0" smtClean="0">
                <a:solidFill>
                  <a:srgbClr val="008000"/>
                </a:solidFill>
                <a:cs typeface="Tahoma" pitchFamily="34" charset="0"/>
              </a:rPr>
              <a:t>CONFIGURACION DE LA BASE DE DATOS</a:t>
            </a: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</p:txBody>
      </p:sp>
      <p:pic>
        <p:nvPicPr>
          <p:cNvPr id="4" name="2 Imagen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62" t="43812" r="10791" b="39540"/>
          <a:stretch/>
        </p:blipFill>
        <p:spPr bwMode="auto">
          <a:xfrm>
            <a:off x="1259632" y="1052736"/>
            <a:ext cx="3501174" cy="1522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3 Image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7" t="33013" r="20253" b="25418"/>
          <a:stretch/>
        </p:blipFill>
        <p:spPr bwMode="auto">
          <a:xfrm>
            <a:off x="3491880" y="2575402"/>
            <a:ext cx="4464496" cy="264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6082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 redondeado"/>
          <p:cNvSpPr/>
          <p:nvPr/>
        </p:nvSpPr>
        <p:spPr>
          <a:xfrm>
            <a:off x="827584" y="476672"/>
            <a:ext cx="7632848" cy="489066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altLang="es-CO" sz="2000" dirty="0" smtClean="0">
                <a:solidFill>
                  <a:srgbClr val="008000"/>
                </a:solidFill>
                <a:cs typeface="Tahoma" pitchFamily="34" charset="0"/>
              </a:rPr>
              <a:t>CONFIGURACION DE LA BASE DE DATOS</a:t>
            </a: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</p:txBody>
      </p:sp>
      <p:pic>
        <p:nvPicPr>
          <p:cNvPr id="5" name="2 Imagen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80" t="32871" r="17085" b="25914"/>
          <a:stretch/>
        </p:blipFill>
        <p:spPr bwMode="auto">
          <a:xfrm>
            <a:off x="1115616" y="1085801"/>
            <a:ext cx="3456384" cy="3672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3 Image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14" t="33416" r="17442" b="25646"/>
          <a:stretch/>
        </p:blipFill>
        <p:spPr bwMode="auto">
          <a:xfrm>
            <a:off x="4572001" y="1085802"/>
            <a:ext cx="3744415" cy="3672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8508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 redondeado"/>
          <p:cNvSpPr/>
          <p:nvPr/>
        </p:nvSpPr>
        <p:spPr>
          <a:xfrm>
            <a:off x="827584" y="476672"/>
            <a:ext cx="7632848" cy="489066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</p:txBody>
      </p:sp>
      <p:pic>
        <p:nvPicPr>
          <p:cNvPr id="6" name="5 Imagen"/>
          <p:cNvPicPr/>
          <p:nvPr/>
        </p:nvPicPr>
        <p:blipFill rotWithShape="1">
          <a:blip r:embed="rId2"/>
          <a:srcRect r="64839" b="72508"/>
          <a:stretch/>
        </p:blipFill>
        <p:spPr bwMode="auto">
          <a:xfrm>
            <a:off x="1331640" y="1268760"/>
            <a:ext cx="6408712" cy="352839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99958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 redondeado"/>
          <p:cNvSpPr/>
          <p:nvPr/>
        </p:nvSpPr>
        <p:spPr>
          <a:xfrm>
            <a:off x="827584" y="476672"/>
            <a:ext cx="7632848" cy="489066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</p:txBody>
      </p:sp>
      <p:pic>
        <p:nvPicPr>
          <p:cNvPr id="4" name="3 Imagen"/>
          <p:cNvPicPr/>
          <p:nvPr/>
        </p:nvPicPr>
        <p:blipFill>
          <a:blip r:embed="rId2"/>
          <a:stretch>
            <a:fillRect/>
          </a:stretch>
        </p:blipFill>
        <p:spPr>
          <a:xfrm>
            <a:off x="1475656" y="548680"/>
            <a:ext cx="6480720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10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 redondeado"/>
          <p:cNvSpPr/>
          <p:nvPr/>
        </p:nvSpPr>
        <p:spPr>
          <a:xfrm>
            <a:off x="827584" y="476672"/>
            <a:ext cx="7632848" cy="489066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</p:txBody>
      </p:sp>
      <p:pic>
        <p:nvPicPr>
          <p:cNvPr id="5" name="4 Imagen"/>
          <p:cNvPicPr/>
          <p:nvPr/>
        </p:nvPicPr>
        <p:blipFill>
          <a:blip r:embed="rId2"/>
          <a:stretch>
            <a:fillRect/>
          </a:stretch>
        </p:blipFill>
        <p:spPr>
          <a:xfrm>
            <a:off x="1403648" y="692696"/>
            <a:ext cx="6624736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250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 redondeado"/>
          <p:cNvSpPr/>
          <p:nvPr/>
        </p:nvSpPr>
        <p:spPr>
          <a:xfrm>
            <a:off x="827584" y="476672"/>
            <a:ext cx="7632848" cy="489066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</p:txBody>
      </p:sp>
      <p:pic>
        <p:nvPicPr>
          <p:cNvPr id="4" name="3 Imagen"/>
          <p:cNvPicPr/>
          <p:nvPr/>
        </p:nvPicPr>
        <p:blipFill>
          <a:blip r:embed="rId2"/>
          <a:stretch>
            <a:fillRect/>
          </a:stretch>
        </p:blipFill>
        <p:spPr>
          <a:xfrm>
            <a:off x="1430423" y="620688"/>
            <a:ext cx="6453945" cy="4490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006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 redondeado"/>
          <p:cNvSpPr/>
          <p:nvPr/>
        </p:nvSpPr>
        <p:spPr>
          <a:xfrm>
            <a:off x="827584" y="548680"/>
            <a:ext cx="7272808" cy="468052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endParaRPr lang="es-ES_tradnl" altLang="es-CO" sz="2000" b="1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es-ES_tradnl" altLang="es-CO" sz="2000" b="1" dirty="0" smtClean="0">
                <a:solidFill>
                  <a:srgbClr val="008000"/>
                </a:solidFill>
                <a:cs typeface="Tahoma" pitchFamily="34" charset="0"/>
              </a:rPr>
              <a:t>ERRORES VALIDACION DE RIPS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indent="-342900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s-ES_tradnl" altLang="es-CO" sz="2000" dirty="0" smtClean="0">
                <a:solidFill>
                  <a:srgbClr val="008000"/>
                </a:solidFill>
                <a:cs typeface="Tahoma" pitchFamily="34" charset="0"/>
              </a:rPr>
              <a:t>Nombre CT igual en todos los meses y Entidades</a:t>
            </a:r>
          </a:p>
          <a:p>
            <a:pPr indent="-342900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s-ES_tradnl" altLang="es-CO" sz="2000" dirty="0" smtClean="0">
                <a:solidFill>
                  <a:srgbClr val="008000"/>
                </a:solidFill>
                <a:cs typeface="Tahoma" pitchFamily="34" charset="0"/>
              </a:rPr>
              <a:t>Código de </a:t>
            </a:r>
            <a:r>
              <a:rPr lang="es-ES_tradnl" altLang="es-CO" sz="2000" dirty="0">
                <a:solidFill>
                  <a:srgbClr val="008000"/>
                </a:solidFill>
                <a:cs typeface="Tahoma" pitchFamily="34" charset="0"/>
              </a:rPr>
              <a:t>Habilitación ( 12 dígitos</a:t>
            </a:r>
            <a:r>
              <a:rPr lang="es-ES_tradnl" altLang="es-CO" sz="2000" dirty="0" smtClean="0">
                <a:solidFill>
                  <a:srgbClr val="008000"/>
                </a:solidFill>
                <a:cs typeface="Tahoma" pitchFamily="34" charset="0"/>
              </a:rPr>
              <a:t>)</a:t>
            </a:r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s-ES_tradnl" altLang="es-CO" sz="2000" dirty="0">
                <a:solidFill>
                  <a:srgbClr val="008000"/>
                </a:solidFill>
                <a:cs typeface="Tahoma" pitchFamily="34" charset="0"/>
              </a:rPr>
              <a:t> </a:t>
            </a:r>
            <a:r>
              <a:rPr lang="es-ES_tradnl" altLang="es-CO" sz="2000" dirty="0" smtClean="0">
                <a:solidFill>
                  <a:srgbClr val="008000"/>
                </a:solidFill>
                <a:cs typeface="Tahoma" pitchFamily="34" charset="0"/>
              </a:rPr>
              <a:t>  Tipo </a:t>
            </a:r>
            <a:r>
              <a:rPr lang="es-ES_tradnl" altLang="es-CO" sz="2000" dirty="0">
                <a:solidFill>
                  <a:srgbClr val="008000"/>
                </a:solidFill>
                <a:cs typeface="Tahoma" pitchFamily="34" charset="0"/>
              </a:rPr>
              <a:t>y Numero de Documento </a:t>
            </a:r>
            <a:r>
              <a:rPr lang="es-ES_tradnl" altLang="es-CO" sz="2000" dirty="0" smtClean="0">
                <a:solidFill>
                  <a:srgbClr val="008000"/>
                </a:solidFill>
                <a:cs typeface="Tahoma" pitchFamily="34" charset="0"/>
              </a:rPr>
              <a:t>con respecto a la edad</a:t>
            </a:r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s-ES_tradnl" altLang="es-CO" sz="2000" dirty="0" smtClean="0">
                <a:solidFill>
                  <a:srgbClr val="008000"/>
                </a:solidFill>
                <a:cs typeface="Tahoma" pitchFamily="34" charset="0"/>
              </a:rPr>
              <a:t>   Campos </a:t>
            </a:r>
            <a:r>
              <a:rPr lang="es-ES_tradnl" altLang="es-CO" sz="2000" dirty="0">
                <a:solidFill>
                  <a:srgbClr val="008000"/>
                </a:solidFill>
                <a:cs typeface="Tahoma" pitchFamily="34" charset="0"/>
              </a:rPr>
              <a:t>de </a:t>
            </a:r>
            <a:r>
              <a:rPr lang="es-ES_tradnl" altLang="es-CO" sz="2000" dirty="0" smtClean="0">
                <a:solidFill>
                  <a:srgbClr val="008000"/>
                </a:solidFill>
                <a:cs typeface="Tahoma" pitchFamily="34" charset="0"/>
              </a:rPr>
              <a:t>fecha en la factura</a:t>
            </a:r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s-ES_tradnl" altLang="es-CO" sz="2000" dirty="0">
                <a:solidFill>
                  <a:srgbClr val="008000"/>
                </a:solidFill>
                <a:cs typeface="Tahoma" pitchFamily="34" charset="0"/>
              </a:rPr>
              <a:t> </a:t>
            </a:r>
            <a:r>
              <a:rPr lang="es-ES_tradnl" altLang="es-CO" sz="2000" dirty="0" smtClean="0">
                <a:solidFill>
                  <a:srgbClr val="008000"/>
                </a:solidFill>
                <a:cs typeface="Tahoma" pitchFamily="34" charset="0"/>
              </a:rPr>
              <a:t>  Diagnóstico</a:t>
            </a:r>
            <a:r>
              <a:rPr lang="es-ES_tradnl" altLang="es-CO" sz="2000" dirty="0">
                <a:solidFill>
                  <a:srgbClr val="008000"/>
                </a:solidFill>
                <a:cs typeface="Tahoma" pitchFamily="34" charset="0"/>
              </a:rPr>
              <a:t>:   CIE10 verificando edad y sexo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s-ES_tradnl" altLang="es-CO" sz="2000" dirty="0">
                <a:solidFill>
                  <a:srgbClr val="008000"/>
                </a:solidFill>
                <a:cs typeface="Tahoma" pitchFamily="34" charset="0"/>
              </a:rPr>
              <a:t> </a:t>
            </a:r>
            <a:r>
              <a:rPr lang="es-ES_tradnl" altLang="es-CO" sz="2000" dirty="0" smtClean="0">
                <a:solidFill>
                  <a:srgbClr val="008000"/>
                </a:solidFill>
                <a:cs typeface="Tahoma" pitchFamily="34" charset="0"/>
              </a:rPr>
              <a:t>  Procedimientos</a:t>
            </a:r>
            <a:r>
              <a:rPr lang="es-ES_tradnl" altLang="es-CO" sz="2000" dirty="0">
                <a:solidFill>
                  <a:srgbClr val="008000"/>
                </a:solidFill>
                <a:cs typeface="Tahoma" pitchFamily="34" charset="0"/>
              </a:rPr>
              <a:t>: CUPS verificando edad y sexo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CO" sz="2000" b="1" i="1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s-CO" sz="2000" b="1" i="1" dirty="0" smtClean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3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3638971"/>
              </p:ext>
            </p:extLst>
          </p:nvPr>
        </p:nvGraphicFramePr>
        <p:xfrm>
          <a:off x="3574988" y="4365104"/>
          <a:ext cx="17780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Objeto empaquetador del shell" showAsIcon="1" r:id="rId3" imgW="1778400" imgH="685800" progId="Package">
                  <p:embed/>
                </p:oleObj>
              </mc:Choice>
              <mc:Fallback>
                <p:oleObj name="Objeto empaquetador del shell" showAsIcon="1" r:id="rId3" imgW="1778400" imgH="68580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74988" y="4365104"/>
                        <a:ext cx="1778000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1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5458459"/>
              </p:ext>
            </p:extLst>
          </p:nvPr>
        </p:nvGraphicFramePr>
        <p:xfrm>
          <a:off x="5724128" y="4365104"/>
          <a:ext cx="14224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Objeto empaquetador del shell" showAsIcon="1" r:id="rId5" imgW="1422720" imgH="685800" progId="Package">
                  <p:embed/>
                </p:oleObj>
              </mc:Choice>
              <mc:Fallback>
                <p:oleObj name="Objeto empaquetador del shell" showAsIcon="1" r:id="rId5" imgW="1422720" imgH="68580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724128" y="4365104"/>
                        <a:ext cx="1422400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65613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 redondeado"/>
          <p:cNvSpPr/>
          <p:nvPr/>
        </p:nvSpPr>
        <p:spPr>
          <a:xfrm>
            <a:off x="827584" y="476672"/>
            <a:ext cx="7632848" cy="489066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</p:txBody>
      </p:sp>
      <p:pic>
        <p:nvPicPr>
          <p:cNvPr id="5" name="4 Imagen"/>
          <p:cNvPicPr/>
          <p:nvPr/>
        </p:nvPicPr>
        <p:blipFill>
          <a:blip r:embed="rId2"/>
          <a:stretch>
            <a:fillRect/>
          </a:stretch>
        </p:blipFill>
        <p:spPr>
          <a:xfrm>
            <a:off x="1259632" y="764704"/>
            <a:ext cx="6768752" cy="4320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7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 redondeado"/>
          <p:cNvSpPr/>
          <p:nvPr/>
        </p:nvSpPr>
        <p:spPr>
          <a:xfrm>
            <a:off x="827584" y="476673"/>
            <a:ext cx="7344816" cy="432048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es-ES" altLang="es-CO" sz="2000" b="1" dirty="0" smtClean="0">
                <a:solidFill>
                  <a:srgbClr val="008000"/>
                </a:solidFill>
                <a:cs typeface="Tahoma" pitchFamily="34" charset="0"/>
              </a:rPr>
              <a:t>Cobertura </a:t>
            </a:r>
            <a:r>
              <a:rPr lang="es-ES" altLang="es-CO" sz="2000" b="1" dirty="0">
                <a:solidFill>
                  <a:srgbClr val="008000"/>
                </a:solidFill>
                <a:cs typeface="Tahoma" pitchFamily="34" charset="0"/>
              </a:rPr>
              <a:t>de información RIPS  </a:t>
            </a:r>
            <a:endParaRPr lang="es-ES" altLang="es-CO" sz="2000" b="1" dirty="0" smtClean="0">
              <a:solidFill>
                <a:srgbClr val="008000"/>
              </a:solidFill>
              <a:cs typeface="Tahoma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es-ES" altLang="es-CO" sz="2000" b="1" dirty="0" smtClean="0">
                <a:solidFill>
                  <a:srgbClr val="008000"/>
                </a:solidFill>
                <a:cs typeface="Tahoma" pitchFamily="34" charset="0"/>
              </a:rPr>
              <a:t>Total </a:t>
            </a:r>
            <a:r>
              <a:rPr lang="es-ES" altLang="es-CO" sz="2000" b="1" dirty="0">
                <a:solidFill>
                  <a:srgbClr val="008000"/>
                </a:solidFill>
                <a:cs typeface="Tahoma" pitchFamily="34" charset="0"/>
              </a:rPr>
              <a:t>departamento de Antioquia</a:t>
            </a:r>
          </a:p>
          <a:p>
            <a:pPr algn="ctr">
              <a:spcBef>
                <a:spcPct val="50000"/>
              </a:spcBef>
            </a:pPr>
            <a:r>
              <a:rPr lang="es-ES" altLang="es-CO" sz="2000" b="1" dirty="0">
                <a:solidFill>
                  <a:srgbClr val="008000"/>
                </a:solidFill>
                <a:cs typeface="Tahoma" pitchFamily="34" charset="0"/>
              </a:rPr>
              <a:t>Información  con corte a 30 de Septiembre de </a:t>
            </a:r>
            <a:r>
              <a:rPr lang="es-ES" altLang="es-CO" sz="2000" b="1" dirty="0" smtClean="0">
                <a:solidFill>
                  <a:srgbClr val="008000"/>
                </a:solidFill>
                <a:cs typeface="Tahoma" pitchFamily="34" charset="0"/>
              </a:rPr>
              <a:t>2014</a:t>
            </a:r>
          </a:p>
          <a:p>
            <a:pPr algn="ctr">
              <a:spcBef>
                <a:spcPct val="50000"/>
              </a:spcBef>
            </a:pPr>
            <a:endParaRPr lang="es-ES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>
              <a:spcBef>
                <a:spcPct val="50000"/>
              </a:spcBef>
            </a:pPr>
            <a:endParaRPr lang="es-ES" altLang="es-CO" sz="2000" dirty="0">
              <a:solidFill>
                <a:srgbClr val="008000"/>
              </a:solidFill>
              <a:cs typeface="Tahoma" pitchFamily="34" charset="0"/>
            </a:endParaRP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097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 redondeado"/>
          <p:cNvSpPr/>
          <p:nvPr/>
        </p:nvSpPr>
        <p:spPr>
          <a:xfrm>
            <a:off x="1393968" y="3573016"/>
            <a:ext cx="6552728" cy="86409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000" b="1" i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SECRETARIA SECCIONAL DE SALUD Y PROTECCIÓN SOCIAL DE ANTIOQUIA</a:t>
            </a:r>
          </a:p>
        </p:txBody>
      </p:sp>
      <p:sp>
        <p:nvSpPr>
          <p:cNvPr id="4" name="3 Rectángulo"/>
          <p:cNvSpPr/>
          <p:nvPr/>
        </p:nvSpPr>
        <p:spPr>
          <a:xfrm>
            <a:off x="1619672" y="1988840"/>
            <a:ext cx="576064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s-ES" sz="5400" b="1" cap="all" spc="0" dirty="0" smtClean="0">
                <a:ln>
                  <a:solidFill>
                    <a:srgbClr val="008000"/>
                  </a:solidFill>
                </a:ln>
                <a:solidFill>
                  <a:srgbClr val="008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gracias</a:t>
            </a:r>
            <a:endParaRPr lang="es-ES" sz="5400" b="1" cap="all" spc="0" dirty="0">
              <a:ln>
                <a:solidFill>
                  <a:srgbClr val="008000"/>
                </a:solidFill>
              </a:ln>
              <a:solidFill>
                <a:srgbClr val="008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69302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 redondeado"/>
          <p:cNvSpPr/>
          <p:nvPr/>
        </p:nvSpPr>
        <p:spPr>
          <a:xfrm>
            <a:off x="827584" y="548680"/>
            <a:ext cx="7200800" cy="446449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es-ES_tradnl" altLang="es-CO" sz="2000" b="1" dirty="0" smtClean="0">
                <a:solidFill>
                  <a:srgbClr val="008000"/>
                </a:solidFill>
                <a:cs typeface="Tahoma" pitchFamily="34" charset="0"/>
              </a:rPr>
              <a:t>PROCESO DE INSTALACION DEL SOFTWARE DE SISMASTERIPS</a:t>
            </a:r>
          </a:p>
          <a:p>
            <a:pPr algn="ctr"/>
            <a:endParaRPr lang="es-ES_tradnl" sz="2000" dirty="0">
              <a:solidFill>
                <a:srgbClr val="008000"/>
              </a:solidFill>
              <a:cs typeface="Tahoma" pitchFamily="34" charset="0"/>
            </a:endParaRPr>
          </a:p>
          <a:p>
            <a:pPr algn="just"/>
            <a:r>
              <a:rPr lang="es-ES_tradnl" altLang="es-CO" sz="2000" dirty="0" smtClean="0">
                <a:solidFill>
                  <a:srgbClr val="008000"/>
                </a:solidFill>
                <a:cs typeface="Tahoma" pitchFamily="34" charset="0"/>
              </a:rPr>
              <a:t>El instalador de </a:t>
            </a:r>
            <a:r>
              <a:rPr lang="es-ES_tradnl" altLang="es-CO" sz="2000" dirty="0" err="1" smtClean="0">
                <a:solidFill>
                  <a:srgbClr val="008000"/>
                </a:solidFill>
                <a:cs typeface="Tahoma" pitchFamily="34" charset="0"/>
              </a:rPr>
              <a:t>SismasterRips</a:t>
            </a:r>
            <a:r>
              <a:rPr lang="es-ES_tradnl" altLang="es-CO" sz="2000" dirty="0" smtClean="0">
                <a:solidFill>
                  <a:srgbClr val="008000"/>
                </a:solidFill>
                <a:cs typeface="Tahoma" pitchFamily="34" charset="0"/>
              </a:rPr>
              <a:t> tiene varios cambios (en la validación, ingreso de nuevas IPS, </a:t>
            </a:r>
            <a:r>
              <a:rPr lang="es-ES_tradnl" altLang="es-CO" sz="2000" dirty="0" err="1" smtClean="0">
                <a:solidFill>
                  <a:srgbClr val="008000"/>
                </a:solidFill>
                <a:cs typeface="Tahoma" pitchFamily="34" charset="0"/>
              </a:rPr>
              <a:t>etc</a:t>
            </a:r>
            <a:r>
              <a:rPr lang="es-ES_tradnl" altLang="es-CO" sz="2000" dirty="0" smtClean="0">
                <a:solidFill>
                  <a:srgbClr val="008000"/>
                </a:solidFill>
                <a:cs typeface="Tahoma" pitchFamily="34" charset="0"/>
              </a:rPr>
              <a:t>) para tener una buena calidad de la información y así poder ayudarle a la fuente(IPS) que mejore su sistema de información.</a:t>
            </a:r>
          </a:p>
          <a:p>
            <a:pPr algn="just"/>
            <a:r>
              <a:rPr lang="es-ES_tradnl" altLang="es-CO" sz="2000" dirty="0" smtClean="0">
                <a:solidFill>
                  <a:srgbClr val="008000"/>
                </a:solidFill>
                <a:cs typeface="Tahoma" pitchFamily="34" charset="0"/>
              </a:rPr>
              <a:t> </a:t>
            </a:r>
          </a:p>
          <a:p>
            <a:pPr algn="just"/>
            <a:r>
              <a:rPr lang="es-ES_tradnl" altLang="es-CO" sz="2000" dirty="0" smtClean="0">
                <a:solidFill>
                  <a:srgbClr val="008000"/>
                </a:solidFill>
                <a:cs typeface="Tahoma" pitchFamily="34" charset="0"/>
              </a:rPr>
              <a:t>Se debe tener en cuenta que Sistema de operativo se tiene para saber como se procede a configurar la Base de Datos. </a:t>
            </a:r>
          </a:p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3113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 redondeado"/>
          <p:cNvSpPr/>
          <p:nvPr/>
        </p:nvSpPr>
        <p:spPr>
          <a:xfrm>
            <a:off x="827584" y="548680"/>
            <a:ext cx="7560840" cy="489654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</p:txBody>
      </p:sp>
      <p:pic>
        <p:nvPicPr>
          <p:cNvPr id="4" name="3 Imagen"/>
          <p:cNvPicPr/>
          <p:nvPr/>
        </p:nvPicPr>
        <p:blipFill>
          <a:blip r:embed="rId2"/>
          <a:stretch>
            <a:fillRect/>
          </a:stretch>
        </p:blipFill>
        <p:spPr>
          <a:xfrm>
            <a:off x="1738647" y="711904"/>
            <a:ext cx="5612130" cy="4570095"/>
          </a:xfrm>
          <a:prstGeom prst="rect">
            <a:avLst/>
          </a:prstGeom>
        </p:spPr>
      </p:pic>
      <p:cxnSp>
        <p:nvCxnSpPr>
          <p:cNvPr id="5" name="4 Conector recto de flecha"/>
          <p:cNvCxnSpPr/>
          <p:nvPr/>
        </p:nvCxnSpPr>
        <p:spPr>
          <a:xfrm rot="10800000">
            <a:off x="1187004" y="4042023"/>
            <a:ext cx="936625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6 CuadroTexto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07504" y="3861048"/>
            <a:ext cx="10795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MX" altLang="es-CO" sz="2000" b="1" dirty="0">
                <a:solidFill>
                  <a:srgbClr val="008000"/>
                </a:solidFill>
                <a:latin typeface="+mn-lt"/>
                <a:cs typeface="Tahoma" pitchFamily="34" charset="0"/>
                <a:hlinkClick r:id="rId4" action="ppaction://hlinksldjump"/>
              </a:rPr>
              <a:t>Consola</a:t>
            </a:r>
            <a:endParaRPr lang="es-ES" altLang="es-CO" sz="2000" b="1" dirty="0">
              <a:solidFill>
                <a:srgbClr val="008000"/>
              </a:solidFill>
              <a:latin typeface="+mn-lt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868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 redondeado"/>
          <p:cNvSpPr/>
          <p:nvPr/>
        </p:nvSpPr>
        <p:spPr>
          <a:xfrm>
            <a:off x="827584" y="548680"/>
            <a:ext cx="7560840" cy="489654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</p:txBody>
      </p:sp>
      <p:pic>
        <p:nvPicPr>
          <p:cNvPr id="7" name="6 Imagen"/>
          <p:cNvPicPr/>
          <p:nvPr/>
        </p:nvPicPr>
        <p:blipFill>
          <a:blip r:embed="rId2"/>
          <a:stretch>
            <a:fillRect/>
          </a:stretch>
        </p:blipFill>
        <p:spPr>
          <a:xfrm>
            <a:off x="1547664" y="692696"/>
            <a:ext cx="6120680" cy="4680520"/>
          </a:xfrm>
          <a:prstGeom prst="rect">
            <a:avLst/>
          </a:prstGeom>
        </p:spPr>
      </p:pic>
      <p:cxnSp>
        <p:nvCxnSpPr>
          <p:cNvPr id="8" name="7 Conector recto de flecha">
            <a:hlinkClick r:id="rId3" action="ppaction://hlinksldjump"/>
          </p:cNvPr>
          <p:cNvCxnSpPr/>
          <p:nvPr/>
        </p:nvCxnSpPr>
        <p:spPr>
          <a:xfrm>
            <a:off x="7452320" y="5013176"/>
            <a:ext cx="576263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8690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 redondeado"/>
          <p:cNvSpPr/>
          <p:nvPr/>
        </p:nvSpPr>
        <p:spPr>
          <a:xfrm>
            <a:off x="827584" y="476672"/>
            <a:ext cx="7416824" cy="482453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</p:txBody>
      </p:sp>
      <p:pic>
        <p:nvPicPr>
          <p:cNvPr id="5" name="4 Imagen"/>
          <p:cNvPicPr/>
          <p:nvPr/>
        </p:nvPicPr>
        <p:blipFill>
          <a:blip r:embed="rId2"/>
          <a:stretch>
            <a:fillRect/>
          </a:stretch>
        </p:blipFill>
        <p:spPr>
          <a:xfrm>
            <a:off x="1547664" y="836712"/>
            <a:ext cx="6264696" cy="4392488"/>
          </a:xfrm>
          <a:prstGeom prst="rect">
            <a:avLst/>
          </a:prstGeom>
        </p:spPr>
      </p:pic>
      <p:cxnSp>
        <p:nvCxnSpPr>
          <p:cNvPr id="6" name="5 Conector recto de flecha">
            <a:hlinkClick r:id="rId3" action="ppaction://hlinksldjump"/>
          </p:cNvPr>
          <p:cNvCxnSpPr/>
          <p:nvPr/>
        </p:nvCxnSpPr>
        <p:spPr>
          <a:xfrm>
            <a:off x="7524328" y="4941168"/>
            <a:ext cx="576263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999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 redondeado"/>
          <p:cNvSpPr/>
          <p:nvPr/>
        </p:nvSpPr>
        <p:spPr>
          <a:xfrm>
            <a:off x="827584" y="476672"/>
            <a:ext cx="7416824" cy="482453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altLang="es-CO" sz="2000" dirty="0" smtClean="0">
              <a:solidFill>
                <a:srgbClr val="008000"/>
              </a:solidFill>
              <a:cs typeface="Tahoma" pitchFamily="34" charset="0"/>
            </a:endParaRPr>
          </a:p>
        </p:txBody>
      </p:sp>
      <p:pic>
        <p:nvPicPr>
          <p:cNvPr id="7" name="6 Imagen"/>
          <p:cNvPicPr/>
          <p:nvPr/>
        </p:nvPicPr>
        <p:blipFill>
          <a:blip r:embed="rId2"/>
          <a:stretch>
            <a:fillRect/>
          </a:stretch>
        </p:blipFill>
        <p:spPr>
          <a:xfrm>
            <a:off x="1403647" y="548681"/>
            <a:ext cx="6192489" cy="4608512"/>
          </a:xfrm>
          <a:prstGeom prst="rect">
            <a:avLst/>
          </a:prstGeom>
        </p:spPr>
      </p:pic>
      <p:cxnSp>
        <p:nvCxnSpPr>
          <p:cNvPr id="8" name="7 Conector recto de flecha">
            <a:hlinkClick r:id="rId3" action="ppaction://hlinksldjump"/>
          </p:cNvPr>
          <p:cNvCxnSpPr/>
          <p:nvPr/>
        </p:nvCxnSpPr>
        <p:spPr>
          <a:xfrm>
            <a:off x="7380312" y="4797152"/>
            <a:ext cx="576263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3516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ción sec salu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1647</TotalTime>
  <Words>315</Words>
  <Application>Microsoft Office PowerPoint</Application>
  <PresentationFormat>Presentación en pantalla (4:3)</PresentationFormat>
  <Paragraphs>248</Paragraphs>
  <Slides>42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42</vt:i4>
      </vt:variant>
    </vt:vector>
  </HeadingPairs>
  <TitlesOfParts>
    <vt:vector size="44" baseType="lpstr">
      <vt:lpstr>presentación sec salud</vt:lpstr>
      <vt:lpstr>Objeto empaquetador del shell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GOBERNACION DE ANTIOQUIA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GMARTINEZR</dc:creator>
  <cp:lastModifiedBy>Administrador</cp:lastModifiedBy>
  <cp:revision>147</cp:revision>
  <dcterms:created xsi:type="dcterms:W3CDTF">2012-08-17T22:25:00Z</dcterms:created>
  <dcterms:modified xsi:type="dcterms:W3CDTF">2014-11-06T03:01:52Z</dcterms:modified>
</cp:coreProperties>
</file>