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84" r:id="rId2"/>
    <p:sldId id="536" r:id="rId3"/>
    <p:sldId id="594" r:id="rId4"/>
    <p:sldId id="504" r:id="rId5"/>
    <p:sldId id="505" r:id="rId6"/>
    <p:sldId id="506" r:id="rId7"/>
    <p:sldId id="507" r:id="rId8"/>
    <p:sldId id="508" r:id="rId9"/>
    <p:sldId id="502" r:id="rId10"/>
    <p:sldId id="510" r:id="rId11"/>
    <p:sldId id="511" r:id="rId12"/>
    <p:sldId id="512" r:id="rId13"/>
    <p:sldId id="513" r:id="rId14"/>
    <p:sldId id="509" r:id="rId15"/>
    <p:sldId id="514" r:id="rId16"/>
    <p:sldId id="595" r:id="rId17"/>
    <p:sldId id="585" r:id="rId18"/>
    <p:sldId id="586" r:id="rId19"/>
    <p:sldId id="587" r:id="rId20"/>
    <p:sldId id="588" r:id="rId21"/>
    <p:sldId id="591" r:id="rId22"/>
    <p:sldId id="530" r:id="rId23"/>
    <p:sldId id="597" r:id="rId24"/>
    <p:sldId id="598" r:id="rId25"/>
    <p:sldId id="596" r:id="rId26"/>
    <p:sldId id="531" r:id="rId27"/>
    <p:sldId id="534" r:id="rId28"/>
    <p:sldId id="532" r:id="rId29"/>
    <p:sldId id="387" r:id="rId30"/>
  </p:sldIdLst>
  <p:sldSz cx="10693400" cy="7561263"/>
  <p:notesSz cx="6858000" cy="9144000"/>
  <p:defaultTextStyle>
    <a:defPPr>
      <a:defRPr lang="es-CO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TPOB" initials="K" lastIdx="4" clrIdx="0"/>
  <p:cmAuthor id="2" name="usuario" initials="u" lastIdx="3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87373" autoAdjust="0"/>
  </p:normalViewPr>
  <p:slideViewPr>
    <p:cSldViewPr>
      <p:cViewPr varScale="1">
        <p:scale>
          <a:sx n="106" d="100"/>
          <a:sy n="106" d="100"/>
        </p:scale>
        <p:origin x="1290" y="10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150418\Indicadores_Inf_1204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381395301418143E-2"/>
          <c:y val="6.227146381095286E-2"/>
          <c:w val="0.8916285313278437"/>
          <c:h val="0.80932674147316963"/>
        </c:manualLayout>
      </c:layout>
      <c:lineChart>
        <c:grouping val="standard"/>
        <c:varyColors val="0"/>
        <c:ser>
          <c:idx val="0"/>
          <c:order val="0"/>
          <c:tx>
            <c:strRef>
              <c:f>'3 eventos'!$B$7</c:f>
              <c:strCache>
                <c:ptCount val="1"/>
                <c:pt idx="0">
                  <c:v>IRA CB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92D050"/>
              </a:solidFill>
              <a:ln w="9525">
                <a:solidFill>
                  <a:srgbClr val="008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257568089142357E-2"/>
                  <c:y val="4.2669990072787586E-2"/>
                </c:manualLayout>
              </c:layout>
              <c:tx>
                <c:rich>
                  <a:bodyPr/>
                  <a:lstStyle/>
                  <a:p>
                    <a:fld id="{CC8E3C18-F31C-4C67-AB01-752FF586B04D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1A22777-168B-48AF-8C8E-04E71C466CB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3.0048101651256855E-2"/>
                  <c:y val="3.6621154997115019E-2"/>
                </c:manualLayout>
              </c:layout>
              <c:tx>
                <c:rich>
                  <a:bodyPr/>
                  <a:lstStyle/>
                  <a:p>
                    <a:fld id="{2F685053-7CF8-465B-BA8B-44AF0ADA24B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4DE75AD-FCCA-4870-B1BD-AEE5176B40B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AD8-46BD-935C-7F6F560841B6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3.6580297662399654E-2"/>
                  <c:y val="-2.1350898287287076E-2"/>
                </c:manualLayout>
              </c:layout>
              <c:tx>
                <c:rich>
                  <a:bodyPr/>
                  <a:lstStyle/>
                  <a:p>
                    <a:fld id="{853788C9-4E8A-48B7-96C6-92E3411A650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B9A8F69-098F-4897-9FD2-EC3984335A4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AD8-46BD-935C-7F6F560841B6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3.1354540853485512E-2"/>
                  <c:y val="2.8446660048525023E-2"/>
                </c:manualLayout>
              </c:layout>
              <c:tx>
                <c:rich>
                  <a:bodyPr/>
                  <a:lstStyle/>
                  <a:p>
                    <a:fld id="{ABA13859-ADE9-4AF3-902F-76D1EA6E498D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7A4DFB4-2986-4C21-9F39-FB8B7324198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3.9193176066856864E-2"/>
                  <c:y val="-3.6980658063082594E-2"/>
                </c:manualLayout>
              </c:layout>
              <c:tx>
                <c:rich>
                  <a:bodyPr/>
                  <a:lstStyle/>
                  <a:p>
                    <a:fld id="{6A7A3C7F-50BF-45EB-9AA5-A517D38984E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ADBBA63-1805-4498-8BA6-C42A321FE5B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4.0079703078258797E-2"/>
                  <c:y val="3.3076521963509381E-2"/>
                </c:manualLayout>
              </c:layout>
              <c:tx>
                <c:rich>
                  <a:bodyPr/>
                  <a:lstStyle/>
                  <a:p>
                    <a:fld id="{96D390D2-95B8-4513-8E92-F16E63F4600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2D7923E-3541-4885-A43B-636A9443F46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AD8-46BD-935C-7F6F560841B6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eventos'!$C$4:$H$4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'3 eventos'!$C$7:$H$7</c:f>
              <c:numCache>
                <c:formatCode>0.0</c:formatCode>
                <c:ptCount val="6"/>
                <c:pt idx="0">
                  <c:v>10.546904962798191</c:v>
                </c:pt>
                <c:pt idx="1">
                  <c:v>8.7685521595419011</c:v>
                </c:pt>
                <c:pt idx="2">
                  <c:v>9.6600056823562834</c:v>
                </c:pt>
                <c:pt idx="3">
                  <c:v>7.1516488314582212</c:v>
                </c:pt>
                <c:pt idx="4">
                  <c:v>8.970302691651451</c:v>
                </c:pt>
                <c:pt idx="5">
                  <c:v>7.6196423228386703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D8-46BD-935C-7F6F560841B6}"/>
            </c:ext>
            <c:ext xmlns:c15="http://schemas.microsoft.com/office/drawing/2012/chart" uri="{02D57815-91ED-43cb-92C2-25804820EDAC}">
              <c15:datalabelsRange>
                <c15:f>'3 eventos'!$C$5:$H$5</c15:f>
                <c15:dlblRangeCache>
                  <c:ptCount val="6"/>
                  <c:pt idx="0">
                    <c:v>55</c:v>
                  </c:pt>
                  <c:pt idx="1">
                    <c:v>46</c:v>
                  </c:pt>
                  <c:pt idx="2">
                    <c:v>51</c:v>
                  </c:pt>
                  <c:pt idx="3">
                    <c:v>38</c:v>
                  </c:pt>
                  <c:pt idx="4">
                    <c:v>48</c:v>
                  </c:pt>
                  <c:pt idx="5">
                    <c:v>41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'3 eventos'!$B$10</c:f>
              <c:strCache>
                <c:ptCount val="1"/>
                <c:pt idx="0">
                  <c:v>EDA CB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FEAFF"/>
              </a:solidFill>
              <a:ln w="1587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580297662399675E-2"/>
                  <c:y val="-3.6967890664478142E-2"/>
                </c:manualLayout>
              </c:layout>
              <c:tx>
                <c:rich>
                  <a:bodyPr/>
                  <a:lstStyle/>
                  <a:p>
                    <a:fld id="{221C88B6-DDCC-455F-BD9F-202D5191E24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2785C4B-CFCA-4E1F-884E-5059A656A59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AD8-46BD-935C-7F6F560841B6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5.1790953268566864E-2"/>
                  <c:y val="-3.234452444352072E-2"/>
                </c:manualLayout>
              </c:layout>
              <c:tx>
                <c:rich>
                  <a:bodyPr/>
                  <a:lstStyle/>
                  <a:p>
                    <a:fld id="{9A420705-FE20-4386-801F-37D22E399F0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06A4C19-7093-4003-90E6-E4F16B257E3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AD8-46BD-935C-7F6F560841B6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3.2660980055713974E-2"/>
                  <c:y val="-2.6301961072425644E-2"/>
                </c:manualLayout>
              </c:layout>
              <c:tx>
                <c:rich>
                  <a:bodyPr/>
                  <a:lstStyle/>
                  <a:p>
                    <a:fld id="{61FB6A3E-4C49-48AA-966F-EBBDA722DA6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34509A2-C7A0-41E0-B98A-3AD5DF46F7A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AD8-46BD-935C-7F6F560841B6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3.7886736864628213E-2"/>
                  <c:y val="-3.9825324067935104E-2"/>
                </c:manualLayout>
              </c:layout>
              <c:tx>
                <c:rich>
                  <a:bodyPr/>
                  <a:lstStyle/>
                  <a:p>
                    <a:fld id="{0E6D59D9-671E-4D8C-A2E8-C199C31E6B0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9B2BD84-F474-42FC-A39B-E4BC0762025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A79EBE8-1689-45D9-ABCA-566EED3E80E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6B31E7F-3C6A-4673-A71D-73A61F48732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013893E-F4E4-46F0-BDBE-C5F67A14275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597C0A3-438D-4279-9101-F1C8078AE49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eventos'!$C$4:$H$4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'3 eventos'!$C$10:$H$10</c:f>
              <c:numCache>
                <c:formatCode>0.0</c:formatCode>
                <c:ptCount val="6"/>
                <c:pt idx="0">
                  <c:v>1.7258571757306129</c:v>
                </c:pt>
                <c:pt idx="1">
                  <c:v>2.4780690885661891</c:v>
                </c:pt>
                <c:pt idx="2">
                  <c:v>2.841178141869495</c:v>
                </c:pt>
                <c:pt idx="3">
                  <c:v>1.8820128503837423</c:v>
                </c:pt>
                <c:pt idx="4">
                  <c:v>2.9901008972171503</c:v>
                </c:pt>
                <c:pt idx="5">
                  <c:v>0.55753480411014655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AD8-46BD-935C-7F6F560841B6}"/>
            </c:ext>
            <c:ext xmlns:c15="http://schemas.microsoft.com/office/drawing/2012/chart" uri="{02D57815-91ED-43cb-92C2-25804820EDAC}">
              <c15:datalabelsRange>
                <c15:f>'3 eventos'!$C$8:$H$8</c15:f>
                <c15:dlblRangeCache>
                  <c:ptCount val="6"/>
                  <c:pt idx="0">
                    <c:v>9</c:v>
                  </c:pt>
                  <c:pt idx="1">
                    <c:v>13</c:v>
                  </c:pt>
                  <c:pt idx="2">
                    <c:v>15</c:v>
                  </c:pt>
                  <c:pt idx="3">
                    <c:v>10</c:v>
                  </c:pt>
                  <c:pt idx="4">
                    <c:v>16</c:v>
                  </c:pt>
                  <c:pt idx="5">
                    <c:v>3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'3 eventos'!$B$13</c:f>
              <c:strCache>
                <c:ptCount val="1"/>
                <c:pt idx="0">
                  <c:v>DNT CB</c:v>
                </c:pt>
              </c:strCache>
            </c:strRef>
          </c:tx>
          <c:spPr>
            <a:ln w="28575" cap="rnd">
              <a:solidFill>
                <a:srgbClr val="F7964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BE5D6"/>
              </a:solidFill>
              <a:ln w="19050">
                <a:solidFill>
                  <a:srgbClr val="F7964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07423455007057E-2"/>
                  <c:y val="3.9465709007242923E-2"/>
                </c:manualLayout>
              </c:layout>
              <c:tx>
                <c:rich>
                  <a:bodyPr/>
                  <a:lstStyle/>
                  <a:p>
                    <a:fld id="{A3E12058-FEFE-46CA-A3B1-1F037808A98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C3CA485-5F6F-4423-8D0C-A2BE61C91DB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AD8-46BD-935C-7F6F560841B6}"/>
                </c:ext>
                <c:ext xmlns:c15="http://schemas.microsoft.com/office/drawing/2012/chart" uri="{CE6537A1-D6FC-4f65-9D91-7224C49458BB}">
                  <c15:layout>
                    <c:manualLayout>
                      <c:w val="6.0094950366853687E-2"/>
                      <c:h val="6.2511335394976733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1.5070547716920343E-2"/>
                  <c:y val="2.9509489984983643E-2"/>
                </c:manualLayout>
              </c:layout>
              <c:tx>
                <c:rich>
                  <a:bodyPr/>
                  <a:lstStyle/>
                  <a:p>
                    <a:fld id="{70833C8A-61FD-4C9C-BF09-F45E44E4B09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8E2621C-5D89-4B63-94C3-86E59B6B7E9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AD8-46BD-935C-7F6F560841B6}"/>
                </c:ext>
                <c:ext xmlns:c15="http://schemas.microsoft.com/office/drawing/2012/chart" uri="{CE6537A1-D6FC-4f65-9D91-7224C49458BB}">
                  <c15:layout>
                    <c:manualLayout>
                      <c:w val="5.7608928226081879E-2"/>
                      <c:h val="8.3836786951987416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3.5273858460171094E-2"/>
                  <c:y val="3.6980658063082594E-2"/>
                </c:manualLayout>
              </c:layout>
              <c:tx>
                <c:rich>
                  <a:bodyPr/>
                  <a:lstStyle/>
                  <a:p>
                    <a:fld id="{88943985-9EA7-4860-84FB-98E058F8B87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719DB99-3A58-4A25-A90B-5B44DE734DF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1.5677270426742707E-2"/>
                  <c:y val="3.0572095931993115E-2"/>
                </c:manualLayout>
              </c:layout>
              <c:tx>
                <c:rich>
                  <a:bodyPr/>
                  <a:lstStyle/>
                  <a:p>
                    <a:fld id="{E6D130DB-EC4A-4157-B377-C3A1BE8B0F4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E582380-3478-46E3-8AFB-CCB8C827687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AD8-46BD-935C-7F6F560841B6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3.1354540853485512E-2"/>
                  <c:y val="2.7374198565750758E-2"/>
                </c:manualLayout>
              </c:layout>
              <c:tx>
                <c:rich>
                  <a:bodyPr/>
                  <a:lstStyle/>
                  <a:p>
                    <a:fld id="{B8118FA3-2EFB-4238-8D98-CBD36A004B0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5D5F6AC-22C6-4FE1-8134-C8AF50CF137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AD8-46BD-935C-7F6F560841B6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1.3064392022285589E-3"/>
                  <c:y val="-5.6958277037319474E-3"/>
                </c:manualLayout>
              </c:layout>
              <c:tx>
                <c:rich>
                  <a:bodyPr/>
                  <a:lstStyle/>
                  <a:p>
                    <a:fld id="{1214C101-685E-4DD7-969D-D8AD336F61D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F73DCAF-CD1B-45E1-A692-EBA8C91E7AB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AD8-46BD-935C-7F6F560841B6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eventos'!$C$4:$H$4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'3 eventos'!$C$13:$H$13</c:f>
              <c:numCache>
                <c:formatCode>0.0</c:formatCode>
                <c:ptCount val="6"/>
                <c:pt idx="0">
                  <c:v>1.3423333589015878</c:v>
                </c:pt>
                <c:pt idx="1">
                  <c:v>1.5249655929638088</c:v>
                </c:pt>
                <c:pt idx="2">
                  <c:v>2.2729425134955963</c:v>
                </c:pt>
                <c:pt idx="3">
                  <c:v>1.505610280306994</c:v>
                </c:pt>
                <c:pt idx="4">
                  <c:v>1.6819317546846473</c:v>
                </c:pt>
                <c:pt idx="5">
                  <c:v>1.6726044123304398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AD8-46BD-935C-7F6F560841B6}"/>
            </c:ext>
            <c:ext xmlns:c15="http://schemas.microsoft.com/office/drawing/2012/chart" uri="{02D57815-91ED-43cb-92C2-25804820EDAC}">
              <c15:datalabelsRange>
                <c15:f>'3 eventos'!$C$11:$H$11</c15:f>
                <c15:dlblRangeCache>
                  <c:ptCount val="6"/>
                  <c:pt idx="0">
                    <c:v>7</c:v>
                  </c:pt>
                  <c:pt idx="1">
                    <c:v>8</c:v>
                  </c:pt>
                  <c:pt idx="2">
                    <c:v>12</c:v>
                  </c:pt>
                  <c:pt idx="3">
                    <c:v>8</c:v>
                  </c:pt>
                  <c:pt idx="4">
                    <c:v>9</c:v>
                  </c:pt>
                  <c:pt idx="5">
                    <c:v>9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27392"/>
        <c:axId val="211027952"/>
      </c:lineChart>
      <c:catAx>
        <c:axId val="211027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Año</a:t>
                </a:r>
              </a:p>
            </c:rich>
          </c:tx>
          <c:layout>
            <c:manualLayout>
              <c:xMode val="edge"/>
              <c:yMode val="edge"/>
              <c:x val="0.51761748694589493"/>
              <c:y val="0.941548609294307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11027952"/>
        <c:crosses val="autoZero"/>
        <c:auto val="1"/>
        <c:lblAlgn val="ctr"/>
        <c:lblOffset val="100"/>
        <c:noMultiLvlLbl val="0"/>
      </c:catAx>
      <c:valAx>
        <c:axId val="211027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Frecuencia; Tasa x 100000 niños</a:t>
                </a:r>
                <a:endParaRPr lang="es-EC"/>
              </a:p>
              <a:p>
                <a:pPr algn="ctr" rtl="0">
                  <a:defRPr/>
                </a:pPr>
                <a:endParaRPr lang="es-EC"/>
              </a:p>
            </c:rich>
          </c:tx>
          <c:layout>
            <c:manualLayout>
              <c:xMode val="edge"/>
              <c:yMode val="edge"/>
              <c:x val="3.9193176066856768E-3"/>
              <c:y val="0.200491388053657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110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60515704376052"/>
          <c:y val="2.7076585657183738E-2"/>
          <c:w val="0.483612460866017"/>
          <c:h val="6.7308172462234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028842793382222E-2"/>
          <c:y val="0.10148179504307242"/>
          <c:w val="0.90184955059111593"/>
          <c:h val="0.77525108885465377"/>
        </c:manualLayout>
      </c:layout>
      <c:lineChart>
        <c:grouping val="standard"/>
        <c:varyColors val="0"/>
        <c:ser>
          <c:idx val="0"/>
          <c:order val="0"/>
          <c:tx>
            <c:strRef>
              <c:f>'3 eventos'!$B$39</c:f>
              <c:strCache>
                <c:ptCount val="1"/>
                <c:pt idx="0">
                  <c:v>CB IRA Antioquia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92D050"/>
              </a:solidFill>
              <a:ln w="9525">
                <a:solidFill>
                  <a:srgbClr val="008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54F776D-9629-4EBF-9AA9-0E6D3C5F5DD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14F30F4-EE14-44BC-A868-8EFE5CE19CB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959E80C-2A92-4458-AD9B-221AD786A8E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8DD9AA7-CA0A-44D9-A9EE-516F986B654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0F313D1-7D75-46D5-8C4E-22DC4658F40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200DF3A-C948-418B-B58A-155F7BB9247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7760D47-6DFC-414A-9F50-8238FF80AA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00E3B42-3278-4922-BCA8-AFE44382FCE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F6979B-2059-4909-B95C-B5D8806D807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C4BA12E-E6AD-4FF9-B4DE-42BB6DE8266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3235F06-3533-4E3B-B398-FF8F5DA00D5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C9A08CA-446A-4D30-B5C8-1B7EBBB0076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eventos'!$C$36:$H$36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'3 eventos'!$C$39:$H$39</c:f>
              <c:numCache>
                <c:formatCode>0.0</c:formatCode>
                <c:ptCount val="6"/>
                <c:pt idx="0">
                  <c:v>10.546904962798191</c:v>
                </c:pt>
                <c:pt idx="1">
                  <c:v>8.7685521595419011</c:v>
                </c:pt>
                <c:pt idx="2">
                  <c:v>9.6600056823562834</c:v>
                </c:pt>
                <c:pt idx="3">
                  <c:v>7.1516488314582212</c:v>
                </c:pt>
                <c:pt idx="4">
                  <c:v>8.970302691651451</c:v>
                </c:pt>
                <c:pt idx="5">
                  <c:v>7.6196423228386703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A0C-46E7-820B-C8577AC710DD}"/>
            </c:ext>
            <c:ext xmlns:c15="http://schemas.microsoft.com/office/drawing/2012/chart" uri="{02D57815-91ED-43cb-92C2-25804820EDAC}">
              <c15:datalabelsRange>
                <c15:f>'3 eventos'!$C$37:$H$37</c15:f>
                <c15:dlblRangeCache>
                  <c:ptCount val="6"/>
                  <c:pt idx="0">
                    <c:v>55</c:v>
                  </c:pt>
                  <c:pt idx="1">
                    <c:v>46</c:v>
                  </c:pt>
                  <c:pt idx="2">
                    <c:v>51</c:v>
                  </c:pt>
                  <c:pt idx="3">
                    <c:v>38</c:v>
                  </c:pt>
                  <c:pt idx="4">
                    <c:v>48</c:v>
                  </c:pt>
                  <c:pt idx="5">
                    <c:v>41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'3 eventos'!$B$42</c:f>
              <c:strCache>
                <c:ptCount val="1"/>
                <c:pt idx="0">
                  <c:v>CB &lt; 1 año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FEAFF"/>
              </a:solidFill>
              <a:ln w="1587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2EBB3EB-72B7-439F-B3CF-603BEF62B00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C4FF8EA-47B0-44FF-AE87-A88344DC4B2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979EAB6-384D-4F8F-9B95-11D078F5F84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B42B31B-2FBD-4B1D-854C-C9E773985F9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>
                <c:manualLayout>
                  <c:x val="-5.9807371897662838E-2"/>
                  <c:y val="3.5885921160752107E-2"/>
                </c:manualLayout>
              </c:layout>
              <c:tx>
                <c:rich>
                  <a:bodyPr/>
                  <a:lstStyle/>
                  <a:p>
                    <a:fld id="{CCB1908B-378B-4C62-97D3-13E6F443DAF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A4A4FF1-BE59-431C-929D-6FA2D0066F1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1FF7DC7-578B-46C7-88FF-A7BF94841F6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723D3DE-4C3C-4830-90A2-27E7C43FF84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C9ACC74-2BFB-4365-9FB3-5F619330591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6FE20F6-F7B9-469D-B922-A7C93504FBE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A639189-5B70-475C-8711-798791C0130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96FD2E7-98E2-41CF-B6D3-8839319D262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eventos'!$C$36:$H$36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'3 eventos'!$C$42:$H$42</c:f>
              <c:numCache>
                <c:formatCode>0.0</c:formatCode>
                <c:ptCount val="6"/>
                <c:pt idx="0">
                  <c:v>57.039889031488613</c:v>
                </c:pt>
                <c:pt idx="1">
                  <c:v>53.506695025215038</c:v>
                </c:pt>
                <c:pt idx="2">
                  <c:v>54.960153888430888</c:v>
                </c:pt>
                <c:pt idx="3">
                  <c:v>40.827077571447383</c:v>
                </c:pt>
                <c:pt idx="4">
                  <c:v>47.984644913627641</c:v>
                </c:pt>
                <c:pt idx="5">
                  <c:v>41.320110897846021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A0C-46E7-820B-C8577AC710DD}"/>
            </c:ext>
            <c:ext xmlns:c15="http://schemas.microsoft.com/office/drawing/2012/chart" uri="{02D57815-91ED-43cb-92C2-25804820EDAC}">
              <c15:datalabelsRange>
                <c15:f>'3 eventos'!$C$40:$H$40</c15:f>
                <c15:dlblRangeCache>
                  <c:ptCount val="6"/>
                  <c:pt idx="0">
                    <c:v>44</c:v>
                  </c:pt>
                  <c:pt idx="1">
                    <c:v>40</c:v>
                  </c:pt>
                  <c:pt idx="2">
                    <c:v>42</c:v>
                  </c:pt>
                  <c:pt idx="3">
                    <c:v>31</c:v>
                  </c:pt>
                  <c:pt idx="4">
                    <c:v>36</c:v>
                  </c:pt>
                  <c:pt idx="5">
                    <c:v>31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'3 eventos'!$B$45</c:f>
              <c:strCache>
                <c:ptCount val="1"/>
                <c:pt idx="0">
                  <c:v>CB 1-4 años</c:v>
                </c:pt>
              </c:strCache>
            </c:strRef>
          </c:tx>
          <c:spPr>
            <a:ln w="28575" cap="rnd">
              <a:solidFill>
                <a:srgbClr val="F7964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BE5D6"/>
              </a:solidFill>
              <a:ln w="19050">
                <a:solidFill>
                  <a:srgbClr val="F79646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C9795E0-CCBD-458C-B6C5-AB6D6428F68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45E55E5-8C74-425A-920E-93D5F536753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A0C-46E7-820B-C8577AC710DD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AE2AA60-6AC0-436C-A9E7-9707B0FB02D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D5EE3CE-7CB6-49F8-93CF-26E6D56F575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525351-64F3-408F-8CD9-57162C31810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DA50688-EC66-48B5-BE3C-9A9F76E8BF2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2C0AB92-B8C1-4241-8A3B-075E1BB34C5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6F3558F-3F44-4557-8181-C6049C65EC9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2C2E776-EF40-464C-918F-0A2E98F5B43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11EFE44-3574-470C-92B9-85337087965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686D9FC-F4ED-4451-B249-44D19702176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7F9847E-6C23-438D-9053-D523B05AAAF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eventos'!$C$36:$H$36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'3 eventos'!$C$45:$H$45</c:f>
              <c:numCache>
                <c:formatCode>0.0</c:formatCode>
                <c:ptCount val="6"/>
                <c:pt idx="0">
                  <c:v>2.6433030715181691</c:v>
                </c:pt>
                <c:pt idx="1">
                  <c:v>1.4339213207371311</c:v>
                </c:pt>
                <c:pt idx="2">
                  <c:v>2.137645359884472</c:v>
                </c:pt>
                <c:pt idx="3">
                  <c:v>1.6521084443982903</c:v>
                </c:pt>
                <c:pt idx="4">
                  <c:v>2.811614780658902</c:v>
                </c:pt>
                <c:pt idx="5">
                  <c:v>2.3289177053639634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FA0C-46E7-820B-C8577AC710DD}"/>
            </c:ext>
            <c:ext xmlns:c15="http://schemas.microsoft.com/office/drawing/2012/chart" uri="{02D57815-91ED-43cb-92C2-25804820EDAC}">
              <c15:datalabelsRange>
                <c15:f>'3 eventos'!$C$43:$H$43</c15:f>
                <c15:dlblRangeCache>
                  <c:ptCount val="6"/>
                  <c:pt idx="0">
                    <c:v>11</c:v>
                  </c:pt>
                  <c:pt idx="1">
                    <c:v>6</c:v>
                  </c:pt>
                  <c:pt idx="2">
                    <c:v>9</c:v>
                  </c:pt>
                  <c:pt idx="3">
                    <c:v>7</c:v>
                  </c:pt>
                  <c:pt idx="4">
                    <c:v>12</c:v>
                  </c:pt>
                  <c:pt idx="5">
                    <c:v>10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31312"/>
        <c:axId val="211031872"/>
      </c:lineChart>
      <c:catAx>
        <c:axId val="211031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/>
                  <a:t>Año</a:t>
                </a:r>
              </a:p>
            </c:rich>
          </c:tx>
          <c:layout>
            <c:manualLayout>
              <c:xMode val="edge"/>
              <c:yMode val="edge"/>
              <c:x val="0.52264604367325129"/>
              <c:y val="0.94435240890484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11031872"/>
        <c:crosses val="autoZero"/>
        <c:auto val="1"/>
        <c:lblAlgn val="ctr"/>
        <c:lblOffset val="100"/>
        <c:noMultiLvlLbl val="0"/>
      </c:catAx>
      <c:valAx>
        <c:axId val="211031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err="1" smtClean="0"/>
                  <a:t>Frecuencia</a:t>
                </a:r>
                <a:r>
                  <a:rPr lang="en-US" dirty="0" smtClean="0"/>
                  <a:t>: </a:t>
                </a:r>
                <a:r>
                  <a:rPr lang="en-US" dirty="0" err="1"/>
                  <a:t>Tasa</a:t>
                </a:r>
                <a:r>
                  <a:rPr lang="en-US" dirty="0"/>
                  <a:t> x 100000 </a:t>
                </a:r>
                <a:r>
                  <a:rPr lang="en-US" dirty="0" err="1"/>
                  <a:t>niños</a:t>
                </a:r>
                <a:endParaRPr lang="es-CO" dirty="0"/>
              </a:p>
            </c:rich>
          </c:tx>
          <c:layout>
            <c:manualLayout>
              <c:xMode val="edge"/>
              <c:yMode val="edge"/>
              <c:x val="7.2651895312117777E-3"/>
              <c:y val="0.19599080630999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1103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54032545931748"/>
          <c:y val="3.5012404271383877E-3"/>
          <c:w val="0.61809503412073485"/>
          <c:h val="6.7308172462234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374525379533"/>
          <c:y val="8.7530577540742463E-2"/>
          <c:w val="0.87047231680140114"/>
          <c:h val="0.79311370876256049"/>
        </c:manualLayout>
      </c:layout>
      <c:lineChart>
        <c:grouping val="standard"/>
        <c:varyColors val="0"/>
        <c:ser>
          <c:idx val="1"/>
          <c:order val="0"/>
          <c:tx>
            <c:strRef>
              <c:f>'3 eventos'!$B$61</c:f>
              <c:strCache>
                <c:ptCount val="1"/>
                <c:pt idx="0">
                  <c:v>CB Urbana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1587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F8463A37-606F-4688-A769-3FAADDB89D2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E246403-5548-4692-AC7C-C52EDEC1DAE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7A37DA-F38A-4FBC-B33F-DEE82573535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684982F-DFFC-4822-9795-BDA151A428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C5F8487-3C0F-4D20-8657-E655823440C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5256505-8F2C-4746-A678-1C699475B3D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F494A33-2D4F-450C-B218-07EDD83892C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3190938-1801-4BD0-99C3-A6956170CD2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B4C3C90-F4FA-4A68-B63E-68CE5915F30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200CF5E-0474-4782-97A1-4FAD744444A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F3E1D1E-FBF1-4895-871B-B868BF25065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4FF88D3-5175-49A4-86BE-0BC892D139C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eventos'!$C$55:$H$55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'3 eventos'!$C$61:$H$61</c:f>
              <c:numCache>
                <c:formatCode>0.0</c:formatCode>
                <c:ptCount val="6"/>
                <c:pt idx="0">
                  <c:v>8.1627417483426719</c:v>
                </c:pt>
                <c:pt idx="1">
                  <c:v>4.6345108853074422</c:v>
                </c:pt>
                <c:pt idx="2">
                  <c:v>4.7949304159698034</c:v>
                </c:pt>
                <c:pt idx="3">
                  <c:v>5.5243672218338231</c:v>
                </c:pt>
                <c:pt idx="4">
                  <c:v>4.916337177530826</c:v>
                </c:pt>
                <c:pt idx="5">
                  <c:v>3.7595610336537102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30F6-4E68-9528-84D0DAE1BA7C}"/>
            </c:ext>
            <c:ext xmlns:c15="http://schemas.microsoft.com/office/drawing/2012/chart" uri="{02D57815-91ED-43cb-92C2-25804820EDAC}">
              <c15:datalabelsRange>
                <c15:f>'3 eventos'!$C$59:$H$59</c15:f>
                <c15:dlblRangeCache>
                  <c:ptCount val="6"/>
                  <c:pt idx="0">
                    <c:v>42</c:v>
                  </c:pt>
                  <c:pt idx="1">
                    <c:v>24</c:v>
                  </c:pt>
                  <c:pt idx="2">
                    <c:v>25</c:v>
                  </c:pt>
                  <c:pt idx="3">
                    <c:v>29</c:v>
                  </c:pt>
                  <c:pt idx="4">
                    <c:v>26</c:v>
                  </c:pt>
                  <c:pt idx="5">
                    <c:v>20</c:v>
                  </c:pt>
                </c15:dlblRangeCache>
              </c15:datalabelsRange>
            </c:ext>
          </c:extLst>
        </c:ser>
        <c:ser>
          <c:idx val="2"/>
          <c:order val="1"/>
          <c:tx>
            <c:strRef>
              <c:f>'3 eventos'!$B$64</c:f>
              <c:strCache>
                <c:ptCount val="1"/>
                <c:pt idx="0">
                  <c:v>CB rural</c:v>
                </c:pt>
              </c:strCache>
            </c:strRef>
          </c:tx>
          <c:spPr>
            <a:ln w="28575" cap="rnd">
              <a:solidFill>
                <a:srgbClr val="F7964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BE5D6"/>
              </a:solidFill>
              <a:ln w="19050">
                <a:solidFill>
                  <a:srgbClr val="F7964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269822552396142E-2"/>
                  <c:y val="4.3204426480320378E-2"/>
                </c:manualLayout>
              </c:layout>
              <c:tx>
                <c:rich>
                  <a:bodyPr/>
                  <a:lstStyle/>
                  <a:p>
                    <a:fld id="{2443FF2C-9C9E-42B3-A88D-13F16B25438D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; </a:t>
                    </a:r>
                    <a:fld id="{F5889229-85C9-4753-8A13-98876474BA9D}" type="VALUE">
                      <a:rPr lang="en-US" baseline="0" dirty="0"/>
                      <a:pPr/>
                      <a:t>[VALOR]</a:t>
                    </a:fld>
                    <a:endParaRPr lang="en-US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0F6-4E68-9528-84D0DAE1BA7C}"/>
                </c:ext>
                <c:ext xmlns:c15="http://schemas.microsoft.com/office/drawing/2012/chart" uri="{CE6537A1-D6FC-4f65-9D91-7224C49458BB}">
                  <c15:layout>
                    <c:manualLayout>
                      <c:w val="0.12051791109192922"/>
                      <c:h val="6.2511242795681474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992B2D2-30BC-4313-B984-97DCE89142F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8186F14-FEAD-49D2-B203-9B0FF218E48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9DC3E2-E1D8-4F4B-B850-782BCFDC20B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204ACF2-D2A4-4F86-B593-70E4204519D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80CE9E5-B4C7-4E99-8BDE-DEE72CE386C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BB7BAE6-7DDF-4BAC-B5F8-18E72FF92A5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8F9D4A-ABDF-4CC3-8C88-BEC612BCB7E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D12B439-B3DE-4DA9-B644-0A00576CE69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>
                <c:manualLayout>
                  <c:x val="-7.0521780259709801E-2"/>
                  <c:y val="4.0324025544294914E-2"/>
                </c:manualLayout>
              </c:layout>
              <c:tx>
                <c:rich>
                  <a:bodyPr/>
                  <a:lstStyle/>
                  <a:p>
                    <a:fld id="{242D37E5-7D58-428E-A0C9-E2F8C590CA5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EFE923C-267B-4D7D-B7B9-493C33FA742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eventos'!$C$55:$H$55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'3 eventos'!$C$64:$H$64</c:f>
              <c:numCache>
                <c:formatCode>0.0</c:formatCode>
                <c:ptCount val="6"/>
                <c:pt idx="0">
                  <c:v>187.13113574204695</c:v>
                </c:pt>
                <c:pt idx="1">
                  <c:v>296.38411381149967</c:v>
                </c:pt>
                <c:pt idx="2">
                  <c:v>395.97928723728296</c:v>
                </c:pt>
                <c:pt idx="3">
                  <c:v>109.39209251445538</c:v>
                </c:pt>
                <c:pt idx="4">
                  <c:v>336</c:v>
                </c:pt>
                <c:pt idx="5">
                  <c:v>294.79200786112017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30F6-4E68-9528-84D0DAE1BA7C}"/>
            </c:ext>
            <c:ext xmlns:c15="http://schemas.microsoft.com/office/drawing/2012/chart" uri="{02D57815-91ED-43cb-92C2-25804820EDAC}">
              <c15:datalabelsRange>
                <c15:f>'3 eventos'!$C$62:$H$62</c15:f>
                <c15:dlblRangeCache>
                  <c:ptCount val="6"/>
                  <c:pt idx="0">
                    <c:v>13</c:v>
                  </c:pt>
                  <c:pt idx="1">
                    <c:v>20</c:v>
                  </c:pt>
                  <c:pt idx="2">
                    <c:v>26</c:v>
                  </c:pt>
                  <c:pt idx="3">
                    <c:v>7</c:v>
                  </c:pt>
                  <c:pt idx="4">
                    <c:v>21</c:v>
                  </c:pt>
                  <c:pt idx="5">
                    <c:v>18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34672"/>
        <c:axId val="211035232"/>
      </c:lineChart>
      <c:catAx>
        <c:axId val="211034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Año</a:t>
                </a:r>
              </a:p>
            </c:rich>
          </c:tx>
          <c:layout>
            <c:manualLayout>
              <c:xMode val="edge"/>
              <c:yMode val="edge"/>
              <c:x val="0.52832467144173523"/>
              <c:y val="0.925547969034414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11035232"/>
        <c:crosses val="autoZero"/>
        <c:auto val="1"/>
        <c:lblAlgn val="ctr"/>
        <c:lblOffset val="100"/>
        <c:noMultiLvlLbl val="0"/>
      </c:catAx>
      <c:valAx>
        <c:axId val="211035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1400" b="0" i="0" u="none" strike="noStrike" kern="1200" baseline="0" noProof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noProof="0" dirty="0" smtClean="0"/>
                  <a:t>Frecuencia: </a:t>
                </a:r>
                <a:r>
                  <a:rPr lang="es-CO" noProof="0" dirty="0"/>
                  <a:t>Tasa x 100000 niños</a:t>
                </a:r>
              </a:p>
            </c:rich>
          </c:tx>
          <c:layout>
            <c:manualLayout>
              <c:xMode val="edge"/>
              <c:yMode val="edge"/>
              <c:x val="7.2121275740604004E-3"/>
              <c:y val="0.13386601265240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1400" b="0" i="0" u="none" strike="noStrike" kern="1200" baseline="0" noProof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1103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64905184017633"/>
          <c:y val="7.5743284383030102E-3"/>
          <c:w val="0.68298612806260151"/>
          <c:h val="6.7308172462234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98072-B3D6-4B09-81C6-E3331BB3FDDD}" type="doc">
      <dgm:prSet loTypeId="urn:microsoft.com/office/officeart/2005/8/layout/vList3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48F7A173-DE68-4988-BF37-E97EC20C11D4}">
      <dgm:prSet custT="1"/>
      <dgm:spPr/>
      <dgm:t>
        <a:bodyPr/>
        <a:lstStyle/>
        <a:p>
          <a:pPr rtl="0"/>
          <a:r>
            <a:rPr lang="es-CO" sz="32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Mortalidad por Infección Respiratoria Aguda IRA 2012-2018 y la Estrategia AIEPI en Antioquia</a:t>
          </a:r>
        </a:p>
        <a:p>
          <a:pPr rtl="0"/>
          <a:endParaRPr lang="es-CO" sz="3200" b="1" i="1" dirty="0" smtClean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es-CO" sz="2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Agosto 22 de 2018</a:t>
          </a:r>
          <a:endParaRPr lang="es-CO" sz="1800" b="1" i="1" dirty="0" smtClean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5C260-6554-442B-ACBD-7DC31D79B7A8}" type="parTrans" cxnId="{D1AD3204-3948-4F91-9487-AB9AD61A4D5B}">
      <dgm:prSet/>
      <dgm:spPr/>
      <dgm:t>
        <a:bodyPr/>
        <a:lstStyle/>
        <a:p>
          <a:endParaRPr lang="es-CO"/>
        </a:p>
      </dgm:t>
    </dgm:pt>
    <dgm:pt modelId="{C9037C98-679B-4B42-8E93-15C4F91F9ADF}" type="sibTrans" cxnId="{D1AD3204-3948-4F91-9487-AB9AD61A4D5B}">
      <dgm:prSet/>
      <dgm:spPr/>
      <dgm:t>
        <a:bodyPr/>
        <a:lstStyle/>
        <a:p>
          <a:endParaRPr lang="es-CO"/>
        </a:p>
      </dgm:t>
    </dgm:pt>
    <dgm:pt modelId="{CABB4C13-77F8-42C2-A304-7FA21E3892A5}" type="pres">
      <dgm:prSet presAssocID="{F1C98072-B3D6-4B09-81C6-E3331BB3FD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DD8BBCD-FBF5-4543-988D-98ED1806C40C}" type="pres">
      <dgm:prSet presAssocID="{48F7A173-DE68-4988-BF37-E97EC20C11D4}" presName="composite" presStyleCnt="0"/>
      <dgm:spPr/>
      <dgm:t>
        <a:bodyPr/>
        <a:lstStyle/>
        <a:p>
          <a:endParaRPr lang="es-CO"/>
        </a:p>
      </dgm:t>
    </dgm:pt>
    <dgm:pt modelId="{BADF8348-C356-4CA0-B904-6A652479640F}" type="pres">
      <dgm:prSet presAssocID="{48F7A173-DE68-4988-BF37-E97EC20C11D4}" presName="imgShp" presStyleLbl="fgImgPlace1" presStyleIdx="0" presStyleCnt="1" custScaleX="162011" custScaleY="127545" custLinFactNeighborX="-2264" custLinFactNeighborY="-95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0E899DF0-57B2-40FB-90AD-0FEBC1DB81A2}" type="pres">
      <dgm:prSet presAssocID="{48F7A173-DE68-4988-BF37-E97EC20C11D4}" presName="txShp" presStyleLbl="node1" presStyleIdx="0" presStyleCnt="1" custScaleX="88238" custScaleY="135283" custLinFactNeighborX="-1240" custLinFactNeighborY="-42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9AAF2E1-8A6B-4062-A420-10C63795DC6D}" type="presOf" srcId="{48F7A173-DE68-4988-BF37-E97EC20C11D4}" destId="{0E899DF0-57B2-40FB-90AD-0FEBC1DB81A2}" srcOrd="0" destOrd="0" presId="urn:microsoft.com/office/officeart/2005/8/layout/vList3"/>
    <dgm:cxn modelId="{D1AD3204-3948-4F91-9487-AB9AD61A4D5B}" srcId="{F1C98072-B3D6-4B09-81C6-E3331BB3FDDD}" destId="{48F7A173-DE68-4988-BF37-E97EC20C11D4}" srcOrd="0" destOrd="0" parTransId="{A435C260-6554-442B-ACBD-7DC31D79B7A8}" sibTransId="{C9037C98-679B-4B42-8E93-15C4F91F9ADF}"/>
    <dgm:cxn modelId="{DFF851DE-CDC9-45FB-894C-4E4877F46807}" type="presOf" srcId="{F1C98072-B3D6-4B09-81C6-E3331BB3FDDD}" destId="{CABB4C13-77F8-42C2-A304-7FA21E3892A5}" srcOrd="0" destOrd="0" presId="urn:microsoft.com/office/officeart/2005/8/layout/vList3"/>
    <dgm:cxn modelId="{F75487E9-588E-4EF6-BA3C-5FFF442D9A1D}" type="presParOf" srcId="{CABB4C13-77F8-42C2-A304-7FA21E3892A5}" destId="{7DD8BBCD-FBF5-4543-988D-98ED1806C40C}" srcOrd="0" destOrd="0" presId="urn:microsoft.com/office/officeart/2005/8/layout/vList3"/>
    <dgm:cxn modelId="{91E5EB3E-0918-42DB-BB63-78E6AE158676}" type="presParOf" srcId="{7DD8BBCD-FBF5-4543-988D-98ED1806C40C}" destId="{BADF8348-C356-4CA0-B904-6A652479640F}" srcOrd="0" destOrd="0" presId="urn:microsoft.com/office/officeart/2005/8/layout/vList3"/>
    <dgm:cxn modelId="{5EC7A6CC-997C-464C-B4B2-BE475C768D3B}" type="presParOf" srcId="{7DD8BBCD-FBF5-4543-988D-98ED1806C40C}" destId="{0E899DF0-57B2-40FB-90AD-0FEBC1DB81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78C92-BA98-482E-8E7F-C35EF4B7449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es-CO"/>
        </a:p>
      </dgm:t>
    </dgm:pt>
    <dgm:pt modelId="{B2343509-6BAF-494B-BF8B-A171A2925A7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s-CO" sz="2800" b="1" i="1" dirty="0" smtClean="0"/>
            <a:t>¿Cómo vamos en mortalidad por Infección Respiratoria Aguda  IRA, en Antioquia</a:t>
          </a:r>
          <a:r>
            <a:rPr lang="es-CO" sz="2400" b="1" i="1" dirty="0" smtClean="0"/>
            <a:t>?</a:t>
          </a:r>
          <a:endParaRPr lang="es-CO" sz="2400" dirty="0"/>
        </a:p>
      </dgm:t>
    </dgm:pt>
    <dgm:pt modelId="{F4FDDD67-4E7F-48CB-BA40-FD28C58DAF1D}" type="parTrans" cxnId="{69BA8A4B-6D72-49F5-B837-DF5B2E3C88FC}">
      <dgm:prSet/>
      <dgm:spPr/>
      <dgm:t>
        <a:bodyPr/>
        <a:lstStyle/>
        <a:p>
          <a:endParaRPr lang="es-CO"/>
        </a:p>
      </dgm:t>
    </dgm:pt>
    <dgm:pt modelId="{C8BA31EC-A1FF-41F2-9E80-9C603E2D71D3}" type="sibTrans" cxnId="{69BA8A4B-6D72-49F5-B837-DF5B2E3C88FC}">
      <dgm:prSet/>
      <dgm:spPr/>
      <dgm:t>
        <a:bodyPr/>
        <a:lstStyle/>
        <a:p>
          <a:endParaRPr lang="es-CO"/>
        </a:p>
      </dgm:t>
    </dgm:pt>
    <dgm:pt modelId="{34BB3DBD-1EBD-451C-A15A-F24E63DC46A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CO" sz="2800" b="1" i="1" dirty="0" smtClean="0"/>
            <a:t>¿Cuáles son los factores contribuyentes?</a:t>
          </a:r>
          <a:endParaRPr lang="es-CO" sz="2800" dirty="0"/>
        </a:p>
      </dgm:t>
    </dgm:pt>
    <dgm:pt modelId="{F62D6CD5-CC10-4B10-936C-C58E438BB81E}" type="parTrans" cxnId="{ED5A46B5-F038-442B-8893-8D742691ABC1}">
      <dgm:prSet/>
      <dgm:spPr/>
      <dgm:t>
        <a:bodyPr/>
        <a:lstStyle/>
        <a:p>
          <a:endParaRPr lang="es-CO"/>
        </a:p>
      </dgm:t>
    </dgm:pt>
    <dgm:pt modelId="{0F54787C-0A40-40D4-A2F4-87BF886EE227}" type="sibTrans" cxnId="{ED5A46B5-F038-442B-8893-8D742691ABC1}">
      <dgm:prSet/>
      <dgm:spPr/>
      <dgm:t>
        <a:bodyPr/>
        <a:lstStyle/>
        <a:p>
          <a:endParaRPr lang="es-CO"/>
        </a:p>
      </dgm:t>
    </dgm:pt>
    <dgm:pt modelId="{7C61164D-AD59-4B28-8429-979F706168F6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s-CO" sz="3200" b="1" i="1" dirty="0" smtClean="0"/>
            <a:t>¿Qué nos propone AIEPI?</a:t>
          </a:r>
          <a:endParaRPr lang="es-CO" sz="3200" dirty="0"/>
        </a:p>
      </dgm:t>
    </dgm:pt>
    <dgm:pt modelId="{9AE1B289-C6DD-4F4D-8AA3-C7DA48512615}" type="parTrans" cxnId="{8575F782-E8C0-4297-BF84-58186B073139}">
      <dgm:prSet/>
      <dgm:spPr/>
      <dgm:t>
        <a:bodyPr/>
        <a:lstStyle/>
        <a:p>
          <a:endParaRPr lang="es-CO"/>
        </a:p>
      </dgm:t>
    </dgm:pt>
    <dgm:pt modelId="{E52D0A0F-59B2-430F-A97E-693A81360ACA}" type="sibTrans" cxnId="{8575F782-E8C0-4297-BF84-58186B073139}">
      <dgm:prSet/>
      <dgm:spPr/>
      <dgm:t>
        <a:bodyPr/>
        <a:lstStyle/>
        <a:p>
          <a:endParaRPr lang="es-CO"/>
        </a:p>
      </dgm:t>
    </dgm:pt>
    <dgm:pt modelId="{AB67DE36-7621-4B31-A098-7B44F8EAFDC3}" type="pres">
      <dgm:prSet presAssocID="{D0778C92-BA98-482E-8E7F-C35EF4B7449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4B5732C-DBDD-4887-97C5-CD2495EA8C3A}" type="pres">
      <dgm:prSet presAssocID="{D0778C92-BA98-482E-8E7F-C35EF4B74490}" presName="arrow" presStyleLbl="bgShp" presStyleIdx="0" presStyleCnt="1" custScaleX="115664"/>
      <dgm:spPr>
        <a:ln>
          <a:solidFill>
            <a:srgbClr val="00206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009C313B-867A-4495-8769-FB8B9EA2455F}" type="pres">
      <dgm:prSet presAssocID="{D0778C92-BA98-482E-8E7F-C35EF4B74490}" presName="linearProcess" presStyleCnt="0"/>
      <dgm:spPr/>
      <dgm:t>
        <a:bodyPr/>
        <a:lstStyle/>
        <a:p>
          <a:endParaRPr lang="es-CO"/>
        </a:p>
      </dgm:t>
    </dgm:pt>
    <dgm:pt modelId="{8BD4F158-C726-4267-8898-1FA745122CF9}" type="pres">
      <dgm:prSet presAssocID="{B2343509-6BAF-494B-BF8B-A171A2925A76}" presName="textNode" presStyleLbl="node1" presStyleIdx="0" presStyleCnt="3" custLinFactNeighborX="-48457" custLinFactNeighborY="33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2AD903-689A-44EB-A0E9-6D7638291648}" type="pres">
      <dgm:prSet presAssocID="{C8BA31EC-A1FF-41F2-9E80-9C603E2D71D3}" presName="sibTrans" presStyleCnt="0"/>
      <dgm:spPr/>
      <dgm:t>
        <a:bodyPr/>
        <a:lstStyle/>
        <a:p>
          <a:endParaRPr lang="es-CO"/>
        </a:p>
      </dgm:t>
    </dgm:pt>
    <dgm:pt modelId="{814ADE9B-C373-4250-9C62-DD99F81838FA}" type="pres">
      <dgm:prSet presAssocID="{34BB3DBD-1EBD-451C-A15A-F24E63DC46A9}" presName="textNode" presStyleLbl="node1" presStyleIdx="1" presStyleCnt="3" custLinFactNeighborX="-69879" custLinFactNeighborY="29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CBA9F2-4AA5-4558-B99B-AF739605B6AB}" type="pres">
      <dgm:prSet presAssocID="{0F54787C-0A40-40D4-A2F4-87BF886EE227}" presName="sibTrans" presStyleCnt="0"/>
      <dgm:spPr/>
      <dgm:t>
        <a:bodyPr/>
        <a:lstStyle/>
        <a:p>
          <a:endParaRPr lang="es-CO"/>
        </a:p>
      </dgm:t>
    </dgm:pt>
    <dgm:pt modelId="{6A3EEF7D-198F-4A2F-8C48-33E8D7479472}" type="pres">
      <dgm:prSet presAssocID="{7C61164D-AD59-4B28-8429-979F706168F6}" presName="textNode" presStyleLbl="node1" presStyleIdx="2" presStyleCnt="3" custLinFactX="-6624" custLinFactNeighborX="-100000" custLinFactNeighborY="29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E2077A-5421-42F8-BF98-8524CC77D294}" type="presOf" srcId="{34BB3DBD-1EBD-451C-A15A-F24E63DC46A9}" destId="{814ADE9B-C373-4250-9C62-DD99F81838FA}" srcOrd="0" destOrd="0" presId="urn:microsoft.com/office/officeart/2005/8/layout/hProcess9"/>
    <dgm:cxn modelId="{ED5A46B5-F038-442B-8893-8D742691ABC1}" srcId="{D0778C92-BA98-482E-8E7F-C35EF4B74490}" destId="{34BB3DBD-1EBD-451C-A15A-F24E63DC46A9}" srcOrd="1" destOrd="0" parTransId="{F62D6CD5-CC10-4B10-936C-C58E438BB81E}" sibTransId="{0F54787C-0A40-40D4-A2F4-87BF886EE227}"/>
    <dgm:cxn modelId="{A56E897F-84EE-4127-B07E-76640A0D3029}" type="presOf" srcId="{7C61164D-AD59-4B28-8429-979F706168F6}" destId="{6A3EEF7D-198F-4A2F-8C48-33E8D7479472}" srcOrd="0" destOrd="0" presId="urn:microsoft.com/office/officeart/2005/8/layout/hProcess9"/>
    <dgm:cxn modelId="{8575F782-E8C0-4297-BF84-58186B073139}" srcId="{D0778C92-BA98-482E-8E7F-C35EF4B74490}" destId="{7C61164D-AD59-4B28-8429-979F706168F6}" srcOrd="2" destOrd="0" parTransId="{9AE1B289-C6DD-4F4D-8AA3-C7DA48512615}" sibTransId="{E52D0A0F-59B2-430F-A97E-693A81360ACA}"/>
    <dgm:cxn modelId="{C127B436-E747-4E9A-BEA1-D2F290AD6232}" type="presOf" srcId="{D0778C92-BA98-482E-8E7F-C35EF4B74490}" destId="{AB67DE36-7621-4B31-A098-7B44F8EAFDC3}" srcOrd="0" destOrd="0" presId="urn:microsoft.com/office/officeart/2005/8/layout/hProcess9"/>
    <dgm:cxn modelId="{69BA8A4B-6D72-49F5-B837-DF5B2E3C88FC}" srcId="{D0778C92-BA98-482E-8E7F-C35EF4B74490}" destId="{B2343509-6BAF-494B-BF8B-A171A2925A76}" srcOrd="0" destOrd="0" parTransId="{F4FDDD67-4E7F-48CB-BA40-FD28C58DAF1D}" sibTransId="{C8BA31EC-A1FF-41F2-9E80-9C603E2D71D3}"/>
    <dgm:cxn modelId="{7B5824D7-F1F7-4537-9D2E-F23B7811B13A}" type="presOf" srcId="{B2343509-6BAF-494B-BF8B-A171A2925A76}" destId="{8BD4F158-C726-4267-8898-1FA745122CF9}" srcOrd="0" destOrd="0" presId="urn:microsoft.com/office/officeart/2005/8/layout/hProcess9"/>
    <dgm:cxn modelId="{0F1B3EA6-0504-4113-92A5-0AC22FD183C5}" type="presParOf" srcId="{AB67DE36-7621-4B31-A098-7B44F8EAFDC3}" destId="{74B5732C-DBDD-4887-97C5-CD2495EA8C3A}" srcOrd="0" destOrd="0" presId="urn:microsoft.com/office/officeart/2005/8/layout/hProcess9"/>
    <dgm:cxn modelId="{43C7FA35-DEE7-42FB-9C71-C9CAEAFDDB3A}" type="presParOf" srcId="{AB67DE36-7621-4B31-A098-7B44F8EAFDC3}" destId="{009C313B-867A-4495-8769-FB8B9EA2455F}" srcOrd="1" destOrd="0" presId="urn:microsoft.com/office/officeart/2005/8/layout/hProcess9"/>
    <dgm:cxn modelId="{4E0A5F29-FF80-4C43-9F53-F6E77DF5BAAF}" type="presParOf" srcId="{009C313B-867A-4495-8769-FB8B9EA2455F}" destId="{8BD4F158-C726-4267-8898-1FA745122CF9}" srcOrd="0" destOrd="0" presId="urn:microsoft.com/office/officeart/2005/8/layout/hProcess9"/>
    <dgm:cxn modelId="{C47F8B71-4EFA-4217-9307-CDC1672DFE59}" type="presParOf" srcId="{009C313B-867A-4495-8769-FB8B9EA2455F}" destId="{9A2AD903-689A-44EB-A0E9-6D7638291648}" srcOrd="1" destOrd="0" presId="urn:microsoft.com/office/officeart/2005/8/layout/hProcess9"/>
    <dgm:cxn modelId="{418B86C0-8BF4-40D7-A7D7-D4D4D3AA0D8F}" type="presParOf" srcId="{009C313B-867A-4495-8769-FB8B9EA2455F}" destId="{814ADE9B-C373-4250-9C62-DD99F81838FA}" srcOrd="2" destOrd="0" presId="urn:microsoft.com/office/officeart/2005/8/layout/hProcess9"/>
    <dgm:cxn modelId="{354AE7F1-5995-4512-A33B-71258E900EB8}" type="presParOf" srcId="{009C313B-867A-4495-8769-FB8B9EA2455F}" destId="{FCCBA9F2-4AA5-4558-B99B-AF739605B6AB}" srcOrd="3" destOrd="0" presId="urn:microsoft.com/office/officeart/2005/8/layout/hProcess9"/>
    <dgm:cxn modelId="{6483A5FB-B421-406A-A158-C2CA34C7F3EB}" type="presParOf" srcId="{009C313B-867A-4495-8769-FB8B9EA2455F}" destId="{6A3EEF7D-198F-4A2F-8C48-33E8D747947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C98072-B3D6-4B09-81C6-E3331BB3FDDD}" type="doc">
      <dgm:prSet loTypeId="urn:microsoft.com/office/officeart/2005/8/layout/vList3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48F7A173-DE68-4988-BF37-E97EC20C11D4}">
      <dgm:prSet custT="1"/>
      <dgm:spPr/>
      <dgm:t>
        <a:bodyPr/>
        <a:lstStyle/>
        <a:p>
          <a:pPr rtl="0"/>
          <a:r>
            <a:rPr lang="es-CO" sz="32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Infección respiratoria Aguda IRA</a:t>
          </a:r>
        </a:p>
        <a:p>
          <a:pPr rtl="0"/>
          <a:r>
            <a:rPr lang="es-CO" sz="32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Enfermedad diarreica Aguda EDA </a:t>
          </a:r>
        </a:p>
        <a:p>
          <a:pPr rtl="0"/>
          <a:r>
            <a:rPr lang="es-CO" sz="32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desnutrición DNT</a:t>
          </a:r>
        </a:p>
        <a:p>
          <a:pPr rtl="0"/>
          <a:r>
            <a:rPr lang="es-CO" sz="32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2012-2017</a:t>
          </a:r>
          <a:endParaRPr lang="es-CO" sz="3200" b="1" i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5C260-6554-442B-ACBD-7DC31D79B7A8}" type="parTrans" cxnId="{D1AD3204-3948-4F91-9487-AB9AD61A4D5B}">
      <dgm:prSet/>
      <dgm:spPr/>
      <dgm:t>
        <a:bodyPr/>
        <a:lstStyle/>
        <a:p>
          <a:endParaRPr lang="es-CO"/>
        </a:p>
      </dgm:t>
    </dgm:pt>
    <dgm:pt modelId="{C9037C98-679B-4B42-8E93-15C4F91F9ADF}" type="sibTrans" cxnId="{D1AD3204-3948-4F91-9487-AB9AD61A4D5B}">
      <dgm:prSet/>
      <dgm:spPr/>
      <dgm:t>
        <a:bodyPr/>
        <a:lstStyle/>
        <a:p>
          <a:endParaRPr lang="es-CO"/>
        </a:p>
      </dgm:t>
    </dgm:pt>
    <dgm:pt modelId="{CABB4C13-77F8-42C2-A304-7FA21E3892A5}" type="pres">
      <dgm:prSet presAssocID="{F1C98072-B3D6-4B09-81C6-E3331BB3FD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DD8BBCD-FBF5-4543-988D-98ED1806C40C}" type="pres">
      <dgm:prSet presAssocID="{48F7A173-DE68-4988-BF37-E97EC20C11D4}" presName="composite" presStyleCnt="0"/>
      <dgm:spPr/>
      <dgm:t>
        <a:bodyPr/>
        <a:lstStyle/>
        <a:p>
          <a:endParaRPr lang="es-CO"/>
        </a:p>
      </dgm:t>
    </dgm:pt>
    <dgm:pt modelId="{BADF8348-C356-4CA0-B904-6A652479640F}" type="pres">
      <dgm:prSet presAssocID="{48F7A173-DE68-4988-BF37-E97EC20C11D4}" presName="imgShp" presStyleLbl="fgImgPlace1" presStyleIdx="0" presStyleCnt="1" custScaleX="145953" custScaleY="116657" custLinFactNeighborX="-2264" custLinFactNeighborY="-95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0E899DF0-57B2-40FB-90AD-0FEBC1DB81A2}" type="pres">
      <dgm:prSet presAssocID="{48F7A173-DE68-4988-BF37-E97EC20C11D4}" presName="txShp" presStyleLbl="node1" presStyleIdx="0" presStyleCnt="1" custScaleX="88238" custScaleY="135283" custLinFactNeighborX="-1240" custLinFactNeighborY="-42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1AD3204-3948-4F91-9487-AB9AD61A4D5B}" srcId="{F1C98072-B3D6-4B09-81C6-E3331BB3FDDD}" destId="{48F7A173-DE68-4988-BF37-E97EC20C11D4}" srcOrd="0" destOrd="0" parTransId="{A435C260-6554-442B-ACBD-7DC31D79B7A8}" sibTransId="{C9037C98-679B-4B42-8E93-15C4F91F9ADF}"/>
    <dgm:cxn modelId="{960115ED-EEF0-4DDD-B895-E53BC90B2EFE}" type="presOf" srcId="{F1C98072-B3D6-4B09-81C6-E3331BB3FDDD}" destId="{CABB4C13-77F8-42C2-A304-7FA21E3892A5}" srcOrd="0" destOrd="0" presId="urn:microsoft.com/office/officeart/2005/8/layout/vList3"/>
    <dgm:cxn modelId="{B2D40F72-8AA5-4307-A097-34A769F16069}" type="presOf" srcId="{48F7A173-DE68-4988-BF37-E97EC20C11D4}" destId="{0E899DF0-57B2-40FB-90AD-0FEBC1DB81A2}" srcOrd="0" destOrd="0" presId="urn:microsoft.com/office/officeart/2005/8/layout/vList3"/>
    <dgm:cxn modelId="{48AEF47B-2FD5-4135-B541-C96817B4CC40}" type="presParOf" srcId="{CABB4C13-77F8-42C2-A304-7FA21E3892A5}" destId="{7DD8BBCD-FBF5-4543-988D-98ED1806C40C}" srcOrd="0" destOrd="0" presId="urn:microsoft.com/office/officeart/2005/8/layout/vList3"/>
    <dgm:cxn modelId="{27EA579B-123D-474A-8728-C4AD3FDA263E}" type="presParOf" srcId="{7DD8BBCD-FBF5-4543-988D-98ED1806C40C}" destId="{BADF8348-C356-4CA0-B904-6A652479640F}" srcOrd="0" destOrd="0" presId="urn:microsoft.com/office/officeart/2005/8/layout/vList3"/>
    <dgm:cxn modelId="{6CEAED6B-D6A6-4D2F-A9D5-C8C76B8D092E}" type="presParOf" srcId="{7DD8BBCD-FBF5-4543-988D-98ED1806C40C}" destId="{0E899DF0-57B2-40FB-90AD-0FEBC1DB81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C98072-B3D6-4B09-81C6-E3331BB3FDDD}" type="doc">
      <dgm:prSet loTypeId="urn:microsoft.com/office/officeart/2005/8/layout/vList3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48F7A173-DE68-4988-BF37-E97EC20C11D4}">
      <dgm:prSet custT="1"/>
      <dgm:spPr/>
      <dgm:t>
        <a:bodyPr/>
        <a:lstStyle/>
        <a:p>
          <a:pPr rtl="0"/>
          <a:r>
            <a:rPr lang="es-CO" sz="5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Mortalidad en los niños menores de cinco años por IRA</a:t>
          </a:r>
        </a:p>
        <a:p>
          <a:pPr rtl="0"/>
          <a:r>
            <a:rPr lang="es-CO" sz="28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2012-2018</a:t>
          </a:r>
          <a:endParaRPr lang="es-CO" sz="2800" b="1" i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5C260-6554-442B-ACBD-7DC31D79B7A8}" type="parTrans" cxnId="{D1AD3204-3948-4F91-9487-AB9AD61A4D5B}">
      <dgm:prSet/>
      <dgm:spPr/>
      <dgm:t>
        <a:bodyPr/>
        <a:lstStyle/>
        <a:p>
          <a:endParaRPr lang="es-CO"/>
        </a:p>
      </dgm:t>
    </dgm:pt>
    <dgm:pt modelId="{C9037C98-679B-4B42-8E93-15C4F91F9ADF}" type="sibTrans" cxnId="{D1AD3204-3948-4F91-9487-AB9AD61A4D5B}">
      <dgm:prSet/>
      <dgm:spPr/>
      <dgm:t>
        <a:bodyPr/>
        <a:lstStyle/>
        <a:p>
          <a:endParaRPr lang="es-CO"/>
        </a:p>
      </dgm:t>
    </dgm:pt>
    <dgm:pt modelId="{CABB4C13-77F8-42C2-A304-7FA21E3892A5}" type="pres">
      <dgm:prSet presAssocID="{F1C98072-B3D6-4B09-81C6-E3331BB3FD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DD8BBCD-FBF5-4543-988D-98ED1806C40C}" type="pres">
      <dgm:prSet presAssocID="{48F7A173-DE68-4988-BF37-E97EC20C11D4}" presName="composite" presStyleCnt="0"/>
      <dgm:spPr/>
      <dgm:t>
        <a:bodyPr/>
        <a:lstStyle/>
        <a:p>
          <a:endParaRPr lang="es-CO"/>
        </a:p>
      </dgm:t>
    </dgm:pt>
    <dgm:pt modelId="{BADF8348-C356-4CA0-B904-6A652479640F}" type="pres">
      <dgm:prSet presAssocID="{48F7A173-DE68-4988-BF37-E97EC20C11D4}" presName="imgShp" presStyleLbl="fgImgPlace1" presStyleIdx="0" presStyleCnt="1" custScaleX="157885" custScaleY="1413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0E899DF0-57B2-40FB-90AD-0FEBC1DB81A2}" type="pres">
      <dgm:prSet presAssocID="{48F7A173-DE68-4988-BF37-E97EC20C11D4}" presName="txShp" presStyleLbl="node1" presStyleIdx="0" presStyleCnt="1" custScaleX="96533" custScaleY="130353" custLinFactNeighborX="4193" custLinFactNeighborY="40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CF36FB7-58C6-42FB-AC31-165E32B446EC}" type="presOf" srcId="{48F7A173-DE68-4988-BF37-E97EC20C11D4}" destId="{0E899DF0-57B2-40FB-90AD-0FEBC1DB81A2}" srcOrd="0" destOrd="0" presId="urn:microsoft.com/office/officeart/2005/8/layout/vList3"/>
    <dgm:cxn modelId="{D1AD3204-3948-4F91-9487-AB9AD61A4D5B}" srcId="{F1C98072-B3D6-4B09-81C6-E3331BB3FDDD}" destId="{48F7A173-DE68-4988-BF37-E97EC20C11D4}" srcOrd="0" destOrd="0" parTransId="{A435C260-6554-442B-ACBD-7DC31D79B7A8}" sibTransId="{C9037C98-679B-4B42-8E93-15C4F91F9ADF}"/>
    <dgm:cxn modelId="{F6FDDF12-5422-468B-9548-806F78145198}" type="presOf" srcId="{F1C98072-B3D6-4B09-81C6-E3331BB3FDDD}" destId="{CABB4C13-77F8-42C2-A304-7FA21E3892A5}" srcOrd="0" destOrd="0" presId="urn:microsoft.com/office/officeart/2005/8/layout/vList3"/>
    <dgm:cxn modelId="{D7C9B98F-BF29-4276-AE55-02DAAC6CC208}" type="presParOf" srcId="{CABB4C13-77F8-42C2-A304-7FA21E3892A5}" destId="{7DD8BBCD-FBF5-4543-988D-98ED1806C40C}" srcOrd="0" destOrd="0" presId="urn:microsoft.com/office/officeart/2005/8/layout/vList3"/>
    <dgm:cxn modelId="{73C70972-6674-41BC-A0FE-3886D6FD3B33}" type="presParOf" srcId="{7DD8BBCD-FBF5-4543-988D-98ED1806C40C}" destId="{BADF8348-C356-4CA0-B904-6A652479640F}" srcOrd="0" destOrd="0" presId="urn:microsoft.com/office/officeart/2005/8/layout/vList3"/>
    <dgm:cxn modelId="{DBABABF2-A2A4-423C-A929-ABAE2EE444FA}" type="presParOf" srcId="{7DD8BBCD-FBF5-4543-988D-98ED1806C40C}" destId="{0E899DF0-57B2-40FB-90AD-0FEBC1DB81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C98072-B3D6-4B09-81C6-E3331BB3FDDD}" type="doc">
      <dgm:prSet loTypeId="urn:microsoft.com/office/officeart/2005/8/layout/vList3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48F7A173-DE68-4988-BF37-E97EC20C11D4}">
      <dgm:prSet custT="1"/>
      <dgm:spPr/>
      <dgm:t>
        <a:bodyPr/>
        <a:lstStyle/>
        <a:p>
          <a:pPr rtl="0"/>
          <a:r>
            <a:rPr lang="es-CO" sz="48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Mortalidad en menores de 5 años por IRA</a:t>
          </a:r>
        </a:p>
        <a:p>
          <a:pPr rtl="0"/>
          <a:r>
            <a:rPr lang="es-CO" sz="48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Antioquia 2018</a:t>
          </a:r>
          <a:endParaRPr lang="es-CO" sz="4800" b="1" i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5C260-6554-442B-ACBD-7DC31D79B7A8}" type="parTrans" cxnId="{D1AD3204-3948-4F91-9487-AB9AD61A4D5B}">
      <dgm:prSet/>
      <dgm:spPr/>
      <dgm:t>
        <a:bodyPr/>
        <a:lstStyle/>
        <a:p>
          <a:endParaRPr lang="es-CO"/>
        </a:p>
      </dgm:t>
    </dgm:pt>
    <dgm:pt modelId="{C9037C98-679B-4B42-8E93-15C4F91F9ADF}" type="sibTrans" cxnId="{D1AD3204-3948-4F91-9487-AB9AD61A4D5B}">
      <dgm:prSet/>
      <dgm:spPr/>
      <dgm:t>
        <a:bodyPr/>
        <a:lstStyle/>
        <a:p>
          <a:endParaRPr lang="es-CO"/>
        </a:p>
      </dgm:t>
    </dgm:pt>
    <dgm:pt modelId="{CABB4C13-77F8-42C2-A304-7FA21E3892A5}" type="pres">
      <dgm:prSet presAssocID="{F1C98072-B3D6-4B09-81C6-E3331BB3FD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DD8BBCD-FBF5-4543-988D-98ED1806C40C}" type="pres">
      <dgm:prSet presAssocID="{48F7A173-DE68-4988-BF37-E97EC20C11D4}" presName="composite" presStyleCnt="0"/>
      <dgm:spPr/>
      <dgm:t>
        <a:bodyPr/>
        <a:lstStyle/>
        <a:p>
          <a:endParaRPr lang="es-CO"/>
        </a:p>
      </dgm:t>
    </dgm:pt>
    <dgm:pt modelId="{BADF8348-C356-4CA0-B904-6A652479640F}" type="pres">
      <dgm:prSet presAssocID="{48F7A173-DE68-4988-BF37-E97EC20C11D4}" presName="imgShp" presStyleLbl="fgImgPlace1" presStyleIdx="0" presStyleCnt="1" custScaleX="127713" custScaleY="1428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0E899DF0-57B2-40FB-90AD-0FEBC1DB81A2}" type="pres">
      <dgm:prSet presAssocID="{48F7A173-DE68-4988-BF37-E97EC20C11D4}" presName="txShp" presStyleLbl="node1" presStyleIdx="0" presStyleCnt="1" custScaleX="89313" custScaleY="1135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617678F-7F55-4C70-B129-77A259FDBA6B}" type="presOf" srcId="{F1C98072-B3D6-4B09-81C6-E3331BB3FDDD}" destId="{CABB4C13-77F8-42C2-A304-7FA21E3892A5}" srcOrd="0" destOrd="0" presId="urn:microsoft.com/office/officeart/2005/8/layout/vList3"/>
    <dgm:cxn modelId="{D1AD3204-3948-4F91-9487-AB9AD61A4D5B}" srcId="{F1C98072-B3D6-4B09-81C6-E3331BB3FDDD}" destId="{48F7A173-DE68-4988-BF37-E97EC20C11D4}" srcOrd="0" destOrd="0" parTransId="{A435C260-6554-442B-ACBD-7DC31D79B7A8}" sibTransId="{C9037C98-679B-4B42-8E93-15C4F91F9ADF}"/>
    <dgm:cxn modelId="{795128E4-3B59-4B6F-8B1E-CFF08D616EF1}" type="presOf" srcId="{48F7A173-DE68-4988-BF37-E97EC20C11D4}" destId="{0E899DF0-57B2-40FB-90AD-0FEBC1DB81A2}" srcOrd="0" destOrd="0" presId="urn:microsoft.com/office/officeart/2005/8/layout/vList3"/>
    <dgm:cxn modelId="{FE397268-242B-4B7C-AF7D-30151C9D4805}" type="presParOf" srcId="{CABB4C13-77F8-42C2-A304-7FA21E3892A5}" destId="{7DD8BBCD-FBF5-4543-988D-98ED1806C40C}" srcOrd="0" destOrd="0" presId="urn:microsoft.com/office/officeart/2005/8/layout/vList3"/>
    <dgm:cxn modelId="{BE47FA7B-18D7-4BE3-8B54-5C4ED7CDC441}" type="presParOf" srcId="{7DD8BBCD-FBF5-4543-988D-98ED1806C40C}" destId="{BADF8348-C356-4CA0-B904-6A652479640F}" srcOrd="0" destOrd="0" presId="urn:microsoft.com/office/officeart/2005/8/layout/vList3"/>
    <dgm:cxn modelId="{90635A2A-B6A2-458F-B16A-F605C85E0358}" type="presParOf" srcId="{7DD8BBCD-FBF5-4543-988D-98ED1806C40C}" destId="{0E899DF0-57B2-40FB-90AD-0FEBC1DB81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9B986-67FD-4052-BB88-FE2F77CEBC0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A03A4D90-34A3-497F-B21E-64672A65882C}">
      <dgm:prSet phldrT="[Texto]" custT="1"/>
      <dgm:spPr/>
      <dgm:t>
        <a:bodyPr/>
        <a:lstStyle/>
        <a:p>
          <a:pPr algn="just"/>
          <a:r>
            <a:rPr lang="es-CO" sz="2400" b="1" dirty="0" smtClean="0">
              <a:solidFill>
                <a:srgbClr val="FF0000"/>
              </a:solidFill>
            </a:rPr>
            <a:t>Tendencia al Descenso</a:t>
          </a:r>
          <a:r>
            <a:rPr lang="es-CO" sz="2400" dirty="0" smtClean="0">
              <a:solidFill>
                <a:schemeClr val="tx1"/>
              </a:solidFill>
            </a:rPr>
            <a:t> en mortalidad por IRA como </a:t>
          </a:r>
          <a:r>
            <a:rPr lang="es-CO" sz="2400" dirty="0" smtClean="0">
              <a:solidFill>
                <a:srgbClr val="FF0000"/>
              </a:solidFill>
            </a:rPr>
            <a:t>causa básica</a:t>
          </a:r>
          <a:r>
            <a:rPr lang="es-CO" sz="2400" dirty="0" smtClean="0">
              <a:solidFill>
                <a:schemeClr val="tx1"/>
              </a:solidFill>
            </a:rPr>
            <a:t>: 55 casos en 2012, 41 en 2017 y 11 casos en 6 meses de 2018. </a:t>
          </a:r>
          <a:endParaRPr lang="es-CO" sz="2400" dirty="0">
            <a:solidFill>
              <a:schemeClr val="tx1"/>
            </a:solidFill>
          </a:endParaRPr>
        </a:p>
      </dgm:t>
    </dgm:pt>
    <dgm:pt modelId="{1B3E3E82-A32A-4623-BACF-EA3A5404DAC1}" type="parTrans" cxnId="{FE4D945A-A8B3-4879-A341-3A9A82068469}">
      <dgm:prSet/>
      <dgm:spPr/>
      <dgm:t>
        <a:bodyPr/>
        <a:lstStyle/>
        <a:p>
          <a:endParaRPr lang="es-CO" sz="2000"/>
        </a:p>
      </dgm:t>
    </dgm:pt>
    <dgm:pt modelId="{EBF7E2F3-4257-470F-B627-77AE3916EF6C}" type="sibTrans" cxnId="{FE4D945A-A8B3-4879-A341-3A9A82068469}">
      <dgm:prSet/>
      <dgm:spPr/>
      <dgm:t>
        <a:bodyPr/>
        <a:lstStyle/>
        <a:p>
          <a:endParaRPr lang="es-CO" sz="2000"/>
        </a:p>
      </dgm:t>
    </dgm:pt>
    <dgm:pt modelId="{6C6EF4BC-4B9A-44D0-B588-164E5D56E268}">
      <dgm:prSet phldrT="[Texto]" custT="1"/>
      <dgm:spPr/>
      <dgm:t>
        <a:bodyPr/>
        <a:lstStyle/>
        <a:p>
          <a:pPr algn="ctr"/>
          <a:r>
            <a:rPr lang="es-CO" sz="2400" b="1" dirty="0" smtClean="0">
              <a:solidFill>
                <a:schemeClr val="bg1"/>
              </a:solidFill>
            </a:rPr>
            <a:t>La suma de políticas y estrategias en infancia ha contribuido a mejorar los indicadores de mortalidad por IRA en Antioquia: Cero a siempre/AIEPI/IAMII</a:t>
          </a:r>
          <a:endParaRPr lang="es-CO" sz="2400" b="1" dirty="0">
            <a:solidFill>
              <a:schemeClr val="bg1"/>
            </a:solidFill>
          </a:endParaRPr>
        </a:p>
      </dgm:t>
    </dgm:pt>
    <dgm:pt modelId="{96F8B2D4-6FED-43DE-90C2-5A36CFBCE960}" type="parTrans" cxnId="{D515B36A-1A4A-4FEF-9AC5-0994A0AB33D8}">
      <dgm:prSet/>
      <dgm:spPr/>
      <dgm:t>
        <a:bodyPr/>
        <a:lstStyle/>
        <a:p>
          <a:endParaRPr lang="es-CO" sz="2000"/>
        </a:p>
      </dgm:t>
    </dgm:pt>
    <dgm:pt modelId="{721F2A25-1EC8-49AB-8E59-7BB3A6E11469}" type="sibTrans" cxnId="{D515B36A-1A4A-4FEF-9AC5-0994A0AB33D8}">
      <dgm:prSet/>
      <dgm:spPr/>
      <dgm:t>
        <a:bodyPr/>
        <a:lstStyle/>
        <a:p>
          <a:endParaRPr lang="es-CO" sz="2000"/>
        </a:p>
      </dgm:t>
    </dgm:pt>
    <dgm:pt modelId="{69B3ADBB-E8F8-4C3F-BBE8-1C358E33953B}">
      <dgm:prSet phldrT="[Texto]" custT="1"/>
      <dgm:spPr/>
      <dgm:t>
        <a:bodyPr/>
        <a:lstStyle/>
        <a:p>
          <a:r>
            <a:rPr lang="es-CO" sz="2000" dirty="0" smtClean="0"/>
            <a:t>Aunque hemos mejorado, la </a:t>
          </a:r>
          <a:r>
            <a:rPr lang="es-CO" sz="2400" b="1" dirty="0" smtClean="0">
              <a:solidFill>
                <a:schemeClr val="bg1"/>
              </a:solidFill>
            </a:rPr>
            <a:t>calidad de la atención</a:t>
          </a:r>
          <a:r>
            <a:rPr lang="es-CO" sz="2000" dirty="0" smtClean="0"/>
            <a:t>, sigue siendo determinante en la mortalidad por IRA: en 2017 de 41 casos , 13 fueron evitables y en 2018 de 11 muertes por IRA como CB, 6 fueron evitables </a:t>
          </a:r>
          <a:endParaRPr lang="es-CO" sz="2000" dirty="0">
            <a:solidFill>
              <a:srgbClr val="C00000"/>
            </a:solidFill>
          </a:endParaRPr>
        </a:p>
      </dgm:t>
    </dgm:pt>
    <dgm:pt modelId="{99E9C732-6283-48B4-91F5-36B2CE899D58}" type="parTrans" cxnId="{E2DA1B97-7FEF-4781-89E9-35824BB491FC}">
      <dgm:prSet/>
      <dgm:spPr/>
      <dgm:t>
        <a:bodyPr/>
        <a:lstStyle/>
        <a:p>
          <a:endParaRPr lang="es-CO" sz="2000"/>
        </a:p>
      </dgm:t>
    </dgm:pt>
    <dgm:pt modelId="{49D03576-5397-4CAB-98C7-21CF26E740AA}" type="sibTrans" cxnId="{E2DA1B97-7FEF-4781-89E9-35824BB491FC}">
      <dgm:prSet/>
      <dgm:spPr/>
      <dgm:t>
        <a:bodyPr/>
        <a:lstStyle/>
        <a:p>
          <a:endParaRPr lang="es-CO" sz="2000"/>
        </a:p>
      </dgm:t>
    </dgm:pt>
    <dgm:pt modelId="{DD6F686C-B2D4-4346-8818-0947124968E2}">
      <dgm:prSet phldrT="[Texto]" custT="1"/>
      <dgm:spPr/>
      <dgm:t>
        <a:bodyPr/>
        <a:lstStyle/>
        <a:p>
          <a:pPr algn="l"/>
          <a:r>
            <a:rPr lang="es-CO" sz="2800" b="1" dirty="0" smtClean="0">
              <a:solidFill>
                <a:schemeClr val="bg1"/>
              </a:solidFill>
            </a:rPr>
            <a:t>Reconocer el problema y actuar: </a:t>
          </a:r>
        </a:p>
        <a:p>
          <a:pPr algn="l"/>
          <a:r>
            <a:rPr lang="es-CO" sz="2000" dirty="0" smtClean="0"/>
            <a:t>demoras 1 y 2 pudieran eliminarse si fortalecemos AIEPI comunitario en  Antioquia. </a:t>
          </a:r>
          <a:r>
            <a:rPr lang="es-CO" sz="2400" b="1" dirty="0" smtClean="0">
              <a:solidFill>
                <a:schemeClr val="tx1"/>
              </a:solidFill>
            </a:rPr>
            <a:t>Promover las prácticas clave de AIEPI, sigue siendo clave</a:t>
          </a:r>
          <a:endParaRPr lang="es-CO" sz="2400" b="1" dirty="0">
            <a:solidFill>
              <a:schemeClr val="tx1"/>
            </a:solidFill>
          </a:endParaRPr>
        </a:p>
      </dgm:t>
    </dgm:pt>
    <dgm:pt modelId="{DE2D21F8-004D-4F9E-A1D6-EA6ED2B15E4D}" type="parTrans" cxnId="{63CAB797-721D-4CD2-9123-E7844A58BE3D}">
      <dgm:prSet/>
      <dgm:spPr/>
      <dgm:t>
        <a:bodyPr/>
        <a:lstStyle/>
        <a:p>
          <a:endParaRPr lang="es-CO" sz="2000"/>
        </a:p>
      </dgm:t>
    </dgm:pt>
    <dgm:pt modelId="{482B7A94-E3A0-48A0-9BAF-6B44DA9A4A20}" type="sibTrans" cxnId="{63CAB797-721D-4CD2-9123-E7844A58BE3D}">
      <dgm:prSet/>
      <dgm:spPr/>
      <dgm:t>
        <a:bodyPr/>
        <a:lstStyle/>
        <a:p>
          <a:endParaRPr lang="es-CO" sz="2000"/>
        </a:p>
      </dgm:t>
    </dgm:pt>
    <dgm:pt modelId="{38D5E9C4-B899-454A-90FC-DFB99363E310}" type="pres">
      <dgm:prSet presAssocID="{B789B986-67FD-4052-BB88-FE2F77CEBC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30394A2-034B-40F3-B20D-61875121C443}" type="pres">
      <dgm:prSet presAssocID="{A03A4D90-34A3-497F-B21E-64672A65882C}" presName="node" presStyleLbl="node1" presStyleIdx="0" presStyleCnt="4" custScaleX="139823" custScaleY="127690" custLinFactNeighborX="4014" custLinFactNeighborY="9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424C49-F7C9-420F-AC44-C0036F7419EC}" type="pres">
      <dgm:prSet presAssocID="{EBF7E2F3-4257-470F-B627-77AE3916EF6C}" presName="sibTrans" presStyleCnt="0"/>
      <dgm:spPr/>
    </dgm:pt>
    <dgm:pt modelId="{04492FC6-386A-4E63-A2C0-3F7ECC0A7F96}" type="pres">
      <dgm:prSet presAssocID="{6C6EF4BC-4B9A-44D0-B588-164E5D56E268}" presName="node" presStyleLbl="node1" presStyleIdx="1" presStyleCnt="4" custScaleX="168604" custScaleY="134054" custLinFactNeighborX="4014" custLinFactNeighborY="9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A68ADA-3BF8-4A52-BF8D-5BEB6231D206}" type="pres">
      <dgm:prSet presAssocID="{721F2A25-1EC8-49AB-8E59-7BB3A6E11469}" presName="sibTrans" presStyleCnt="0"/>
      <dgm:spPr/>
    </dgm:pt>
    <dgm:pt modelId="{9E1C023B-92BD-4B33-BDD0-687E562D7A95}" type="pres">
      <dgm:prSet presAssocID="{69B3ADBB-E8F8-4C3F-BBE8-1C358E33953B}" presName="node" presStyleLbl="node1" presStyleIdx="2" presStyleCnt="4" custScaleX="170781" custScaleY="126263" custLinFactNeighborX="-4233" custLinFactNeighborY="-65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992A9-C272-4EC0-87E5-66D0D0DB629A}" type="pres">
      <dgm:prSet presAssocID="{49D03576-5397-4CAB-98C7-21CF26E740AA}" presName="sibTrans" presStyleCnt="0"/>
      <dgm:spPr/>
    </dgm:pt>
    <dgm:pt modelId="{4E0217A6-8AA8-4019-9F58-1F0D537AAFB8}" type="pres">
      <dgm:prSet presAssocID="{DD6F686C-B2D4-4346-8818-0947124968E2}" presName="node" presStyleLbl="node1" presStyleIdx="3" presStyleCnt="4" custScaleX="125379" custScaleY="126263" custLinFactNeighborX="-9635" custLinFactNeighborY="-61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81E9F01-CFFB-44BE-92DC-E64F9E1E0F82}" type="presOf" srcId="{6C6EF4BC-4B9A-44D0-B588-164E5D56E268}" destId="{04492FC6-386A-4E63-A2C0-3F7ECC0A7F96}" srcOrd="0" destOrd="0" presId="urn:microsoft.com/office/officeart/2005/8/layout/default"/>
    <dgm:cxn modelId="{FE4D945A-A8B3-4879-A341-3A9A82068469}" srcId="{B789B986-67FD-4052-BB88-FE2F77CEBC05}" destId="{A03A4D90-34A3-497F-B21E-64672A65882C}" srcOrd="0" destOrd="0" parTransId="{1B3E3E82-A32A-4623-BACF-EA3A5404DAC1}" sibTransId="{EBF7E2F3-4257-470F-B627-77AE3916EF6C}"/>
    <dgm:cxn modelId="{96708DB6-83CD-4354-98B2-AFA135721AB3}" type="presOf" srcId="{A03A4D90-34A3-497F-B21E-64672A65882C}" destId="{A30394A2-034B-40F3-B20D-61875121C443}" srcOrd="0" destOrd="0" presId="urn:microsoft.com/office/officeart/2005/8/layout/default"/>
    <dgm:cxn modelId="{ACA951E7-7EDE-4D51-90BA-E6AE7CDE8B0E}" type="presOf" srcId="{DD6F686C-B2D4-4346-8818-0947124968E2}" destId="{4E0217A6-8AA8-4019-9F58-1F0D537AAFB8}" srcOrd="0" destOrd="0" presId="urn:microsoft.com/office/officeart/2005/8/layout/default"/>
    <dgm:cxn modelId="{63CAB797-721D-4CD2-9123-E7844A58BE3D}" srcId="{B789B986-67FD-4052-BB88-FE2F77CEBC05}" destId="{DD6F686C-B2D4-4346-8818-0947124968E2}" srcOrd="3" destOrd="0" parTransId="{DE2D21F8-004D-4F9E-A1D6-EA6ED2B15E4D}" sibTransId="{482B7A94-E3A0-48A0-9BAF-6B44DA9A4A20}"/>
    <dgm:cxn modelId="{D515B36A-1A4A-4FEF-9AC5-0994A0AB33D8}" srcId="{B789B986-67FD-4052-BB88-FE2F77CEBC05}" destId="{6C6EF4BC-4B9A-44D0-B588-164E5D56E268}" srcOrd="1" destOrd="0" parTransId="{96F8B2D4-6FED-43DE-90C2-5A36CFBCE960}" sibTransId="{721F2A25-1EC8-49AB-8E59-7BB3A6E11469}"/>
    <dgm:cxn modelId="{E2DA1B97-7FEF-4781-89E9-35824BB491FC}" srcId="{B789B986-67FD-4052-BB88-FE2F77CEBC05}" destId="{69B3ADBB-E8F8-4C3F-BBE8-1C358E33953B}" srcOrd="2" destOrd="0" parTransId="{99E9C732-6283-48B4-91F5-36B2CE899D58}" sibTransId="{49D03576-5397-4CAB-98C7-21CF26E740AA}"/>
    <dgm:cxn modelId="{7C7A481D-5008-4427-8F30-8B495073D9EE}" type="presOf" srcId="{69B3ADBB-E8F8-4C3F-BBE8-1C358E33953B}" destId="{9E1C023B-92BD-4B33-BDD0-687E562D7A95}" srcOrd="0" destOrd="0" presId="urn:microsoft.com/office/officeart/2005/8/layout/default"/>
    <dgm:cxn modelId="{917AA964-9B5F-4359-AB3A-F2E8BF8107EC}" type="presOf" srcId="{B789B986-67FD-4052-BB88-FE2F77CEBC05}" destId="{38D5E9C4-B899-454A-90FC-DFB99363E310}" srcOrd="0" destOrd="0" presId="urn:microsoft.com/office/officeart/2005/8/layout/default"/>
    <dgm:cxn modelId="{EF6DF41F-C7D0-47D5-AE8D-C7096C2DD3FE}" type="presParOf" srcId="{38D5E9C4-B899-454A-90FC-DFB99363E310}" destId="{A30394A2-034B-40F3-B20D-61875121C443}" srcOrd="0" destOrd="0" presId="urn:microsoft.com/office/officeart/2005/8/layout/default"/>
    <dgm:cxn modelId="{4BB95746-0710-4B85-A575-71EF64331EFA}" type="presParOf" srcId="{38D5E9C4-B899-454A-90FC-DFB99363E310}" destId="{0F424C49-F7C9-420F-AC44-C0036F7419EC}" srcOrd="1" destOrd="0" presId="urn:microsoft.com/office/officeart/2005/8/layout/default"/>
    <dgm:cxn modelId="{591D2C62-3673-443E-949E-F697C1D4F292}" type="presParOf" srcId="{38D5E9C4-B899-454A-90FC-DFB99363E310}" destId="{04492FC6-386A-4E63-A2C0-3F7ECC0A7F96}" srcOrd="2" destOrd="0" presId="urn:microsoft.com/office/officeart/2005/8/layout/default"/>
    <dgm:cxn modelId="{CB217C80-9072-42CD-923A-61C4DC386890}" type="presParOf" srcId="{38D5E9C4-B899-454A-90FC-DFB99363E310}" destId="{67A68ADA-3BF8-4A52-BF8D-5BEB6231D206}" srcOrd="3" destOrd="0" presId="urn:microsoft.com/office/officeart/2005/8/layout/default"/>
    <dgm:cxn modelId="{D719D262-B579-4A34-8B5E-A0E02D19DE20}" type="presParOf" srcId="{38D5E9C4-B899-454A-90FC-DFB99363E310}" destId="{9E1C023B-92BD-4B33-BDD0-687E562D7A95}" srcOrd="4" destOrd="0" presId="urn:microsoft.com/office/officeart/2005/8/layout/default"/>
    <dgm:cxn modelId="{B15A34BC-5F42-4707-9DF6-4A16935BAC6A}" type="presParOf" srcId="{38D5E9C4-B899-454A-90FC-DFB99363E310}" destId="{0F8992A9-C272-4EC0-87E5-66D0D0DB629A}" srcOrd="5" destOrd="0" presId="urn:microsoft.com/office/officeart/2005/8/layout/default"/>
    <dgm:cxn modelId="{6729DBED-9EB1-4750-B41A-95E43FE1CD1F}" type="presParOf" srcId="{38D5E9C4-B899-454A-90FC-DFB99363E310}" destId="{4E0217A6-8AA8-4019-9F58-1F0D537AAFB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9B986-67FD-4052-BB88-FE2F77CEBC0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B5E54F6C-9E2F-4519-9B6D-73E552856627}">
      <dgm:prSet phldrT="[Texto]" custT="1"/>
      <dgm:spPr/>
      <dgm:t>
        <a:bodyPr/>
        <a:lstStyle/>
        <a:p>
          <a:pPr algn="ctr"/>
          <a:r>
            <a:rPr lang="es-MX" sz="2200" dirty="0" smtClean="0"/>
            <a:t>A pesar de la reducción, persisten características de los casos de mortalidad por IRA: </a:t>
          </a:r>
        </a:p>
        <a:p>
          <a:pPr algn="ctr"/>
          <a:r>
            <a:rPr lang="es-MX" sz="2800" dirty="0" smtClean="0"/>
            <a:t>-Edad: </a:t>
          </a:r>
          <a:r>
            <a:rPr lang="es-MX" sz="2800" dirty="0" smtClean="0">
              <a:solidFill>
                <a:srgbClr val="FF0000"/>
              </a:solidFill>
            </a:rPr>
            <a:t>menores de un año </a:t>
          </a:r>
        </a:p>
        <a:p>
          <a:pPr algn="ctr"/>
          <a:r>
            <a:rPr lang="es-MX" sz="2800" dirty="0" smtClean="0"/>
            <a:t>-Residencia: zona </a:t>
          </a:r>
          <a:r>
            <a:rPr lang="es-MX" sz="2800" dirty="0" smtClean="0">
              <a:solidFill>
                <a:srgbClr val="FF0000"/>
              </a:solidFill>
            </a:rPr>
            <a:t>rural </a:t>
          </a:r>
        </a:p>
        <a:p>
          <a:pPr algn="ctr"/>
          <a:r>
            <a:rPr lang="es-MX" sz="2800" dirty="0" smtClean="0"/>
            <a:t>-Régimen: </a:t>
          </a:r>
          <a:r>
            <a:rPr lang="es-MX" sz="2800" dirty="0" smtClean="0">
              <a:solidFill>
                <a:srgbClr val="FF0000"/>
              </a:solidFill>
            </a:rPr>
            <a:t>subsidiado </a:t>
          </a:r>
          <a:endParaRPr lang="es-CO" sz="2800" dirty="0">
            <a:solidFill>
              <a:srgbClr val="FF0000"/>
            </a:solidFill>
          </a:endParaRPr>
        </a:p>
      </dgm:t>
    </dgm:pt>
    <dgm:pt modelId="{AF3DD7F9-45E0-4293-83B6-E349415BE3CC}" type="parTrans" cxnId="{5D3AD5EB-74DE-489D-B223-180989C58841}">
      <dgm:prSet/>
      <dgm:spPr/>
      <dgm:t>
        <a:bodyPr/>
        <a:lstStyle/>
        <a:p>
          <a:endParaRPr lang="es-CO" sz="2000"/>
        </a:p>
      </dgm:t>
    </dgm:pt>
    <dgm:pt modelId="{99B7C8CD-6A5F-4C27-A9ED-C6888EA6A075}" type="sibTrans" cxnId="{5D3AD5EB-74DE-489D-B223-180989C58841}">
      <dgm:prSet/>
      <dgm:spPr/>
      <dgm:t>
        <a:bodyPr/>
        <a:lstStyle/>
        <a:p>
          <a:endParaRPr lang="es-CO" sz="2000"/>
        </a:p>
      </dgm:t>
    </dgm:pt>
    <dgm:pt modelId="{BDF1244E-F789-4030-9620-2B499CDE2349}">
      <dgm:prSet phldrT="[Texto]" custT="1"/>
      <dgm:spPr/>
      <dgm:t>
        <a:bodyPr/>
        <a:lstStyle/>
        <a:p>
          <a:pPr algn="l"/>
          <a:r>
            <a:rPr lang="es-CO" sz="2400" dirty="0" smtClean="0"/>
            <a:t>Es necesario entonces </a:t>
          </a:r>
          <a:r>
            <a:rPr lang="es-CO" sz="2800" dirty="0" smtClean="0">
              <a:solidFill>
                <a:schemeClr val="tx1"/>
              </a:solidFill>
            </a:rPr>
            <a:t>focalizar acciones</a:t>
          </a:r>
          <a:r>
            <a:rPr lang="es-CO" sz="2400" dirty="0" smtClean="0"/>
            <a:t> en quienes presentan mayor riesgo y brindar acompañamiento a familias y comunidades que viven distantes a la cabecera municipal. </a:t>
          </a:r>
          <a:endParaRPr lang="es-CO" sz="2400" dirty="0"/>
        </a:p>
      </dgm:t>
    </dgm:pt>
    <dgm:pt modelId="{896EBBC7-B8EF-4EAD-A75B-CE2278F0EF7C}" type="parTrans" cxnId="{60A45B17-E7B3-4812-82BC-FF90C563CFDE}">
      <dgm:prSet/>
      <dgm:spPr/>
      <dgm:t>
        <a:bodyPr/>
        <a:lstStyle/>
        <a:p>
          <a:endParaRPr lang="es-CO" sz="2000"/>
        </a:p>
      </dgm:t>
    </dgm:pt>
    <dgm:pt modelId="{932B7F09-52CA-4C5B-8EA7-ACDC66FC7885}" type="sibTrans" cxnId="{60A45B17-E7B3-4812-82BC-FF90C563CFDE}">
      <dgm:prSet/>
      <dgm:spPr/>
      <dgm:t>
        <a:bodyPr/>
        <a:lstStyle/>
        <a:p>
          <a:endParaRPr lang="es-CO" sz="2000"/>
        </a:p>
      </dgm:t>
    </dgm:pt>
    <dgm:pt modelId="{DD6F686C-B2D4-4346-8818-0947124968E2}">
      <dgm:prSet phldrT="[Texto]" custT="1"/>
      <dgm:spPr/>
      <dgm:t>
        <a:bodyPr/>
        <a:lstStyle/>
        <a:p>
          <a:pPr algn="l"/>
          <a:r>
            <a:rPr lang="es-CO" sz="2800" dirty="0" smtClean="0"/>
            <a:t>Realizar acciones </a:t>
          </a:r>
          <a:r>
            <a:rPr lang="es-CO" sz="3200" dirty="0" smtClean="0"/>
            <a:t>articuladas, multisectoriales, interinstitucionales, interculturales y </a:t>
          </a:r>
          <a:r>
            <a:rPr lang="es-CO" sz="3200" dirty="0" err="1" smtClean="0"/>
            <a:t>transdisciplinarias</a:t>
          </a:r>
          <a:r>
            <a:rPr lang="es-CO" sz="2800" dirty="0" smtClean="0"/>
            <a:t> para los niños y sus familias</a:t>
          </a:r>
          <a:endParaRPr lang="es-CO" sz="2400" dirty="0"/>
        </a:p>
      </dgm:t>
    </dgm:pt>
    <dgm:pt modelId="{DE2D21F8-004D-4F9E-A1D6-EA6ED2B15E4D}" type="parTrans" cxnId="{63CAB797-721D-4CD2-9123-E7844A58BE3D}">
      <dgm:prSet/>
      <dgm:spPr/>
      <dgm:t>
        <a:bodyPr/>
        <a:lstStyle/>
        <a:p>
          <a:endParaRPr lang="es-CO" sz="2000"/>
        </a:p>
      </dgm:t>
    </dgm:pt>
    <dgm:pt modelId="{482B7A94-E3A0-48A0-9BAF-6B44DA9A4A20}" type="sibTrans" cxnId="{63CAB797-721D-4CD2-9123-E7844A58BE3D}">
      <dgm:prSet/>
      <dgm:spPr/>
      <dgm:t>
        <a:bodyPr/>
        <a:lstStyle/>
        <a:p>
          <a:endParaRPr lang="es-CO" sz="2000"/>
        </a:p>
      </dgm:t>
    </dgm:pt>
    <dgm:pt modelId="{38D5E9C4-B899-454A-90FC-DFB99363E310}" type="pres">
      <dgm:prSet presAssocID="{B789B986-67FD-4052-BB88-FE2F77CEBC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A8F0586-C53C-44ED-AEDF-0B0FB4891B67}" type="pres">
      <dgm:prSet presAssocID="{B5E54F6C-9E2F-4519-9B6D-73E552856627}" presName="node" presStyleLbl="node1" presStyleIdx="0" presStyleCnt="3" custScaleX="136893" custScaleY="155416" custLinFactNeighborX="4014" custLinFactNeighborY="9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88B19F-573F-48D0-8FC1-F210F8450038}" type="pres">
      <dgm:prSet presAssocID="{99B7C8CD-6A5F-4C27-A9ED-C6888EA6A075}" presName="sibTrans" presStyleCnt="0"/>
      <dgm:spPr/>
    </dgm:pt>
    <dgm:pt modelId="{9C1CD7F8-8EC4-447F-B41B-4612E2DC4E07}" type="pres">
      <dgm:prSet presAssocID="{BDF1244E-F789-4030-9620-2B499CDE2349}" presName="node" presStyleLbl="node1" presStyleIdx="1" presStyleCnt="3" custScaleX="145365" custScaleY="126263" custLinFactNeighborX="4014" custLinFactNeighborY="9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0804CF-D1B5-45C7-BBC8-599C7DF26359}" type="pres">
      <dgm:prSet presAssocID="{932B7F09-52CA-4C5B-8EA7-ACDC66FC7885}" presName="sibTrans" presStyleCnt="0"/>
      <dgm:spPr/>
    </dgm:pt>
    <dgm:pt modelId="{4E0217A6-8AA8-4019-9F58-1F0D537AAFB8}" type="pres">
      <dgm:prSet presAssocID="{DD6F686C-B2D4-4346-8818-0947124968E2}" presName="node" presStyleLbl="node1" presStyleIdx="2" presStyleCnt="3" custScaleX="230517" custScaleY="126263" custLinFactNeighborX="-13428" custLinFactNeighborY="-686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3CAB797-721D-4CD2-9123-E7844A58BE3D}" srcId="{B789B986-67FD-4052-BB88-FE2F77CEBC05}" destId="{DD6F686C-B2D4-4346-8818-0947124968E2}" srcOrd="2" destOrd="0" parTransId="{DE2D21F8-004D-4F9E-A1D6-EA6ED2B15E4D}" sibTransId="{482B7A94-E3A0-48A0-9BAF-6B44DA9A4A20}"/>
    <dgm:cxn modelId="{8BCDF4A3-3684-4C60-A45F-65D37401C00E}" type="presOf" srcId="{DD6F686C-B2D4-4346-8818-0947124968E2}" destId="{4E0217A6-8AA8-4019-9F58-1F0D537AAFB8}" srcOrd="0" destOrd="0" presId="urn:microsoft.com/office/officeart/2005/8/layout/default"/>
    <dgm:cxn modelId="{92C350D4-84CC-4E30-8697-776C33700EB1}" type="presOf" srcId="{B789B986-67FD-4052-BB88-FE2F77CEBC05}" destId="{38D5E9C4-B899-454A-90FC-DFB99363E310}" srcOrd="0" destOrd="0" presId="urn:microsoft.com/office/officeart/2005/8/layout/default"/>
    <dgm:cxn modelId="{5D3AD5EB-74DE-489D-B223-180989C58841}" srcId="{B789B986-67FD-4052-BB88-FE2F77CEBC05}" destId="{B5E54F6C-9E2F-4519-9B6D-73E552856627}" srcOrd="0" destOrd="0" parTransId="{AF3DD7F9-45E0-4293-83B6-E349415BE3CC}" sibTransId="{99B7C8CD-6A5F-4C27-A9ED-C6888EA6A075}"/>
    <dgm:cxn modelId="{76CE5338-07F0-4CB3-A1CA-92C8BF3563E6}" type="presOf" srcId="{BDF1244E-F789-4030-9620-2B499CDE2349}" destId="{9C1CD7F8-8EC4-447F-B41B-4612E2DC4E07}" srcOrd="0" destOrd="0" presId="urn:microsoft.com/office/officeart/2005/8/layout/default"/>
    <dgm:cxn modelId="{60A45B17-E7B3-4812-82BC-FF90C563CFDE}" srcId="{B789B986-67FD-4052-BB88-FE2F77CEBC05}" destId="{BDF1244E-F789-4030-9620-2B499CDE2349}" srcOrd="1" destOrd="0" parTransId="{896EBBC7-B8EF-4EAD-A75B-CE2278F0EF7C}" sibTransId="{932B7F09-52CA-4C5B-8EA7-ACDC66FC7885}"/>
    <dgm:cxn modelId="{DD9F9913-42AA-481F-937A-2706210DE3ED}" type="presOf" srcId="{B5E54F6C-9E2F-4519-9B6D-73E552856627}" destId="{3A8F0586-C53C-44ED-AEDF-0B0FB4891B67}" srcOrd="0" destOrd="0" presId="urn:microsoft.com/office/officeart/2005/8/layout/default"/>
    <dgm:cxn modelId="{A3B194FD-B37D-4AFC-80A9-DEA6A50D39F7}" type="presParOf" srcId="{38D5E9C4-B899-454A-90FC-DFB99363E310}" destId="{3A8F0586-C53C-44ED-AEDF-0B0FB4891B67}" srcOrd="0" destOrd="0" presId="urn:microsoft.com/office/officeart/2005/8/layout/default"/>
    <dgm:cxn modelId="{A7D9B6AE-6CE0-4CE5-B143-22250CE55D42}" type="presParOf" srcId="{38D5E9C4-B899-454A-90FC-DFB99363E310}" destId="{1A88B19F-573F-48D0-8FC1-F210F8450038}" srcOrd="1" destOrd="0" presId="urn:microsoft.com/office/officeart/2005/8/layout/default"/>
    <dgm:cxn modelId="{993963FC-56D2-4EC3-86F8-A779FDC74E43}" type="presParOf" srcId="{38D5E9C4-B899-454A-90FC-DFB99363E310}" destId="{9C1CD7F8-8EC4-447F-B41B-4612E2DC4E07}" srcOrd="2" destOrd="0" presId="urn:microsoft.com/office/officeart/2005/8/layout/default"/>
    <dgm:cxn modelId="{8204EB09-7DBA-417E-8BB4-7C4F5D3CF560}" type="presParOf" srcId="{38D5E9C4-B899-454A-90FC-DFB99363E310}" destId="{7E0804CF-D1B5-45C7-BBC8-599C7DF26359}" srcOrd="3" destOrd="0" presId="urn:microsoft.com/office/officeart/2005/8/layout/default"/>
    <dgm:cxn modelId="{68609358-3E75-4F69-A735-40D75652A8CC}" type="presParOf" srcId="{38D5E9C4-B899-454A-90FC-DFB99363E310}" destId="{4E0217A6-8AA8-4019-9F58-1F0D537AAFB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6CEA57-6BFC-4059-B932-BAD3B24B64BF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AE799DB-19E1-4ADC-9AD6-432FFB4344EE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O" sz="3200" dirty="0" smtClean="0">
              <a:solidFill>
                <a:schemeClr val="tx1"/>
              </a:solidFill>
            </a:rPr>
            <a:t>Diferenciar los casos confirmados como causa básica y asociada orienta las intervenciones para impactar la mortalidad por y asociada a IRA</a:t>
          </a:r>
          <a:endParaRPr lang="es-CO" sz="3200" dirty="0">
            <a:solidFill>
              <a:schemeClr val="tx1"/>
            </a:solidFill>
          </a:endParaRPr>
        </a:p>
      </dgm:t>
    </dgm:pt>
    <dgm:pt modelId="{28D28D0E-9B4F-47C8-8DE7-5031423FA2FC}" type="parTrans" cxnId="{C6C7572A-0053-4C3A-A1F0-AA9DF7C538EB}">
      <dgm:prSet/>
      <dgm:spPr/>
      <dgm:t>
        <a:bodyPr/>
        <a:lstStyle/>
        <a:p>
          <a:endParaRPr lang="es-CO"/>
        </a:p>
      </dgm:t>
    </dgm:pt>
    <dgm:pt modelId="{9F0726D5-0C6D-4756-93FC-D1BB264D2ACD}" type="sibTrans" cxnId="{C6C7572A-0053-4C3A-A1F0-AA9DF7C538EB}">
      <dgm:prSet/>
      <dgm:spPr/>
      <dgm:t>
        <a:bodyPr/>
        <a:lstStyle/>
        <a:p>
          <a:endParaRPr lang="es-CO"/>
        </a:p>
      </dgm:t>
    </dgm:pt>
    <dgm:pt modelId="{2E442608-0667-426B-ADCE-577D52C8476A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MX" sz="2400" dirty="0" smtClean="0">
              <a:solidFill>
                <a:schemeClr val="tx1"/>
              </a:solidFill>
            </a:rPr>
            <a:t>Garantizar remisión y atención oportuna a niños prematuros o con bajo peso al nacer a programas Canguro o de alto riesgo neonatal. </a:t>
          </a:r>
        </a:p>
        <a:p>
          <a:pPr algn="ctr"/>
          <a:r>
            <a:rPr lang="es-MX" sz="2400" dirty="0" smtClean="0">
              <a:solidFill>
                <a:schemeClr val="tx1"/>
              </a:solidFill>
            </a:rPr>
            <a:t>Las EAPB deberían garantizar el seguimiento por el tiempo recomendado.</a:t>
          </a:r>
          <a:endParaRPr lang="es-CO" sz="2400" dirty="0">
            <a:solidFill>
              <a:schemeClr val="tx1"/>
            </a:solidFill>
          </a:endParaRPr>
        </a:p>
      </dgm:t>
    </dgm:pt>
    <dgm:pt modelId="{21F2DC0B-D62F-40BF-B7A7-ABFC9009CCE4}" type="parTrans" cxnId="{61740F04-CC9B-423D-AC1D-891D559E2EE9}">
      <dgm:prSet/>
      <dgm:spPr/>
      <dgm:t>
        <a:bodyPr/>
        <a:lstStyle/>
        <a:p>
          <a:endParaRPr lang="es-CO"/>
        </a:p>
      </dgm:t>
    </dgm:pt>
    <dgm:pt modelId="{267E206F-F9A5-435A-A042-A220D23B167E}" type="sibTrans" cxnId="{61740F04-CC9B-423D-AC1D-891D559E2EE9}">
      <dgm:prSet/>
      <dgm:spPr/>
      <dgm:t>
        <a:bodyPr/>
        <a:lstStyle/>
        <a:p>
          <a:endParaRPr lang="es-CO"/>
        </a:p>
      </dgm:t>
    </dgm:pt>
    <dgm:pt modelId="{F97742AB-3F36-4233-9A62-EF74296F73CC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sz="3200" dirty="0" smtClean="0"/>
            <a:t>Aplicar </a:t>
          </a:r>
          <a:r>
            <a:rPr lang="es-MX" sz="3200" dirty="0" smtClean="0"/>
            <a:t>la Estrategia AIEPI clínico y comunitario; </a:t>
          </a:r>
        </a:p>
        <a:p>
          <a:r>
            <a:rPr lang="es-MX" sz="3200" dirty="0" smtClean="0"/>
            <a:t>Implementar guías nacionales (GAI) para el manejo del niño con neumonía y bronquiolitis.</a:t>
          </a:r>
          <a:endParaRPr lang="es-CO" sz="3200" dirty="0"/>
        </a:p>
      </dgm:t>
    </dgm:pt>
    <dgm:pt modelId="{408CFA49-BB01-453F-A034-C2F1C5404F73}" type="parTrans" cxnId="{51066AB0-8279-457B-88C5-EB9898E47348}">
      <dgm:prSet/>
      <dgm:spPr/>
      <dgm:t>
        <a:bodyPr/>
        <a:lstStyle/>
        <a:p>
          <a:endParaRPr lang="es-CO"/>
        </a:p>
      </dgm:t>
    </dgm:pt>
    <dgm:pt modelId="{DAD4F206-1236-4969-84B7-9E771AF2D4C2}" type="sibTrans" cxnId="{51066AB0-8279-457B-88C5-EB9898E47348}">
      <dgm:prSet/>
      <dgm:spPr/>
      <dgm:t>
        <a:bodyPr/>
        <a:lstStyle/>
        <a:p>
          <a:endParaRPr lang="es-CO"/>
        </a:p>
      </dgm:t>
    </dgm:pt>
    <dgm:pt modelId="{D18BC8F0-25FE-4F44-8E49-C0A9EA7E34F3}" type="pres">
      <dgm:prSet presAssocID="{C66CEA57-6BFC-4059-B932-BAD3B24B64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3A23CE0-AB00-4E22-B184-73D87CE3C256}" type="pres">
      <dgm:prSet presAssocID="{3AE799DB-19E1-4ADC-9AD6-432FFB4344EE}" presName="vertOne" presStyleCnt="0"/>
      <dgm:spPr/>
    </dgm:pt>
    <dgm:pt modelId="{D81557C5-4C8E-488A-BC1C-F8FEB07C82D1}" type="pres">
      <dgm:prSet presAssocID="{3AE799DB-19E1-4ADC-9AD6-432FFB4344EE}" presName="txOne" presStyleLbl="node0" presStyleIdx="0" presStyleCnt="1" custScaleY="4701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9D9C45-EFAD-43EF-8A91-019A02A4B595}" type="pres">
      <dgm:prSet presAssocID="{3AE799DB-19E1-4ADC-9AD6-432FFB4344EE}" presName="parTransOne" presStyleCnt="0"/>
      <dgm:spPr/>
    </dgm:pt>
    <dgm:pt modelId="{884BC559-219A-424A-A049-8A8DD8D5DFF0}" type="pres">
      <dgm:prSet presAssocID="{3AE799DB-19E1-4ADC-9AD6-432FFB4344EE}" presName="horzOne" presStyleCnt="0"/>
      <dgm:spPr/>
    </dgm:pt>
    <dgm:pt modelId="{BCB33B56-402B-4EF7-A341-49E63884EC91}" type="pres">
      <dgm:prSet presAssocID="{2E442608-0667-426B-ADCE-577D52C8476A}" presName="vertTwo" presStyleCnt="0"/>
      <dgm:spPr/>
    </dgm:pt>
    <dgm:pt modelId="{F9FE423B-34F5-4AA5-ABE9-CD52D14C686E}" type="pres">
      <dgm:prSet presAssocID="{2E442608-0667-426B-ADCE-577D52C8476A}" presName="txTwo" presStyleLbl="node2" presStyleIdx="0" presStyleCnt="2" custScaleX="51375" custScaleY="103734" custLinFactNeighborX="-175" custLinFactNeighborY="-584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F2D5FA-264F-468B-8111-4BA531D10AE0}" type="pres">
      <dgm:prSet presAssocID="{2E442608-0667-426B-ADCE-577D52C8476A}" presName="horzTwo" presStyleCnt="0"/>
      <dgm:spPr/>
    </dgm:pt>
    <dgm:pt modelId="{C656DD9B-6435-4CCE-9996-381032995662}" type="pres">
      <dgm:prSet presAssocID="{267E206F-F9A5-435A-A042-A220D23B167E}" presName="sibSpaceTwo" presStyleCnt="0"/>
      <dgm:spPr/>
    </dgm:pt>
    <dgm:pt modelId="{EA4264EC-56E3-44CB-85C2-BF64CE2FC859}" type="pres">
      <dgm:prSet presAssocID="{F97742AB-3F36-4233-9A62-EF74296F73CC}" presName="vertTwo" presStyleCnt="0"/>
      <dgm:spPr/>
    </dgm:pt>
    <dgm:pt modelId="{47FAE8C9-95D1-44CB-8B49-742E178B0776}" type="pres">
      <dgm:prSet presAssocID="{F97742AB-3F36-4233-9A62-EF74296F73CC}" presName="txTwo" presStyleLbl="node2" presStyleIdx="1" presStyleCnt="2" custScaleX="63513" custScaleY="86913" custLinFactNeighborX="-4968" custLinFactNeighborY="-584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0E980D9-B0EB-479D-9566-B947F8042B51}" type="pres">
      <dgm:prSet presAssocID="{F97742AB-3F36-4233-9A62-EF74296F73CC}" presName="horzTwo" presStyleCnt="0"/>
      <dgm:spPr/>
    </dgm:pt>
  </dgm:ptLst>
  <dgm:cxnLst>
    <dgm:cxn modelId="{61740F04-CC9B-423D-AC1D-891D559E2EE9}" srcId="{3AE799DB-19E1-4ADC-9AD6-432FFB4344EE}" destId="{2E442608-0667-426B-ADCE-577D52C8476A}" srcOrd="0" destOrd="0" parTransId="{21F2DC0B-D62F-40BF-B7A7-ABFC9009CCE4}" sibTransId="{267E206F-F9A5-435A-A042-A220D23B167E}"/>
    <dgm:cxn modelId="{7E492AA5-ED38-4780-9C10-D79CC7D82413}" type="presOf" srcId="{F97742AB-3F36-4233-9A62-EF74296F73CC}" destId="{47FAE8C9-95D1-44CB-8B49-742E178B0776}" srcOrd="0" destOrd="0" presId="urn:microsoft.com/office/officeart/2005/8/layout/hierarchy4"/>
    <dgm:cxn modelId="{DF140962-9C30-4B1D-A2A4-4AA80A68E978}" type="presOf" srcId="{2E442608-0667-426B-ADCE-577D52C8476A}" destId="{F9FE423B-34F5-4AA5-ABE9-CD52D14C686E}" srcOrd="0" destOrd="0" presId="urn:microsoft.com/office/officeart/2005/8/layout/hierarchy4"/>
    <dgm:cxn modelId="{A9CDE9EC-0E4A-476C-90D5-3EF5780ACC3A}" type="presOf" srcId="{3AE799DB-19E1-4ADC-9AD6-432FFB4344EE}" destId="{D81557C5-4C8E-488A-BC1C-F8FEB07C82D1}" srcOrd="0" destOrd="0" presId="urn:microsoft.com/office/officeart/2005/8/layout/hierarchy4"/>
    <dgm:cxn modelId="{C774C03F-FE0A-4566-9377-4A7BF7D126D3}" type="presOf" srcId="{C66CEA57-6BFC-4059-B932-BAD3B24B64BF}" destId="{D18BC8F0-25FE-4F44-8E49-C0A9EA7E34F3}" srcOrd="0" destOrd="0" presId="urn:microsoft.com/office/officeart/2005/8/layout/hierarchy4"/>
    <dgm:cxn modelId="{C6C7572A-0053-4C3A-A1F0-AA9DF7C538EB}" srcId="{C66CEA57-6BFC-4059-B932-BAD3B24B64BF}" destId="{3AE799DB-19E1-4ADC-9AD6-432FFB4344EE}" srcOrd="0" destOrd="0" parTransId="{28D28D0E-9B4F-47C8-8DE7-5031423FA2FC}" sibTransId="{9F0726D5-0C6D-4756-93FC-D1BB264D2ACD}"/>
    <dgm:cxn modelId="{51066AB0-8279-457B-88C5-EB9898E47348}" srcId="{3AE799DB-19E1-4ADC-9AD6-432FFB4344EE}" destId="{F97742AB-3F36-4233-9A62-EF74296F73CC}" srcOrd="1" destOrd="0" parTransId="{408CFA49-BB01-453F-A034-C2F1C5404F73}" sibTransId="{DAD4F206-1236-4969-84B7-9E771AF2D4C2}"/>
    <dgm:cxn modelId="{0AA0F85C-0E0E-42DE-B1C5-E81C7D1C3B89}" type="presParOf" srcId="{D18BC8F0-25FE-4F44-8E49-C0A9EA7E34F3}" destId="{C3A23CE0-AB00-4E22-B184-73D87CE3C256}" srcOrd="0" destOrd="0" presId="urn:microsoft.com/office/officeart/2005/8/layout/hierarchy4"/>
    <dgm:cxn modelId="{F2DA7E20-74DA-49C9-96E0-1C0B40897938}" type="presParOf" srcId="{C3A23CE0-AB00-4E22-B184-73D87CE3C256}" destId="{D81557C5-4C8E-488A-BC1C-F8FEB07C82D1}" srcOrd="0" destOrd="0" presId="urn:microsoft.com/office/officeart/2005/8/layout/hierarchy4"/>
    <dgm:cxn modelId="{5F7A58E1-1228-4DFB-828B-EC8E47D34E9D}" type="presParOf" srcId="{C3A23CE0-AB00-4E22-B184-73D87CE3C256}" destId="{8A9D9C45-EFAD-43EF-8A91-019A02A4B595}" srcOrd="1" destOrd="0" presId="urn:microsoft.com/office/officeart/2005/8/layout/hierarchy4"/>
    <dgm:cxn modelId="{339D4EBF-7E65-4ECB-9282-327030B964EB}" type="presParOf" srcId="{C3A23CE0-AB00-4E22-B184-73D87CE3C256}" destId="{884BC559-219A-424A-A049-8A8DD8D5DFF0}" srcOrd="2" destOrd="0" presId="urn:microsoft.com/office/officeart/2005/8/layout/hierarchy4"/>
    <dgm:cxn modelId="{44C31AD6-22CF-4F32-907C-2CBBEB2C8174}" type="presParOf" srcId="{884BC559-219A-424A-A049-8A8DD8D5DFF0}" destId="{BCB33B56-402B-4EF7-A341-49E63884EC91}" srcOrd="0" destOrd="0" presId="urn:microsoft.com/office/officeart/2005/8/layout/hierarchy4"/>
    <dgm:cxn modelId="{A5763107-1C77-490C-B270-E4ED70403643}" type="presParOf" srcId="{BCB33B56-402B-4EF7-A341-49E63884EC91}" destId="{F9FE423B-34F5-4AA5-ABE9-CD52D14C686E}" srcOrd="0" destOrd="0" presId="urn:microsoft.com/office/officeart/2005/8/layout/hierarchy4"/>
    <dgm:cxn modelId="{F3E84F15-710D-4995-8853-6F859B19D8CC}" type="presParOf" srcId="{BCB33B56-402B-4EF7-A341-49E63884EC91}" destId="{4BF2D5FA-264F-468B-8111-4BA531D10AE0}" srcOrd="1" destOrd="0" presId="urn:microsoft.com/office/officeart/2005/8/layout/hierarchy4"/>
    <dgm:cxn modelId="{6DC2CDFB-61C5-4779-A569-E58B92BC34B0}" type="presParOf" srcId="{884BC559-219A-424A-A049-8A8DD8D5DFF0}" destId="{C656DD9B-6435-4CCE-9996-381032995662}" srcOrd="1" destOrd="0" presId="urn:microsoft.com/office/officeart/2005/8/layout/hierarchy4"/>
    <dgm:cxn modelId="{1EFD69F6-3C37-4C9B-AD49-047BAA969D5D}" type="presParOf" srcId="{884BC559-219A-424A-A049-8A8DD8D5DFF0}" destId="{EA4264EC-56E3-44CB-85C2-BF64CE2FC859}" srcOrd="2" destOrd="0" presId="urn:microsoft.com/office/officeart/2005/8/layout/hierarchy4"/>
    <dgm:cxn modelId="{001C828B-ACC1-4963-A0E4-651CC70C2D8D}" type="presParOf" srcId="{EA4264EC-56E3-44CB-85C2-BF64CE2FC859}" destId="{47FAE8C9-95D1-44CB-8B49-742E178B0776}" srcOrd="0" destOrd="0" presId="urn:microsoft.com/office/officeart/2005/8/layout/hierarchy4"/>
    <dgm:cxn modelId="{201A6F97-805D-466C-87CF-AB848C4E963F}" type="presParOf" srcId="{EA4264EC-56E3-44CB-85C2-BF64CE2FC859}" destId="{20E980D9-B0EB-479D-9566-B947F8042B5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E05FE7-1F3D-47F8-8411-FECCC7CA764C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4BFEC8D-76B8-4780-A251-1FB31B5610D0}">
      <dgm:prSet phldrT="[Texto]" custT="1"/>
      <dgm:spPr/>
      <dgm:t>
        <a:bodyPr/>
        <a:lstStyle/>
        <a:p>
          <a:r>
            <a:rPr lang="es-CO" sz="2400" dirty="0" smtClean="0"/>
            <a:t>Fortalecer los servicios de pediatría de tercer nivel y  fundamental los segundos niveles. </a:t>
          </a:r>
        </a:p>
      </dgm:t>
    </dgm:pt>
    <dgm:pt modelId="{FA1CCD82-1FFD-45C5-B34F-D0F4DE54D62F}" type="parTrans" cxnId="{63346974-6A04-4709-859A-89575A1A1B95}">
      <dgm:prSet/>
      <dgm:spPr/>
      <dgm:t>
        <a:bodyPr/>
        <a:lstStyle/>
        <a:p>
          <a:endParaRPr lang="es-CO"/>
        </a:p>
      </dgm:t>
    </dgm:pt>
    <dgm:pt modelId="{7D4E21BE-48E6-4037-BE6B-592D29FE9276}" type="sibTrans" cxnId="{63346974-6A04-4709-859A-89575A1A1B95}">
      <dgm:prSet/>
      <dgm:spPr/>
      <dgm:t>
        <a:bodyPr/>
        <a:lstStyle/>
        <a:p>
          <a:endParaRPr lang="es-CO"/>
        </a:p>
      </dgm:t>
    </dgm:pt>
    <dgm:pt modelId="{2BABBE30-63F9-4FBF-87D6-7C42BBE89D7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2400" dirty="0" smtClean="0">
              <a:solidFill>
                <a:schemeClr val="tx1"/>
              </a:solidFill>
            </a:rPr>
            <a:t>Fortalecer acciones para el empoderamiento de las familias y las comunidades (retraso 1), un mejor acceso a los servicios de salud (retraso 3) y el mejoramiento de la calidad de la atención en salud (retraso 4).</a:t>
          </a:r>
          <a:endParaRPr lang="es-CO" sz="2400" dirty="0">
            <a:solidFill>
              <a:schemeClr val="tx1"/>
            </a:solidFill>
          </a:endParaRPr>
        </a:p>
      </dgm:t>
    </dgm:pt>
    <dgm:pt modelId="{F7BACDED-3DEB-4041-9FB4-6E3E14F94A2E}" type="parTrans" cxnId="{E6C7D702-4299-417B-8D51-B8574C3DB6E9}">
      <dgm:prSet/>
      <dgm:spPr/>
      <dgm:t>
        <a:bodyPr/>
        <a:lstStyle/>
        <a:p>
          <a:endParaRPr lang="es-CO"/>
        </a:p>
      </dgm:t>
    </dgm:pt>
    <dgm:pt modelId="{4828325A-762D-4AC2-B442-41A7E535F85A}" type="sibTrans" cxnId="{E6C7D702-4299-417B-8D51-B8574C3DB6E9}">
      <dgm:prSet/>
      <dgm:spPr/>
      <dgm:t>
        <a:bodyPr/>
        <a:lstStyle/>
        <a:p>
          <a:endParaRPr lang="es-CO"/>
        </a:p>
      </dgm:t>
    </dgm:pt>
    <dgm:pt modelId="{AAC1014E-D093-429E-B86A-F1403E348670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O" sz="2000" dirty="0" smtClean="0"/>
            <a:t>Implica articulación de las diferentes estrategias, planes, programas y proyectos, en el marco de las políticas vigentes que buscan el desarrollo y la atención integral de la población materno-infantil </a:t>
          </a:r>
        </a:p>
        <a:p>
          <a:r>
            <a:rPr lang="es-CO" sz="2000" dirty="0" smtClean="0"/>
            <a:t>(Política de Atención Integral en Salud PAIS, la Ley 1804 de 2016).</a:t>
          </a:r>
          <a:endParaRPr lang="es-CO" sz="2000" dirty="0"/>
        </a:p>
      </dgm:t>
    </dgm:pt>
    <dgm:pt modelId="{975371D4-97C1-485C-BBCA-74F7A5AFCFF2}" type="parTrans" cxnId="{4447BDD8-BDE4-48ED-888F-4A1540A7D97B}">
      <dgm:prSet/>
      <dgm:spPr/>
      <dgm:t>
        <a:bodyPr/>
        <a:lstStyle/>
        <a:p>
          <a:endParaRPr lang="es-CO"/>
        </a:p>
      </dgm:t>
    </dgm:pt>
    <dgm:pt modelId="{BAA89532-EB83-47D2-B1FE-9821A1DF3095}" type="sibTrans" cxnId="{4447BDD8-BDE4-48ED-888F-4A1540A7D97B}">
      <dgm:prSet/>
      <dgm:spPr/>
      <dgm:t>
        <a:bodyPr/>
        <a:lstStyle/>
        <a:p>
          <a:endParaRPr lang="es-CO"/>
        </a:p>
      </dgm:t>
    </dgm:pt>
    <dgm:pt modelId="{50EA1B48-9E12-4514-AC51-B89B3620C8FE}" type="pres">
      <dgm:prSet presAssocID="{36E05FE7-1F3D-47F8-8411-FECCC7CA764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80AEE22-263F-48EE-B5CB-56CD4A399B89}" type="pres">
      <dgm:prSet presAssocID="{14BFEC8D-76B8-4780-A251-1FB31B5610D0}" presName="root" presStyleCnt="0">
        <dgm:presLayoutVars>
          <dgm:chMax/>
          <dgm:chPref val="4"/>
        </dgm:presLayoutVars>
      </dgm:prSet>
      <dgm:spPr/>
    </dgm:pt>
    <dgm:pt modelId="{44F8DB1E-69BE-4853-BDE3-915BFD160415}" type="pres">
      <dgm:prSet presAssocID="{14BFEC8D-76B8-4780-A251-1FB31B5610D0}" presName="rootComposite" presStyleCnt="0">
        <dgm:presLayoutVars/>
      </dgm:prSet>
      <dgm:spPr/>
    </dgm:pt>
    <dgm:pt modelId="{E47A1803-1D71-422D-BBD9-B0F2FC708DD9}" type="pres">
      <dgm:prSet presAssocID="{14BFEC8D-76B8-4780-A251-1FB31B5610D0}" presName="rootText" presStyleLbl="node0" presStyleIdx="0" presStyleCnt="1" custScaleX="76119" custScaleY="107325" custLinFactNeighborX="8209" custLinFactNeighborY="5885">
        <dgm:presLayoutVars>
          <dgm:chMax/>
          <dgm:chPref val="4"/>
        </dgm:presLayoutVars>
      </dgm:prSet>
      <dgm:spPr/>
      <dgm:t>
        <a:bodyPr/>
        <a:lstStyle/>
        <a:p>
          <a:endParaRPr lang="es-CO"/>
        </a:p>
      </dgm:t>
    </dgm:pt>
    <dgm:pt modelId="{18E4531D-B9F7-4AB3-AB38-1983A5A50162}" type="pres">
      <dgm:prSet presAssocID="{14BFEC8D-76B8-4780-A251-1FB31B5610D0}" presName="childShape" presStyleCnt="0">
        <dgm:presLayoutVars>
          <dgm:chMax val="0"/>
          <dgm:chPref val="0"/>
        </dgm:presLayoutVars>
      </dgm:prSet>
      <dgm:spPr/>
    </dgm:pt>
    <dgm:pt modelId="{589CDC99-FF4F-458B-968C-E445DDF37452}" type="pres">
      <dgm:prSet presAssocID="{2BABBE30-63F9-4FBF-87D6-7C42BBE89D76}" presName="childComposite" presStyleCnt="0">
        <dgm:presLayoutVars>
          <dgm:chMax val="0"/>
          <dgm:chPref val="0"/>
        </dgm:presLayoutVars>
      </dgm:prSet>
      <dgm:spPr/>
    </dgm:pt>
    <dgm:pt modelId="{BA43CD2A-C7BC-48AA-87F6-C1DCEC1F9664}" type="pres">
      <dgm:prSet presAssocID="{2BABBE30-63F9-4FBF-87D6-7C42BBE89D76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B1DC34-40A1-493D-A651-2ED1B0EAE508}" type="pres">
      <dgm:prSet presAssocID="{2BABBE30-63F9-4FBF-87D6-7C42BBE89D76}" presName="childText" presStyleLbl="lnNode1" presStyleIdx="0" presStyleCnt="2" custScaleY="124121" custLinFactNeighborX="5" custLinFactNeighborY="-9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EE0978-21A0-4A56-B758-8A452B8B9C8C}" type="pres">
      <dgm:prSet presAssocID="{AAC1014E-D093-429E-B86A-F1403E348670}" presName="childComposite" presStyleCnt="0">
        <dgm:presLayoutVars>
          <dgm:chMax val="0"/>
          <dgm:chPref val="0"/>
        </dgm:presLayoutVars>
      </dgm:prSet>
      <dgm:spPr/>
    </dgm:pt>
    <dgm:pt modelId="{3A3749A1-4467-4C66-AE94-D6E08BDF5A8C}" type="pres">
      <dgm:prSet presAssocID="{AAC1014E-D093-429E-B86A-F1403E348670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641678-0AFE-4984-B972-3BBA87A5AD5D}" type="pres">
      <dgm:prSet presAssocID="{AAC1014E-D093-429E-B86A-F1403E348670}" presName="childText" presStyleLbl="lnNode1" presStyleIdx="1" presStyleCnt="2" custScaleY="119675" custLinFactNeighborX="0" custLinFactNeighborY="-12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3346974-6A04-4709-859A-89575A1A1B95}" srcId="{36E05FE7-1F3D-47F8-8411-FECCC7CA764C}" destId="{14BFEC8D-76B8-4780-A251-1FB31B5610D0}" srcOrd="0" destOrd="0" parTransId="{FA1CCD82-1FFD-45C5-B34F-D0F4DE54D62F}" sibTransId="{7D4E21BE-48E6-4037-BE6B-592D29FE9276}"/>
    <dgm:cxn modelId="{E6C7D702-4299-417B-8D51-B8574C3DB6E9}" srcId="{14BFEC8D-76B8-4780-A251-1FB31B5610D0}" destId="{2BABBE30-63F9-4FBF-87D6-7C42BBE89D76}" srcOrd="0" destOrd="0" parTransId="{F7BACDED-3DEB-4041-9FB4-6E3E14F94A2E}" sibTransId="{4828325A-762D-4AC2-B442-41A7E535F85A}"/>
    <dgm:cxn modelId="{3F716A89-243C-4962-AF5E-AFC009329FE8}" type="presOf" srcId="{2BABBE30-63F9-4FBF-87D6-7C42BBE89D76}" destId="{DBB1DC34-40A1-493D-A651-2ED1B0EAE508}" srcOrd="0" destOrd="0" presId="urn:microsoft.com/office/officeart/2008/layout/PictureAccentList"/>
    <dgm:cxn modelId="{564E4CB4-152E-4951-BB14-B9286B635C34}" type="presOf" srcId="{36E05FE7-1F3D-47F8-8411-FECCC7CA764C}" destId="{50EA1B48-9E12-4514-AC51-B89B3620C8FE}" srcOrd="0" destOrd="0" presId="urn:microsoft.com/office/officeart/2008/layout/PictureAccentList"/>
    <dgm:cxn modelId="{3BDA6F7B-E5D8-4C23-BEFE-705F2B3612E2}" type="presOf" srcId="{14BFEC8D-76B8-4780-A251-1FB31B5610D0}" destId="{E47A1803-1D71-422D-BBD9-B0F2FC708DD9}" srcOrd="0" destOrd="0" presId="urn:microsoft.com/office/officeart/2008/layout/PictureAccentList"/>
    <dgm:cxn modelId="{574AA548-64D2-4A12-B8E3-5C348520E5AB}" type="presOf" srcId="{AAC1014E-D093-429E-B86A-F1403E348670}" destId="{3E641678-0AFE-4984-B972-3BBA87A5AD5D}" srcOrd="0" destOrd="0" presId="urn:microsoft.com/office/officeart/2008/layout/PictureAccentList"/>
    <dgm:cxn modelId="{4447BDD8-BDE4-48ED-888F-4A1540A7D97B}" srcId="{14BFEC8D-76B8-4780-A251-1FB31B5610D0}" destId="{AAC1014E-D093-429E-B86A-F1403E348670}" srcOrd="1" destOrd="0" parTransId="{975371D4-97C1-485C-BBCA-74F7A5AFCFF2}" sibTransId="{BAA89532-EB83-47D2-B1FE-9821A1DF3095}"/>
    <dgm:cxn modelId="{4D77C08D-6A20-44A6-95D7-5534BE561198}" type="presParOf" srcId="{50EA1B48-9E12-4514-AC51-B89B3620C8FE}" destId="{F80AEE22-263F-48EE-B5CB-56CD4A399B89}" srcOrd="0" destOrd="0" presId="urn:microsoft.com/office/officeart/2008/layout/PictureAccentList"/>
    <dgm:cxn modelId="{9EAB0D87-42E2-432F-934B-A5C6827ED153}" type="presParOf" srcId="{F80AEE22-263F-48EE-B5CB-56CD4A399B89}" destId="{44F8DB1E-69BE-4853-BDE3-915BFD160415}" srcOrd="0" destOrd="0" presId="urn:microsoft.com/office/officeart/2008/layout/PictureAccentList"/>
    <dgm:cxn modelId="{F374F2CF-9B67-49BC-9D92-04BE2147543E}" type="presParOf" srcId="{44F8DB1E-69BE-4853-BDE3-915BFD160415}" destId="{E47A1803-1D71-422D-BBD9-B0F2FC708DD9}" srcOrd="0" destOrd="0" presId="urn:microsoft.com/office/officeart/2008/layout/PictureAccentList"/>
    <dgm:cxn modelId="{B3B25814-7FE0-4609-B523-B9E7F7C52DCB}" type="presParOf" srcId="{F80AEE22-263F-48EE-B5CB-56CD4A399B89}" destId="{18E4531D-B9F7-4AB3-AB38-1983A5A50162}" srcOrd="1" destOrd="0" presId="urn:microsoft.com/office/officeart/2008/layout/PictureAccentList"/>
    <dgm:cxn modelId="{E387095D-38BB-4138-A2A0-F912104DB9F9}" type="presParOf" srcId="{18E4531D-B9F7-4AB3-AB38-1983A5A50162}" destId="{589CDC99-FF4F-458B-968C-E445DDF37452}" srcOrd="0" destOrd="0" presId="urn:microsoft.com/office/officeart/2008/layout/PictureAccentList"/>
    <dgm:cxn modelId="{45739FE7-F78C-4641-92D7-5BE1948E5843}" type="presParOf" srcId="{589CDC99-FF4F-458B-968C-E445DDF37452}" destId="{BA43CD2A-C7BC-48AA-87F6-C1DCEC1F9664}" srcOrd="0" destOrd="0" presId="urn:microsoft.com/office/officeart/2008/layout/PictureAccentList"/>
    <dgm:cxn modelId="{51AEAD93-E66B-449D-9602-A9EC4AAA356D}" type="presParOf" srcId="{589CDC99-FF4F-458B-968C-E445DDF37452}" destId="{DBB1DC34-40A1-493D-A651-2ED1B0EAE508}" srcOrd="1" destOrd="0" presId="urn:microsoft.com/office/officeart/2008/layout/PictureAccentList"/>
    <dgm:cxn modelId="{956FC8B6-5FA7-40AC-9433-DC808B309C3D}" type="presParOf" srcId="{18E4531D-B9F7-4AB3-AB38-1983A5A50162}" destId="{5FEE0978-21A0-4A56-B758-8A452B8B9C8C}" srcOrd="1" destOrd="0" presId="urn:microsoft.com/office/officeart/2008/layout/PictureAccentList"/>
    <dgm:cxn modelId="{D4D6CA22-76E2-4CA8-AC50-455A8BC4FC57}" type="presParOf" srcId="{5FEE0978-21A0-4A56-B758-8A452B8B9C8C}" destId="{3A3749A1-4467-4C66-AE94-D6E08BDF5A8C}" srcOrd="0" destOrd="0" presId="urn:microsoft.com/office/officeart/2008/layout/PictureAccentList"/>
    <dgm:cxn modelId="{36FD729F-428C-4403-98ED-D3D2C44B0358}" type="presParOf" srcId="{5FEE0978-21A0-4A56-B758-8A452B8B9C8C}" destId="{3E641678-0AFE-4984-B972-3BBA87A5AD5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99DF0-57B2-40FB-90AD-0FEBC1DB81A2}">
      <dsp:nvSpPr>
        <dsp:cNvPr id="0" name=""/>
        <dsp:cNvSpPr/>
      </dsp:nvSpPr>
      <dsp:spPr>
        <a:xfrm rot="10800000">
          <a:off x="3876644" y="133775"/>
          <a:ext cx="6433088" cy="49685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565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i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Mortalidad por Infección Respiratoria Aguda IRA 2012-2018 y la Estrategia AIEPI en Antioquia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200" b="1" i="1" kern="1200" dirty="0" smtClean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i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Agosto 22 de 2018</a:t>
          </a:r>
          <a:endParaRPr lang="es-CO" sz="1800" b="1" i="1" kern="1200" dirty="0" smtClean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118783" y="133775"/>
        <a:ext cx="5190949" cy="4968557"/>
      </dsp:txXfrm>
    </dsp:sp>
    <dsp:sp modelId="{BADF8348-C356-4CA0-B904-6A652479640F}">
      <dsp:nvSpPr>
        <dsp:cNvPr id="0" name=""/>
        <dsp:cNvSpPr/>
      </dsp:nvSpPr>
      <dsp:spPr>
        <a:xfrm>
          <a:off x="480036" y="77840"/>
          <a:ext cx="5950199" cy="46843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23BD1-21B1-4297-8718-1C50D75EBC46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C754-69F5-4331-9BAC-710D7D4F43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25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9CBA7-9BB1-4233-A0BB-E9A5651690A7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498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4C754-69F5-4331-9BAC-710D7D4F43C8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90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031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063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64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461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11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9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8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54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25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544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96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0657-ED6A-4ECF-A1DE-55E2D6DAA17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78952043"/>
              </p:ext>
            </p:extLst>
          </p:nvPr>
        </p:nvGraphicFramePr>
        <p:xfrm>
          <a:off x="0" y="766538"/>
          <a:ext cx="109633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338588" y="6444927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>
                    <a:lumMod val="65000"/>
                  </a:schemeClr>
                </a:solidFill>
              </a:rPr>
              <a:t>Carlos Alberto </a:t>
            </a:r>
            <a:r>
              <a:rPr lang="es-CO" sz="16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s-CO" sz="1600" dirty="0" smtClean="0">
                <a:solidFill>
                  <a:schemeClr val="bg1">
                    <a:lumMod val="65000"/>
                  </a:schemeClr>
                </a:solidFill>
              </a:rPr>
              <a:t>ernal Parra</a:t>
            </a:r>
          </a:p>
          <a:p>
            <a:r>
              <a:rPr lang="es-CO" sz="1600" dirty="0" smtClean="0">
                <a:solidFill>
                  <a:schemeClr val="bg1">
                    <a:lumMod val="65000"/>
                  </a:schemeClr>
                </a:solidFill>
              </a:rPr>
              <a:t>Médico pediatra</a:t>
            </a:r>
          </a:p>
          <a:p>
            <a:r>
              <a:rPr lang="es-CO" sz="16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s-CO" sz="1600" dirty="0" smtClean="0">
                <a:solidFill>
                  <a:schemeClr val="bg1">
                    <a:lumMod val="65000"/>
                  </a:schemeClr>
                </a:solidFill>
              </a:rPr>
              <a:t>sesor en mortalidad en la infancia SSSA</a:t>
            </a:r>
            <a:endParaRPr lang="es-CO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4132" y="5940871"/>
            <a:ext cx="687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AIEPI: Atención Integrada a las Enfermedades Prevalentes de la Infancia</a:t>
            </a:r>
            <a:endParaRPr lang="es-CO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305857" y="947391"/>
            <a:ext cx="9649355" cy="4938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234133" y="180231"/>
            <a:ext cx="10153410" cy="916126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646" b="1" i="1" dirty="0">
                <a:solidFill>
                  <a:schemeClr val="tx2"/>
                </a:solidFill>
              </a:rPr>
              <a:t>Tasa de </a:t>
            </a:r>
            <a:r>
              <a:rPr lang="es-ES_tradnl" sz="2646" b="1" i="1" dirty="0" smtClean="0">
                <a:solidFill>
                  <a:schemeClr val="tx2"/>
                </a:solidFill>
              </a:rPr>
              <a:t>mortalidad* por IRA como </a:t>
            </a:r>
            <a:r>
              <a:rPr lang="es-ES_tradnl" sz="2646" b="1" i="1" dirty="0">
                <a:solidFill>
                  <a:schemeClr val="tx2"/>
                </a:solidFill>
              </a:rPr>
              <a:t>C</a:t>
            </a:r>
            <a:r>
              <a:rPr lang="es-ES_tradnl" sz="2646" b="1" i="1" dirty="0" smtClean="0">
                <a:solidFill>
                  <a:schemeClr val="tx2"/>
                </a:solidFill>
              </a:rPr>
              <a:t>ausa </a:t>
            </a:r>
            <a:r>
              <a:rPr lang="es-ES_tradnl" sz="2646" b="1" i="1" dirty="0">
                <a:solidFill>
                  <a:schemeClr val="tx2"/>
                </a:solidFill>
              </a:rPr>
              <a:t>B</a:t>
            </a:r>
            <a:r>
              <a:rPr lang="es-ES_tradnl" sz="2646" b="1" i="1" dirty="0" smtClean="0">
                <a:solidFill>
                  <a:schemeClr val="tx2"/>
                </a:solidFill>
              </a:rPr>
              <a:t>ásica CB, por grupo de edad. </a:t>
            </a:r>
            <a:r>
              <a:rPr lang="es-ES_tradnl" sz="2646" b="1" i="1" dirty="0">
                <a:solidFill>
                  <a:schemeClr val="tx2"/>
                </a:solidFill>
              </a:rPr>
              <a:t>Antioquia, </a:t>
            </a:r>
            <a:r>
              <a:rPr lang="es-ES_tradnl" sz="2646" b="1" i="1" dirty="0" smtClean="0">
                <a:solidFill>
                  <a:schemeClr val="tx2"/>
                </a:solidFill>
              </a:rPr>
              <a:t>2012-2017. </a:t>
            </a:r>
            <a:endParaRPr lang="es-CO" sz="2646" b="1" i="1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2012- 2017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5857" y="6183794"/>
            <a:ext cx="835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*Por cada 100.000 niños menores de 5 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años.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B52D7A0A-B754-431F-AC6F-14AD24784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71084"/>
              </p:ext>
            </p:extLst>
          </p:nvPr>
        </p:nvGraphicFramePr>
        <p:xfrm>
          <a:off x="450156" y="1394494"/>
          <a:ext cx="9937387" cy="461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0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305857" y="947391"/>
            <a:ext cx="9649355" cy="4938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234133" y="180231"/>
            <a:ext cx="10153410" cy="916126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Tasa de 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mortalidad* por IRA como </a:t>
            </a:r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Causa Básica CB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, por grupo de edad. </a:t>
            </a:r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Antioquia, 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2012-2017. </a:t>
            </a:r>
            <a:endParaRPr lang="es-CO" sz="2646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2012- 2017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5857" y="6183794"/>
            <a:ext cx="835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*Por cada 100.000 niños menores de 5 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años.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1" y="1466998"/>
            <a:ext cx="9943438" cy="46272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49198" y="6581102"/>
            <a:ext cx="61626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sz="1800" b="1" dirty="0" smtClean="0">
                <a:solidFill>
                  <a:schemeClr val="bg1"/>
                </a:solidFill>
              </a:rPr>
              <a:t>La Neumonía como causa principal </a:t>
            </a:r>
            <a:r>
              <a:rPr lang="es-CO" sz="1800" b="1" dirty="0">
                <a:solidFill>
                  <a:schemeClr val="bg1"/>
                </a:solidFill>
              </a:rPr>
              <a:t>seguida de la </a:t>
            </a:r>
            <a:r>
              <a:rPr lang="es-CO" sz="1800" b="1" dirty="0" smtClean="0">
                <a:solidFill>
                  <a:schemeClr val="bg1"/>
                </a:solidFill>
              </a:rPr>
              <a:t>Bronquiolitis</a:t>
            </a:r>
            <a:endParaRPr lang="es-CO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305857" y="947391"/>
            <a:ext cx="9649355" cy="4938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234133" y="180231"/>
            <a:ext cx="10153410" cy="916126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646" b="1" i="1" dirty="0">
                <a:solidFill>
                  <a:schemeClr val="tx2"/>
                </a:solidFill>
              </a:rPr>
              <a:t>Tasa de </a:t>
            </a:r>
            <a:r>
              <a:rPr lang="es-ES_tradnl" sz="2646" b="1" i="1" dirty="0" smtClean="0">
                <a:solidFill>
                  <a:schemeClr val="tx2"/>
                </a:solidFill>
              </a:rPr>
              <a:t>mortalidad* por IRA como </a:t>
            </a:r>
            <a:r>
              <a:rPr lang="es-ES_tradnl" sz="2646" b="1" i="1" dirty="0">
                <a:solidFill>
                  <a:schemeClr val="tx2"/>
                </a:solidFill>
              </a:rPr>
              <a:t>Causa Básica CB, </a:t>
            </a:r>
            <a:r>
              <a:rPr lang="es-ES_tradnl" sz="2646" b="1" i="1" dirty="0" smtClean="0">
                <a:solidFill>
                  <a:schemeClr val="tx2"/>
                </a:solidFill>
              </a:rPr>
              <a:t>por </a:t>
            </a:r>
            <a:r>
              <a:rPr lang="es-ES_tradnl" sz="2646" b="1" i="1" dirty="0">
                <a:solidFill>
                  <a:schemeClr val="tx2"/>
                </a:solidFill>
              </a:rPr>
              <a:t>área de residencia. Antioquia, </a:t>
            </a:r>
            <a:r>
              <a:rPr lang="es-ES_tradnl" sz="2646" b="1" i="1" dirty="0" smtClean="0">
                <a:solidFill>
                  <a:schemeClr val="tx2"/>
                </a:solidFill>
              </a:rPr>
              <a:t>2012-2017. </a:t>
            </a:r>
            <a:endParaRPr lang="es-CO" sz="2646" b="1" i="1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2012- 2017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5857" y="6183794"/>
            <a:ext cx="835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*Por cada 100.000 niños menores de 5 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años.</a:t>
            </a:r>
          </a:p>
          <a:p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Nota: Para el 2017 tres (3) casos registra sin dato el área de residencia.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8D3D0E5C-6C2C-4897-BEEB-9DD98E65E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572318"/>
              </p:ext>
            </p:extLst>
          </p:nvPr>
        </p:nvGraphicFramePr>
        <p:xfrm>
          <a:off x="378290" y="1476375"/>
          <a:ext cx="9793088" cy="440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4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305857" y="947391"/>
            <a:ext cx="9649355" cy="4938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234133" y="180231"/>
            <a:ext cx="10153410" cy="916126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Tasa de 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mortalidad* por IRA como </a:t>
            </a:r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ausa Básica CB, por </a:t>
            </a:r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área de residencia. Antioquia, 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2012-2017. </a:t>
            </a:r>
            <a:endParaRPr lang="es-CO" sz="2646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2012- 2017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5857" y="6183794"/>
            <a:ext cx="835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*Por cada 100.000 niños menores de 5 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años.</a:t>
            </a:r>
          </a:p>
          <a:p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Nota: Para el 2017 tres (3) casos registra sin dato el área de residencia.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39" y="1573687"/>
            <a:ext cx="9797121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71036" y="5580831"/>
            <a:ext cx="2232248" cy="1728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" name="6 Rectángulo"/>
          <p:cNvSpPr/>
          <p:nvPr/>
        </p:nvSpPr>
        <p:spPr>
          <a:xfrm>
            <a:off x="234132" y="0"/>
            <a:ext cx="10153410" cy="840464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400" b="1" i="1" dirty="0">
                <a:solidFill>
                  <a:schemeClr val="accent3">
                    <a:lumMod val="50000"/>
                  </a:schemeClr>
                </a:solidFill>
              </a:rPr>
              <a:t>Tasa de los casos de muerte por IRA como </a:t>
            </a:r>
            <a:r>
              <a:rPr lang="es-ES_tradnl" sz="2400" b="1" i="1" dirty="0" smtClean="0">
                <a:solidFill>
                  <a:schemeClr val="accent3">
                    <a:lumMod val="50000"/>
                  </a:schemeClr>
                </a:solidFill>
              </a:rPr>
              <a:t>Causa </a:t>
            </a:r>
            <a:r>
              <a:rPr lang="es-ES_tradnl" sz="2400" b="1" i="1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s-ES_tradnl" sz="2400" b="1" i="1" dirty="0" smtClean="0">
                <a:solidFill>
                  <a:schemeClr val="accent3">
                    <a:lumMod val="50000"/>
                  </a:schemeClr>
                </a:solidFill>
              </a:rPr>
              <a:t>ásica</a:t>
            </a:r>
            <a:r>
              <a:rPr lang="es-ES_tradnl" sz="2400" b="1" i="1" dirty="0">
                <a:solidFill>
                  <a:schemeClr val="accent3">
                    <a:lumMod val="50000"/>
                  </a:schemeClr>
                </a:solidFill>
              </a:rPr>
              <a:t>, según subregión de residencia. Antioquia, 2012-2017.</a:t>
            </a:r>
            <a:endParaRPr lang="es-CO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58827"/>
              </p:ext>
            </p:extLst>
          </p:nvPr>
        </p:nvGraphicFramePr>
        <p:xfrm>
          <a:off x="204710" y="935966"/>
          <a:ext cx="10398573" cy="5941008"/>
        </p:xfrm>
        <a:graphic>
          <a:graphicData uri="http://schemas.openxmlformats.org/drawingml/2006/table">
            <a:tbl>
              <a:tblPr firstRow="1" firstCol="1" bandRow="1"/>
              <a:tblGrid>
                <a:gridCol w="2412468"/>
                <a:gridCol w="998263"/>
                <a:gridCol w="998263"/>
                <a:gridCol w="998263"/>
                <a:gridCol w="998263"/>
                <a:gridCol w="998263"/>
                <a:gridCol w="998263"/>
                <a:gridCol w="1187369"/>
                <a:gridCol w="809158"/>
              </a:tblGrid>
              <a:tr h="24754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Subregión </a:t>
                      </a: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residencia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47542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Antioquia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Medellín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Valle de Aburrá (sin Medellín)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Occidente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Urabá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Bajo Cauca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Magdalena Medio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Nordeste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Norte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Oriente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Suroeste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2012- 2017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538388" y="2916535"/>
            <a:ext cx="8064895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/>
          <p:cNvSpPr/>
          <p:nvPr/>
        </p:nvSpPr>
        <p:spPr>
          <a:xfrm>
            <a:off x="2538389" y="3420591"/>
            <a:ext cx="8064895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/>
          <p:cNvSpPr/>
          <p:nvPr/>
        </p:nvSpPr>
        <p:spPr>
          <a:xfrm>
            <a:off x="2538389" y="4356695"/>
            <a:ext cx="8064895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redondeado 9"/>
          <p:cNvSpPr/>
          <p:nvPr/>
        </p:nvSpPr>
        <p:spPr>
          <a:xfrm>
            <a:off x="2538388" y="4860751"/>
            <a:ext cx="8064895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96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284510" y="72042"/>
            <a:ext cx="10153410" cy="1323289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Frecuencia de casos confirmados como 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Causa </a:t>
            </a:r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ásica </a:t>
            </a:r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de muerte por IRA en niños menores de 5 años, según tipo de retraso. </a:t>
            </a:r>
            <a:endParaRPr lang="es-ES_tradnl" sz="2646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Antioquia</a:t>
            </a:r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, 2012-2017</a:t>
            </a:r>
            <a:endParaRPr lang="es-CO" sz="2646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2012- 2017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828635"/>
              </p:ext>
            </p:extLst>
          </p:nvPr>
        </p:nvGraphicFramePr>
        <p:xfrm>
          <a:off x="29029" y="1692399"/>
          <a:ext cx="10664372" cy="4167678"/>
        </p:xfrm>
        <a:graphic>
          <a:graphicData uri="http://schemas.openxmlformats.org/drawingml/2006/table">
            <a:tbl>
              <a:tblPr firstRow="1" firstCol="1" bandRow="1"/>
              <a:tblGrid>
                <a:gridCol w="4832294"/>
                <a:gridCol w="982826"/>
                <a:gridCol w="803753"/>
                <a:gridCol w="803753"/>
                <a:gridCol w="803753"/>
                <a:gridCol w="803753"/>
                <a:gridCol w="803753"/>
                <a:gridCol w="830487"/>
              </a:tblGrid>
              <a:tr h="625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Retrasos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N:55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2013.N:46 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N:51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N:38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N:48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N:41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1286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Retraso 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31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Demora para el reconocimiento del problema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7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Retraso 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Demora en la oportunidad de la decisión y la acción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6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Retraso 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21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Demora en el acceso al servicio de salud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6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Retraso 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11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Calidad en la atención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(38%)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(50%)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(45%)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(47%)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(31%)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(44%)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xplosión 1 1"/>
          <p:cNvSpPr/>
          <p:nvPr/>
        </p:nvSpPr>
        <p:spPr>
          <a:xfrm>
            <a:off x="4169489" y="1692399"/>
            <a:ext cx="6480720" cy="431169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solidFill>
                  <a:schemeClr val="tx1"/>
                </a:solidFill>
              </a:rPr>
              <a:t>AIEPI sigue vigente </a:t>
            </a:r>
            <a:r>
              <a:rPr lang="es-CO" sz="3200" dirty="0" smtClean="0"/>
              <a:t>P</a:t>
            </a:r>
            <a:r>
              <a:rPr lang="es-CO" sz="2800" dirty="0" smtClean="0"/>
              <a:t>I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3296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16261"/>
            <a:ext cx="10693400" cy="929185"/>
          </a:xfrm>
          <a:prstGeom prst="rect">
            <a:avLst/>
          </a:prstGeom>
          <a:noFill/>
        </p:spPr>
        <p:txBody>
          <a:bodyPr vert="horz" lIns="100817" tIns="50408" rIns="100817" bIns="50408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 i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000" dirty="0" smtClean="0">
                <a:solidFill>
                  <a:schemeClr val="tx1"/>
                </a:solidFill>
              </a:rPr>
              <a:t>¿Cómo vamos en la mortalidad por IRA en 2018?</a:t>
            </a:r>
            <a:endParaRPr lang="es-CO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1893546"/>
              </p:ext>
            </p:extLst>
          </p:nvPr>
        </p:nvGraphicFramePr>
        <p:xfrm>
          <a:off x="-26516" y="1044327"/>
          <a:ext cx="11107340" cy="513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106340" y="6372919"/>
            <a:ext cx="53640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Corte a sexto período epidemiológico de 2018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25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166" y="396255"/>
            <a:ext cx="9947102" cy="139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646" b="1" i="1" dirty="0" smtClean="0">
                <a:solidFill>
                  <a:schemeClr val="accent3">
                    <a:lumMod val="50000"/>
                  </a:schemeClr>
                </a:solidFill>
              </a:rPr>
              <a:t>Casos de muerte </a:t>
            </a:r>
            <a:r>
              <a:rPr lang="es-CO" sz="2646" b="1" i="1" dirty="0">
                <a:solidFill>
                  <a:schemeClr val="accent3">
                    <a:lumMod val="50000"/>
                  </a:schemeClr>
                </a:solidFill>
              </a:rPr>
              <a:t>por IRA en niños menores de cinco </a:t>
            </a:r>
            <a:r>
              <a:rPr lang="es-CO" sz="2646" b="1" i="1" dirty="0" smtClean="0">
                <a:solidFill>
                  <a:schemeClr val="accent3">
                    <a:lumMod val="50000"/>
                  </a:schemeClr>
                </a:solidFill>
              </a:rPr>
              <a:t>años analizados </a:t>
            </a:r>
            <a:r>
              <a:rPr lang="es-CO" sz="2646" b="1" i="1" dirty="0">
                <a:solidFill>
                  <a:schemeClr val="accent3">
                    <a:lumMod val="50000"/>
                  </a:schemeClr>
                </a:solidFill>
              </a:rPr>
              <a:t>según clasificación y </a:t>
            </a:r>
            <a:r>
              <a:rPr lang="es-CO" sz="2646" b="1" i="1" dirty="0" err="1">
                <a:solidFill>
                  <a:schemeClr val="accent3">
                    <a:lumMod val="50000"/>
                  </a:schemeClr>
                </a:solidFill>
              </a:rPr>
              <a:t>evitabilidad</a:t>
            </a:r>
            <a:r>
              <a:rPr lang="es-CO" sz="2646" b="1" i="1" dirty="0">
                <a:solidFill>
                  <a:schemeClr val="accent3">
                    <a:lumMod val="50000"/>
                  </a:schemeClr>
                </a:solidFill>
              </a:rPr>
              <a:t>. Antioquia, al sexto periodo epidemiológico de 2018.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07379"/>
              </p:ext>
            </p:extLst>
          </p:nvPr>
        </p:nvGraphicFramePr>
        <p:xfrm>
          <a:off x="594172" y="2124447"/>
          <a:ext cx="9623425" cy="3086727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1584176"/>
                <a:gridCol w="1728192"/>
                <a:gridCol w="2520280"/>
                <a:gridCol w="1126481"/>
              </a:tblGrid>
              <a:tr h="7981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Clasificación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Evitabilidad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317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Evitable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evitable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evaluable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9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Confirmado por causa básica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Confirmado por causa asociada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Descartado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33*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22164" y="5292799"/>
            <a:ext cx="9096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i="1" dirty="0">
                <a:solidFill>
                  <a:schemeClr val="accent3">
                    <a:lumMod val="50000"/>
                  </a:schemeClr>
                </a:solidFill>
              </a:rPr>
              <a:t>*A la fecha </a:t>
            </a:r>
            <a:r>
              <a:rPr lang="es-CO" sz="2000" b="1" i="1" dirty="0" smtClean="0">
                <a:solidFill>
                  <a:schemeClr val="accent3">
                    <a:lumMod val="50000"/>
                  </a:schemeClr>
                </a:solidFill>
              </a:rPr>
              <a:t>de corte se </a:t>
            </a:r>
            <a:r>
              <a:rPr lang="es-CO" sz="2000" b="1" i="1" dirty="0">
                <a:solidFill>
                  <a:schemeClr val="accent3">
                    <a:lumMod val="50000"/>
                  </a:schemeClr>
                </a:solidFill>
              </a:rPr>
              <a:t>identificaron 37 casos, 4 se encuentran en proceso de </a:t>
            </a:r>
            <a:r>
              <a:rPr lang="es-CO" sz="2000" b="1" i="1" dirty="0" smtClean="0">
                <a:solidFill>
                  <a:schemeClr val="accent3">
                    <a:lumMod val="50000"/>
                  </a:schemeClr>
                </a:solidFill>
              </a:rPr>
              <a:t>análisis</a:t>
            </a:r>
            <a:endParaRPr lang="es-CO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2012- 2018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2204" y="324247"/>
            <a:ext cx="9217024" cy="139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646" b="1" i="1" dirty="0">
                <a:solidFill>
                  <a:schemeClr val="accent3">
                    <a:lumMod val="50000"/>
                  </a:schemeClr>
                </a:solidFill>
              </a:rPr>
              <a:t>Muertes por IRA en niños menores de cinco años, confirmados por </a:t>
            </a:r>
            <a:r>
              <a:rPr lang="es-CO" sz="2646" b="1" i="1" dirty="0" smtClean="0">
                <a:solidFill>
                  <a:schemeClr val="accent3">
                    <a:lumMod val="50000"/>
                  </a:schemeClr>
                </a:solidFill>
              </a:rPr>
              <a:t>Causa </a:t>
            </a:r>
            <a:r>
              <a:rPr lang="es-CO" sz="2646" b="1" i="1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s-CO" sz="2646" b="1" i="1" dirty="0" smtClean="0">
                <a:solidFill>
                  <a:schemeClr val="accent3">
                    <a:lumMod val="50000"/>
                  </a:schemeClr>
                </a:solidFill>
              </a:rPr>
              <a:t>ásica </a:t>
            </a:r>
            <a:r>
              <a:rPr lang="es-CO" sz="2646" b="1" i="1" dirty="0">
                <a:solidFill>
                  <a:schemeClr val="accent3">
                    <a:lumMod val="50000"/>
                  </a:schemeClr>
                </a:solidFill>
              </a:rPr>
              <a:t>según subregión de residencia. Antioquia, al sexto periodo epidemiológico de 2018.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13679"/>
              </p:ext>
            </p:extLst>
          </p:nvPr>
        </p:nvGraphicFramePr>
        <p:xfrm>
          <a:off x="1242244" y="2268463"/>
          <a:ext cx="8196960" cy="3130808"/>
        </p:xfrm>
        <a:graphic>
          <a:graphicData uri="http://schemas.openxmlformats.org/drawingml/2006/table">
            <a:tbl>
              <a:tblPr firstRow="1" firstCol="1" bandRow="1"/>
              <a:tblGrid>
                <a:gridCol w="6323135"/>
                <a:gridCol w="1873825"/>
              </a:tblGrid>
              <a:tr h="207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Subregión de residencia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Medellín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Urabá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Bajo Cauca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Valle de Aburrá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Nordeste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Oriente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2012- 2018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8228" y="324247"/>
            <a:ext cx="8856984" cy="139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646" b="1" i="1" dirty="0">
                <a:solidFill>
                  <a:schemeClr val="accent3">
                    <a:lumMod val="50000"/>
                  </a:schemeClr>
                </a:solidFill>
              </a:rPr>
              <a:t>Frecuencia de los casos confirmados como causa básica de muerte por IRA en niños menores de cinco años, por tipo de retraso. Antioquia, al </a:t>
            </a:r>
            <a:r>
              <a:rPr lang="es-CO" sz="2646" b="1" i="1" dirty="0">
                <a:solidFill>
                  <a:schemeClr val="accent3">
                    <a:lumMod val="50000"/>
                  </a:schemeClr>
                </a:solidFill>
              </a:rPr>
              <a:t>sexto periodo epidemiológico de 2018</a:t>
            </a:r>
            <a:r>
              <a:rPr lang="es-C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61428"/>
              </p:ext>
            </p:extLst>
          </p:nvPr>
        </p:nvGraphicFramePr>
        <p:xfrm>
          <a:off x="666180" y="2196455"/>
          <a:ext cx="9623425" cy="3522159"/>
        </p:xfrm>
        <a:graphic>
          <a:graphicData uri="http://schemas.openxmlformats.org/drawingml/2006/table">
            <a:tbl>
              <a:tblPr firstRow="1" firstCol="1" bandRow="1"/>
              <a:tblGrid>
                <a:gridCol w="8582170"/>
                <a:gridCol w="104125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 1.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Demora para el reconocimiento del problema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 2.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Demora en la oportunidad de la decisión y la acción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 3.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 a la atención - referencia y contra referencia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 4.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Calidad en la atención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2012- 2018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6180" y="5868863"/>
            <a:ext cx="57865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N= 11 casos de muerte por IRA como causa básica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4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89908424"/>
              </p:ext>
            </p:extLst>
          </p:nvPr>
        </p:nvGraphicFramePr>
        <p:xfrm>
          <a:off x="0" y="1836415"/>
          <a:ext cx="10693400" cy="46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306140" y="108223"/>
            <a:ext cx="9721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i="1" spc="50" dirty="0">
                <a:ln w="11430"/>
                <a:solidFill>
                  <a:schemeClr val="accent3">
                    <a:lumMod val="50000"/>
                  </a:schemeClr>
                </a:solidFill>
              </a:rPr>
              <a:t>¿Qué vamos a revisar y discutir en esta </a:t>
            </a:r>
            <a:r>
              <a:rPr lang="es-CO" sz="3600" b="1" i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presentación?</a:t>
            </a:r>
            <a:endParaRPr lang="es-CO" sz="3600" b="1" i="1" spc="50" dirty="0">
              <a:ln w="1143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0196" y="324247"/>
            <a:ext cx="885698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400" b="1" i="1" dirty="0">
                <a:solidFill>
                  <a:schemeClr val="accent3">
                    <a:lumMod val="50000"/>
                  </a:schemeClr>
                </a:solidFill>
              </a:rPr>
              <a:t>Frecuencia de los casos confirmados como causa básica de muerte por IRA en niños menores de cinco años, según variables identificadas en cada retraso. Antioquia, al </a:t>
            </a:r>
            <a:r>
              <a:rPr lang="es-CO" sz="2400" b="1" i="1" dirty="0">
                <a:solidFill>
                  <a:schemeClr val="accent3">
                    <a:lumMod val="50000"/>
                  </a:schemeClr>
                </a:solidFill>
              </a:rPr>
              <a:t>sexto periodo epidemiológico de 2018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126"/>
              </p:ext>
            </p:extLst>
          </p:nvPr>
        </p:nvGraphicFramePr>
        <p:xfrm>
          <a:off x="954212" y="2028970"/>
          <a:ext cx="7632848" cy="4257517"/>
        </p:xfrm>
        <a:graphic>
          <a:graphicData uri="http://schemas.openxmlformats.org/drawingml/2006/table">
            <a:tbl>
              <a:tblPr firstRow="1" firstCol="1" bandRow="1"/>
              <a:tblGrid>
                <a:gridCol w="6782864"/>
                <a:gridCol w="849984"/>
              </a:tblGrid>
              <a:tr h="364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8585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 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5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Prácticas culturales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s-CO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reconocimiento</a:t>
                      </a:r>
                      <a:r>
                        <a:rPr lang="es-CO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s-CO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gravedad de la enfermedad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familia desconoció el </a:t>
                      </a: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problema 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5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 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5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Desconocimiento sobre dónde acudir por ayuda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7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Dificultad económica impide</a:t>
                      </a:r>
                      <a:r>
                        <a:rPr lang="es-CO" sz="2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acceder al servicio </a:t>
                      </a:r>
                      <a:r>
                        <a:rPr lang="es-CO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salud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Situaciones culturales desfavorecieron</a:t>
                      </a:r>
                      <a:r>
                        <a:rPr lang="es-CO" sz="2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búsqueda de </a:t>
                      </a:r>
                      <a:r>
                        <a:rPr lang="es-CO" sz="20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atenc</a:t>
                      </a:r>
                      <a:r>
                        <a:rPr lang="es-CO" sz="2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 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Dificultades geográficas para acceder al servicio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Dificultades en </a:t>
                      </a:r>
                      <a:r>
                        <a:rPr lang="es-CO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traslado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2012- 2018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76229" y="6372919"/>
            <a:ext cx="57865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N= 11 casos de muerte por IRA como causa básica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44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302028"/>
              </p:ext>
            </p:extLst>
          </p:nvPr>
        </p:nvGraphicFramePr>
        <p:xfrm>
          <a:off x="1026220" y="1548383"/>
          <a:ext cx="9001000" cy="4323508"/>
        </p:xfrm>
        <a:graphic>
          <a:graphicData uri="http://schemas.openxmlformats.org/drawingml/2006/table">
            <a:tbl>
              <a:tblPr firstRow="1" firstCol="1" bandRow="1"/>
              <a:tblGrid>
                <a:gridCol w="7998661"/>
                <a:gridCol w="1002339"/>
              </a:tblGrid>
              <a:tr h="40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66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Retraso 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Intervenciones o conductas inadecuadas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Deficiencia en los registros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Subvaloración del cuadro clínico del </a:t>
                      </a:r>
                      <a:r>
                        <a:rPr lang="es-CO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niño/niña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 inadecuado por falta de recursos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Deficiencia adherencia a la guías o protocolos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 inadecuado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Demora en la atención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Déficit de medicamentos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identificación y tratamiento de enfermedades asociadas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Deficiente calidad en </a:t>
                      </a:r>
                      <a:r>
                        <a:rPr lang="es-CO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promoción de</a:t>
                      </a:r>
                      <a:r>
                        <a:rPr lang="es-CO" sz="2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salud  </a:t>
                      </a:r>
                      <a:r>
                        <a:rPr lang="es-CO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CO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prevención de enfermedad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098228" y="108223"/>
            <a:ext cx="885698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400" b="1" i="1" dirty="0">
                <a:solidFill>
                  <a:schemeClr val="accent3">
                    <a:lumMod val="50000"/>
                  </a:schemeClr>
                </a:solidFill>
              </a:rPr>
              <a:t>Frecuencia de los casos confirmados como causa básica de muerte por IRA en niños menores de cinco años, por tipo de retraso. Antioquia, al </a:t>
            </a:r>
            <a:r>
              <a:rPr lang="es-CO" sz="2400" b="1" i="1" dirty="0">
                <a:solidFill>
                  <a:schemeClr val="accent3">
                    <a:lumMod val="50000"/>
                  </a:schemeClr>
                </a:solidFill>
              </a:rPr>
              <a:t>sexto periodo epidemiológico de 2018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6180" y="5868863"/>
            <a:ext cx="57865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N= 11 casos de muerte por IRA como causa básica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65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2262" y="1124865"/>
            <a:ext cx="9217024" cy="28717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3000" dirty="0" smtClean="0"/>
              <a:t>Se </a:t>
            </a:r>
            <a:r>
              <a:rPr lang="es-ES_tradnl" sz="3000" dirty="0"/>
              <a:t>destaca el </a:t>
            </a:r>
            <a:r>
              <a:rPr lang="es-ES_tradnl" sz="3000" b="1" dirty="0"/>
              <a:t>sin dato </a:t>
            </a:r>
            <a:r>
              <a:rPr lang="es-ES_tradnl" sz="3000" dirty="0"/>
              <a:t>de las variables</a:t>
            </a:r>
            <a:r>
              <a:rPr lang="es-ES_tradnl" sz="3000" dirty="0" smtClean="0"/>
              <a:t>:</a:t>
            </a:r>
          </a:p>
          <a:p>
            <a:pPr algn="ctr"/>
            <a:r>
              <a:rPr lang="es-ES_tradnl" sz="3000" dirty="0"/>
              <a:t> </a:t>
            </a:r>
            <a:endParaRPr lang="es-ES_tradnl" sz="3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3000" dirty="0" smtClean="0"/>
              <a:t>Vinculación </a:t>
            </a:r>
            <a:r>
              <a:rPr lang="es-ES_tradnl" sz="3000" dirty="0"/>
              <a:t>en los programas de detección temprana de las alteraciones del </a:t>
            </a:r>
            <a:r>
              <a:rPr lang="es-ES_tradnl" sz="3000" dirty="0">
                <a:solidFill>
                  <a:srgbClr val="FF0000"/>
                </a:solidFill>
              </a:rPr>
              <a:t>crecimiento y </a:t>
            </a:r>
            <a:r>
              <a:rPr lang="es-ES_tradnl" sz="3000" dirty="0" smtClean="0">
                <a:solidFill>
                  <a:srgbClr val="FF0000"/>
                </a:solidFill>
              </a:rPr>
              <a:t>desarrollo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3000" dirty="0" smtClean="0"/>
              <a:t>Verificación </a:t>
            </a:r>
            <a:r>
              <a:rPr lang="es-ES_tradnl" sz="3000" dirty="0"/>
              <a:t>del esquema de </a:t>
            </a:r>
            <a:r>
              <a:rPr lang="es-ES_tradnl" sz="3000" dirty="0">
                <a:solidFill>
                  <a:srgbClr val="FF0000"/>
                </a:solidFill>
              </a:rPr>
              <a:t>vacunación adecuado </a:t>
            </a:r>
            <a:r>
              <a:rPr lang="es-ES_tradnl" sz="3000" dirty="0"/>
              <a:t>para la edad.</a:t>
            </a:r>
            <a:endParaRPr lang="es-CO" sz="3000" dirty="0"/>
          </a:p>
        </p:txBody>
      </p:sp>
      <p:pic>
        <p:nvPicPr>
          <p:cNvPr id="1026" name="Picture 2" descr="Resultado de imagen para crecimiento y vacunaciÃ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28" y="4716735"/>
            <a:ext cx="32820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30276" y="66727"/>
            <a:ext cx="7620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i="1" spc="50" dirty="0">
                <a:ln w="11430"/>
                <a:solidFill>
                  <a:schemeClr val="accent3">
                    <a:lumMod val="50000"/>
                  </a:schemeClr>
                </a:solidFill>
              </a:rPr>
              <a:t>La falta de datos…también es un dato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56391" y="4064888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Fuente: Vigilancia de la mortalidad menores de cinco años por ERA, Antioquia 2017-2018</a:t>
            </a:r>
            <a:endParaRPr lang="es-CO" sz="1600" dirty="0"/>
          </a:p>
        </p:txBody>
      </p:sp>
      <p:sp>
        <p:nvSpPr>
          <p:cNvPr id="6" name="Explosión 1 5"/>
          <p:cNvSpPr/>
          <p:nvPr/>
        </p:nvSpPr>
        <p:spPr>
          <a:xfrm>
            <a:off x="3114452" y="1194392"/>
            <a:ext cx="6480720" cy="324036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solidFill>
                  <a:schemeClr val="tx1"/>
                </a:solidFill>
              </a:rPr>
              <a:t>AIEPI sigue vigente </a:t>
            </a:r>
            <a:r>
              <a:rPr lang="es-CO" sz="3200" dirty="0" smtClean="0"/>
              <a:t>P</a:t>
            </a:r>
            <a:r>
              <a:rPr lang="es-CO" sz="2800" dirty="0" smtClean="0"/>
              <a:t>I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1325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43905" y="2322074"/>
            <a:ext cx="6480720" cy="3548898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800" b="1" i="1" spc="50" dirty="0" smtClean="0">
                <a:ln w="11430"/>
              </a:rPr>
              <a:t>¿Qué debería enseñarse a toda madre y todo cuidador para :</a:t>
            </a:r>
          </a:p>
          <a:p>
            <a:pPr algn="ctr"/>
            <a:r>
              <a:rPr lang="es-ES_tradnl" sz="2800" b="1" i="1" spc="50" dirty="0" smtClean="0">
                <a:ln w="11430"/>
                <a:solidFill>
                  <a:srgbClr val="00B050"/>
                </a:solidFill>
              </a:rPr>
              <a:t>1.¿Prevenir las Infecciones respiratorias agudas en los niños?</a:t>
            </a:r>
          </a:p>
          <a:p>
            <a:pPr algn="ctr"/>
            <a:r>
              <a:rPr lang="es-ES_tradnl" sz="2800" b="1" i="1" spc="50" dirty="0" smtClean="0">
                <a:ln w="11430"/>
                <a:solidFill>
                  <a:srgbClr val="FFC000"/>
                </a:solidFill>
              </a:rPr>
              <a:t>2. ¿Cuidar a los niños cuando tienen una IRA?</a:t>
            </a:r>
          </a:p>
          <a:p>
            <a:pPr algn="ctr"/>
            <a:r>
              <a:rPr lang="es-ES_tradnl" sz="2800" b="1" i="1" spc="50" dirty="0" smtClean="0">
                <a:ln w="11430"/>
                <a:solidFill>
                  <a:srgbClr val="C00000"/>
                </a:solidFill>
              </a:rPr>
              <a:t>2.¿Reconocer los signos de peligro para saber cuándo consultar? </a:t>
            </a:r>
            <a:endParaRPr lang="es-CO" sz="2800" b="1" i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116" y="0"/>
            <a:ext cx="1069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spc="50" dirty="0">
                <a:ln w="11430"/>
                <a:solidFill>
                  <a:schemeClr val="accent3">
                    <a:lumMod val="50000"/>
                  </a:schemeClr>
                </a:solidFill>
              </a:rPr>
              <a:t>Vigilancia de la mortalidad menores de cinco años por </a:t>
            </a:r>
            <a:r>
              <a:rPr lang="es-CO" sz="2400" b="1" i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IRA y retos a la luz de las propuestas de la estrategia Atención Integrada a las Enfermedades prevalentes de la Infancia AIEPI. </a:t>
            </a:r>
            <a:endParaRPr lang="es-CO" sz="2400" b="1" i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s-CO" sz="2400" b="1" i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4" y="1204611"/>
            <a:ext cx="3681462" cy="32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834532" y="1204611"/>
            <a:ext cx="5688632" cy="1117463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6600" b="1" i="1" spc="50" dirty="0">
                <a:ln w="11430"/>
                <a:solidFill>
                  <a:srgbClr val="C00000"/>
                </a:solidFill>
              </a:rPr>
              <a:t>Discusión</a:t>
            </a:r>
            <a:endParaRPr lang="es-CO" sz="6600" b="1" i="1" spc="50" dirty="0">
              <a:ln w="1143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6500" y="2722260"/>
            <a:ext cx="6480720" cy="3118011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800" b="1" i="1" spc="50" dirty="0" smtClean="0">
                <a:ln w="11430"/>
                <a:solidFill>
                  <a:srgbClr val="00B050"/>
                </a:solidFill>
              </a:rPr>
              <a:t>Hablando de calidad de la atención en los servicios de salud…</a:t>
            </a:r>
          </a:p>
          <a:p>
            <a:pPr algn="ctr"/>
            <a:endParaRPr lang="es-ES_tradnl" sz="2800" b="1" i="1" spc="50" dirty="0" smtClean="0">
              <a:ln w="11430"/>
              <a:solidFill>
                <a:srgbClr val="00B050"/>
              </a:solidFill>
            </a:endParaRPr>
          </a:p>
          <a:p>
            <a:pPr algn="ctr"/>
            <a:r>
              <a:rPr lang="es-ES_tradnl" sz="2800" b="1" i="1" spc="50" dirty="0" smtClean="0">
                <a:ln w="11430"/>
              </a:rPr>
              <a:t>¿Qué debería hacer el personal de salud  para impactar el indicador de muertes evitables por IRA en los niños menores de cinco años 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0116" y="0"/>
            <a:ext cx="1069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spc="50" dirty="0">
                <a:ln w="11430"/>
                <a:solidFill>
                  <a:schemeClr val="accent3">
                    <a:lumMod val="50000"/>
                  </a:schemeClr>
                </a:solidFill>
              </a:rPr>
              <a:t>Vigilancia de la mortalidad menores de cinco años por </a:t>
            </a:r>
            <a:r>
              <a:rPr lang="es-CO" sz="2400" b="1" i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IRA y retos a la luz de las propuestas de la estrategia Atención Integrada a las Enfermedades prevalentes de la Infancia AIEPI. </a:t>
            </a:r>
            <a:endParaRPr lang="es-CO" sz="2400" b="1" i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s-CO" sz="2400" b="1" i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8424"/>
            <a:ext cx="3454659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834532" y="1204611"/>
            <a:ext cx="5688632" cy="1117463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6600" b="1" i="1" spc="50" dirty="0">
                <a:ln w="11430"/>
                <a:solidFill>
                  <a:srgbClr val="C00000"/>
                </a:solidFill>
              </a:rPr>
              <a:t>Discusión</a:t>
            </a:r>
            <a:endParaRPr lang="es-CO" sz="6600" b="1" i="1" spc="50" dirty="0">
              <a:ln w="1143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8188" y="0"/>
            <a:ext cx="9217024" cy="655798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3600" b="1" dirty="0" smtClean="0"/>
              <a:t>Conclusiones</a:t>
            </a:r>
            <a:endParaRPr lang="es-CO" sz="36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52853173"/>
              </p:ext>
            </p:extLst>
          </p:nvPr>
        </p:nvGraphicFramePr>
        <p:xfrm>
          <a:off x="234132" y="574133"/>
          <a:ext cx="101531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2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8188" y="0"/>
            <a:ext cx="9217024" cy="532688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800" b="1" dirty="0" smtClean="0"/>
              <a:t>Conclusiones y recomendaciones</a:t>
            </a:r>
            <a:endParaRPr lang="es-CO" sz="2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8648187"/>
              </p:ext>
            </p:extLst>
          </p:nvPr>
        </p:nvGraphicFramePr>
        <p:xfrm>
          <a:off x="234132" y="446575"/>
          <a:ext cx="101531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2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9698" y="108223"/>
            <a:ext cx="9217024" cy="717354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4000" b="1" dirty="0" smtClean="0"/>
              <a:t>Recomendaciones</a:t>
            </a:r>
            <a:endParaRPr lang="es-CO" sz="40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48011684"/>
              </p:ext>
            </p:extLst>
          </p:nvPr>
        </p:nvGraphicFramePr>
        <p:xfrm>
          <a:off x="450156" y="825577"/>
          <a:ext cx="97930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9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164" y="-70338"/>
            <a:ext cx="9217024" cy="594243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3200" b="1" dirty="0"/>
              <a:t>R</a:t>
            </a:r>
            <a:r>
              <a:rPr lang="es-ES_tradnl" sz="3200" b="1" dirty="0" smtClean="0"/>
              <a:t>ecomendaciones</a:t>
            </a:r>
            <a:endParaRPr lang="es-CO" sz="32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67678460"/>
              </p:ext>
            </p:extLst>
          </p:nvPr>
        </p:nvGraphicFramePr>
        <p:xfrm>
          <a:off x="90116" y="612278"/>
          <a:ext cx="9649072" cy="564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86014" y="5940871"/>
            <a:ext cx="8713249" cy="14496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8820" b="1" i="1" spc="55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</a:t>
            </a:r>
            <a:r>
              <a:rPr lang="es-CO" sz="8820" b="1" i="1" spc="55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Gracias!</a:t>
            </a:r>
          </a:p>
        </p:txBody>
      </p:sp>
      <p:sp>
        <p:nvSpPr>
          <p:cNvPr id="5" name="Explosión 1 4"/>
          <p:cNvSpPr/>
          <p:nvPr/>
        </p:nvSpPr>
        <p:spPr>
          <a:xfrm>
            <a:off x="450156" y="8537"/>
            <a:ext cx="6480720" cy="3240360"/>
          </a:xfrm>
          <a:prstGeom prst="irregularSeal1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dirty="0" smtClean="0">
              <a:solidFill>
                <a:schemeClr val="tx1"/>
              </a:solidFill>
            </a:endParaRPr>
          </a:p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AIEPI</a:t>
            </a:r>
            <a:r>
              <a:rPr lang="es-CO" sz="3200" dirty="0" smtClean="0">
                <a:solidFill>
                  <a:schemeClr val="tx1"/>
                </a:solidFill>
              </a:rPr>
              <a:t> sigue vigente </a:t>
            </a:r>
            <a:endParaRPr lang="es-CO" sz="2800" dirty="0"/>
          </a:p>
        </p:txBody>
      </p:sp>
      <p:sp>
        <p:nvSpPr>
          <p:cNvPr id="6" name="Explosión 1 5"/>
          <p:cNvSpPr/>
          <p:nvPr/>
        </p:nvSpPr>
        <p:spPr>
          <a:xfrm>
            <a:off x="4122564" y="1692399"/>
            <a:ext cx="6480720" cy="4392488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dirty="0" smtClean="0">
              <a:solidFill>
                <a:srgbClr val="0070C0"/>
              </a:solidFill>
            </a:endParaRPr>
          </a:p>
          <a:p>
            <a:pPr algn="ctr"/>
            <a:r>
              <a:rPr lang="es-CO" sz="3200" dirty="0" smtClean="0">
                <a:solidFill>
                  <a:srgbClr val="0070C0"/>
                </a:solidFill>
              </a:rPr>
              <a:t>Nos importa todo niño y niña….</a:t>
            </a:r>
          </a:p>
          <a:p>
            <a:pPr algn="ctr"/>
            <a:r>
              <a:rPr lang="es-CO" sz="3200" dirty="0">
                <a:solidFill>
                  <a:srgbClr val="0070C0"/>
                </a:solidFill>
              </a:rPr>
              <a:t>y</a:t>
            </a:r>
            <a:r>
              <a:rPr lang="es-CO" sz="3200" dirty="0" smtClean="0">
                <a:solidFill>
                  <a:srgbClr val="0070C0"/>
                </a:solidFill>
              </a:rPr>
              <a:t> todo el niño y la niña¡¡¡</a:t>
            </a:r>
            <a:endParaRPr lang="es-CO" sz="2800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3350730"/>
            <a:ext cx="3744416" cy="28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5859114"/>
              </p:ext>
            </p:extLst>
          </p:nvPr>
        </p:nvGraphicFramePr>
        <p:xfrm>
          <a:off x="0" y="766538"/>
          <a:ext cx="109633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0" y="28825"/>
            <a:ext cx="10603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general mortalidad en la infancia</a:t>
            </a:r>
            <a:endParaRPr lang="es-CO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10596" y="666095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>
                    <a:lumMod val="65000"/>
                  </a:schemeClr>
                </a:solidFill>
              </a:rPr>
              <a:t>Carlos Alberto Bernal Parra</a:t>
            </a:r>
          </a:p>
          <a:p>
            <a:r>
              <a:rPr lang="es-CO" sz="1600" dirty="0" smtClean="0">
                <a:solidFill>
                  <a:schemeClr val="bg1">
                    <a:lumMod val="65000"/>
                  </a:schemeClr>
                </a:solidFill>
              </a:rPr>
              <a:t>Médico pediatra</a:t>
            </a:r>
          </a:p>
          <a:p>
            <a:r>
              <a:rPr lang="es-CO" sz="16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s-CO" sz="1600" dirty="0" smtClean="0">
                <a:solidFill>
                  <a:schemeClr val="bg1">
                    <a:lumMod val="65000"/>
                  </a:schemeClr>
                </a:solidFill>
              </a:rPr>
              <a:t>sesor en mortalidad en la infancia SSSA</a:t>
            </a:r>
            <a:endParaRPr lang="es-CO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305857" y="947391"/>
            <a:ext cx="9649355" cy="4938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305859" y="180231"/>
            <a:ext cx="10081683" cy="916126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646" b="1" i="1" dirty="0">
                <a:solidFill>
                  <a:schemeClr val="tx2"/>
                </a:solidFill>
              </a:rPr>
              <a:t>Frecuencia de los casos identificados como muertes por y asociadas a IRA, EDA y DNT en niños menores de 5 años. Antioquia, 2012-2017</a:t>
            </a:r>
            <a:endParaRPr lang="es-CO" sz="2646" b="1" i="1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2012- 2017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48331"/>
              </p:ext>
            </p:extLst>
          </p:nvPr>
        </p:nvGraphicFramePr>
        <p:xfrm>
          <a:off x="549477" y="1452580"/>
          <a:ext cx="9623419" cy="3884620"/>
        </p:xfrm>
        <a:graphic>
          <a:graphicData uri="http://schemas.openxmlformats.org/drawingml/2006/table">
            <a:tbl>
              <a:tblPr firstRow="1" firstCol="1" bandRow="1"/>
              <a:tblGrid>
                <a:gridCol w="740263"/>
                <a:gridCol w="740263"/>
                <a:gridCol w="740263"/>
                <a:gridCol w="740263"/>
                <a:gridCol w="740263"/>
                <a:gridCol w="740263"/>
                <a:gridCol w="740263"/>
                <a:gridCol w="740263"/>
                <a:gridCol w="740263"/>
                <a:gridCol w="740263"/>
                <a:gridCol w="740263"/>
                <a:gridCol w="740263"/>
                <a:gridCol w="740263"/>
              </a:tblGrid>
              <a:tr h="3600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Evento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Año - clasificación 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948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1302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básica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asociada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básica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asociada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básica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asociada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básica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asociada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básica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asociada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básica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asociada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5948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IRA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8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EDA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s-CO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8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DNT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s-CO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253" marR="9253" marT="92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4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305857" y="947391"/>
            <a:ext cx="9649355" cy="4938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234133" y="180231"/>
            <a:ext cx="10153410" cy="916126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646" b="1" i="1" dirty="0">
                <a:solidFill>
                  <a:schemeClr val="tx2"/>
                </a:solidFill>
              </a:rPr>
              <a:t>Tasa de </a:t>
            </a:r>
            <a:r>
              <a:rPr lang="es-ES_tradnl" sz="2646" b="1" i="1" dirty="0" smtClean="0">
                <a:solidFill>
                  <a:schemeClr val="tx2"/>
                </a:solidFill>
              </a:rPr>
              <a:t>mortalidad* por </a:t>
            </a:r>
            <a:r>
              <a:rPr lang="es-ES_tradnl" sz="2646" b="1" i="1" dirty="0">
                <a:solidFill>
                  <a:schemeClr val="tx2"/>
                </a:solidFill>
              </a:rPr>
              <a:t>IRA, EDA y DNT como C</a:t>
            </a:r>
            <a:r>
              <a:rPr lang="es-ES_tradnl" sz="2646" b="1" i="1" dirty="0" smtClean="0">
                <a:solidFill>
                  <a:schemeClr val="tx2"/>
                </a:solidFill>
              </a:rPr>
              <a:t>ausa Básica CB. </a:t>
            </a:r>
            <a:r>
              <a:rPr lang="es-ES_tradnl" sz="2646" b="1" i="1" dirty="0">
                <a:solidFill>
                  <a:schemeClr val="tx2"/>
                </a:solidFill>
              </a:rPr>
              <a:t>Antioquia, </a:t>
            </a:r>
            <a:r>
              <a:rPr lang="es-ES_tradnl" sz="2646" b="1" i="1" dirty="0" smtClean="0">
                <a:solidFill>
                  <a:schemeClr val="tx2"/>
                </a:solidFill>
              </a:rPr>
              <a:t>2012-2017. </a:t>
            </a:r>
            <a:endParaRPr lang="es-CO" sz="2646" b="1" i="1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2012- 2017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D0FF432B-81E6-43C0-836D-09816D8BE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475170"/>
              </p:ext>
            </p:extLst>
          </p:nvPr>
        </p:nvGraphicFramePr>
        <p:xfrm>
          <a:off x="522164" y="1548383"/>
          <a:ext cx="97210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05857" y="6183794"/>
            <a:ext cx="835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*Por cada 100.000 niños menores de 5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años.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en las muertes por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IRA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destaca la Neumonía (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25) como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principal causa específica de las muertes por IRA, seguida de la Bronquiolitis (14) y dos (2)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IRA.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305857" y="947391"/>
            <a:ext cx="9649355" cy="4938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234133" y="180231"/>
            <a:ext cx="10153410" cy="963575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800" b="1" i="1" dirty="0">
                <a:solidFill>
                  <a:schemeClr val="tx2"/>
                </a:solidFill>
              </a:rPr>
              <a:t>Tasa de mortalidad* por IRA, EDA y DNT como Causa Básica CB. Antioquia, 2012-2017. </a:t>
            </a:r>
            <a:endParaRPr lang="es-CO" sz="2800" b="1" i="1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 2012- 2017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5857" y="6183794"/>
            <a:ext cx="835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*Por cada 100.000 niños menores de 5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años.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en las muertes por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IRA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destaca la Neumonía (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25) como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principal causa específica de las muertes por IRA, seguida de la Bronquiolitis (14) y dos (2)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IRA.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70" y="1543205"/>
            <a:ext cx="9730059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305857" y="947391"/>
            <a:ext cx="9649355" cy="4938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234133" y="107886"/>
            <a:ext cx="10153410" cy="916126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Muertes evitables 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en casos confirmados por </a:t>
            </a:r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IRA, EDA y 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DNT. </a:t>
            </a:r>
          </a:p>
          <a:p>
            <a:pPr algn="ctr"/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Antioquia</a:t>
            </a:r>
            <a:r>
              <a:rPr lang="es-ES_tradnl" sz="2646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S_tradnl" sz="2646" b="1" i="1" dirty="0" smtClean="0">
                <a:solidFill>
                  <a:schemeClr val="accent3">
                    <a:lumMod val="50000"/>
                  </a:schemeClr>
                </a:solidFill>
              </a:rPr>
              <a:t>2017</a:t>
            </a:r>
            <a:endParaRPr lang="es-CO" sz="2646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5775" y="6478941"/>
            <a:ext cx="828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100" dirty="0"/>
              <a:t>Vigilancia epidemiológica de la mortalidad en la infancia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Antioquia, 2017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17203"/>
              </p:ext>
            </p:extLst>
          </p:nvPr>
        </p:nvGraphicFramePr>
        <p:xfrm>
          <a:off x="810338" y="1100633"/>
          <a:ext cx="9001000" cy="4964340"/>
        </p:xfrm>
        <a:graphic>
          <a:graphicData uri="http://schemas.openxmlformats.org/drawingml/2006/table">
            <a:tbl>
              <a:tblPr firstRow="1" firstCol="1" bandRow="1"/>
              <a:tblGrid>
                <a:gridCol w="2250250"/>
                <a:gridCol w="2250250"/>
                <a:gridCol w="2250250"/>
                <a:gridCol w="2250250"/>
              </a:tblGrid>
              <a:tr h="8931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Evento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asociada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Causa básica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r>
                        <a:rPr lang="es-CO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 </a:t>
                      </a:r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5253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IRA evitable</a:t>
                      </a:r>
                      <a:endParaRPr lang="es-CO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(20,0)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63">
                <a:tc>
                  <a:txBody>
                    <a:bodyPr/>
                    <a:lstStyle/>
                    <a:p>
                      <a:pPr marL="0" marR="0" lvl="0" indent="0" algn="l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EDA evitable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s-CO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s-CO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75,0)</a:t>
                      </a:r>
                      <a:endParaRPr lang="es-CO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3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s-CO" sz="3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s-CO" sz="3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363">
                <a:tc>
                  <a:txBody>
                    <a:bodyPr/>
                    <a:lstStyle/>
                    <a:p>
                      <a:pPr marL="0" marR="0" lvl="0" indent="0" algn="l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DNT evitable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(90,9)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97236"/>
              </p:ext>
            </p:extLst>
          </p:nvPr>
        </p:nvGraphicFramePr>
        <p:xfrm>
          <a:off x="882204" y="1980431"/>
          <a:ext cx="9145015" cy="3316924"/>
        </p:xfrm>
        <a:graphic>
          <a:graphicData uri="http://schemas.openxmlformats.org/drawingml/2006/table">
            <a:tbl>
              <a:tblPr/>
              <a:tblGrid>
                <a:gridCol w="3286999"/>
                <a:gridCol w="1952672"/>
                <a:gridCol w="1952672"/>
                <a:gridCol w="1952672"/>
              </a:tblGrid>
              <a:tr h="802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Evento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7646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Prematuridad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(14,6)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(33,3)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(11,1)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6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peso al nacer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(22,0)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(33,3)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(11,1)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6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 </a:t>
                      </a:r>
                      <a:r>
                        <a:rPr lang="es-CO" sz="3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casos </a:t>
                      </a:r>
                      <a:endParaRPr lang="es-CO" sz="3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es-CO" sz="2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s-CO" sz="2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s-CO" sz="2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6 Rectángulo"/>
          <p:cNvSpPr/>
          <p:nvPr/>
        </p:nvSpPr>
        <p:spPr>
          <a:xfrm>
            <a:off x="234132" y="324247"/>
            <a:ext cx="10153410" cy="963575"/>
          </a:xfrm>
          <a:prstGeom prst="rect">
            <a:avLst/>
          </a:prstGeom>
          <a:noFill/>
        </p:spPr>
        <p:txBody>
          <a:bodyPr wrap="square" lIns="100817" tIns="50408" rIns="100817" bIns="50408">
            <a:spAutoFit/>
          </a:bodyPr>
          <a:lstStyle/>
          <a:p>
            <a:pPr algn="ctr"/>
            <a:r>
              <a:rPr lang="es-ES_tradnl" sz="2800" b="1" i="1" dirty="0" smtClean="0">
                <a:solidFill>
                  <a:schemeClr val="accent3">
                    <a:lumMod val="50000"/>
                  </a:schemeClr>
                </a:solidFill>
              </a:rPr>
              <a:t>Prematuridad y bajo peso al nacer en los casos confirmados como causa básica </a:t>
            </a:r>
            <a:r>
              <a:rPr lang="es-ES_tradnl" sz="2800" b="1" i="1" dirty="0">
                <a:solidFill>
                  <a:schemeClr val="accent3">
                    <a:lumMod val="50000"/>
                  </a:schemeClr>
                </a:solidFill>
              </a:rPr>
              <a:t>IRA, EDA y </a:t>
            </a:r>
            <a:r>
              <a:rPr lang="es-ES_tradnl" sz="2800" b="1" i="1" dirty="0" smtClean="0">
                <a:solidFill>
                  <a:schemeClr val="accent3">
                    <a:lumMod val="50000"/>
                  </a:schemeClr>
                </a:solidFill>
              </a:rPr>
              <a:t>DNT. Antioquia</a:t>
            </a:r>
            <a:r>
              <a:rPr lang="es-ES_tradnl" sz="28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S_tradnl" sz="2800" b="1" i="1" dirty="0" smtClean="0">
                <a:solidFill>
                  <a:schemeClr val="accent3">
                    <a:lumMod val="50000"/>
                  </a:schemeClr>
                </a:solidFill>
              </a:rPr>
              <a:t>2017</a:t>
            </a:r>
            <a:endParaRPr lang="es-CO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029" y="7237015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dirty="0"/>
              <a:t>Vigilancia epidemiológica de la mortalidad en la infancia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Antioquia, 2017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24386" y="16261"/>
            <a:ext cx="8098000" cy="929185"/>
          </a:xfrm>
          <a:prstGeom prst="rect">
            <a:avLst/>
          </a:prstGeom>
          <a:noFill/>
        </p:spPr>
        <p:txBody>
          <a:bodyPr vert="horz" lIns="100817" tIns="50408" rIns="100817" bIns="50408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 i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000" dirty="0" smtClean="0">
                <a:solidFill>
                  <a:schemeClr val="tx1"/>
                </a:solidFill>
              </a:rPr>
              <a:t>Resultados específicos…</a:t>
            </a:r>
            <a:endParaRPr lang="es-CO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8221775"/>
              </p:ext>
            </p:extLst>
          </p:nvPr>
        </p:nvGraphicFramePr>
        <p:xfrm>
          <a:off x="162124" y="684287"/>
          <a:ext cx="105312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POWER-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PLANTILLA-POWER-POINT</Template>
  <TotalTime>8622</TotalTime>
  <Words>2350</Words>
  <Application>Microsoft Office PowerPoint</Application>
  <PresentationFormat>Personalizado</PresentationFormat>
  <Paragraphs>658</Paragraphs>
  <Slides>29</Slides>
  <Notes>2</Notes>
  <HiddenSlides>3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PLANTILLA-POWER-POINT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LUISA MARIA OSORIO ARANGO</dc:creator>
  <cp:lastModifiedBy>LUZ MYRIAM CANO VELASQUEZ</cp:lastModifiedBy>
  <cp:revision>637</cp:revision>
  <dcterms:created xsi:type="dcterms:W3CDTF">2016-09-08T19:37:00Z</dcterms:created>
  <dcterms:modified xsi:type="dcterms:W3CDTF">2018-09-12T16:39:41Z</dcterms:modified>
</cp:coreProperties>
</file>