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256" r:id="rId2"/>
    <p:sldId id="290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BE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90" d="100"/>
          <a:sy n="90" d="100"/>
        </p:scale>
        <p:origin x="-1404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8BBCBA-7C73-4640-B9BA-943A85A86C79}" type="datetimeFigureOut">
              <a:rPr lang="es-CO" smtClean="0"/>
              <a:t>08/03/2018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AFB7B8-A17E-44BF-866D-CF8218CAE7B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88423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altLang="es-CO" smtClean="0"/>
          </a:p>
        </p:txBody>
      </p:sp>
      <p:sp>
        <p:nvSpPr>
          <p:cNvPr id="512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8EEDF589-7C95-4771-B2FC-B7107098EB94}" type="slidenum">
              <a:rPr lang="es-CO" altLang="es-CO"/>
              <a:pPr>
                <a:spcBef>
                  <a:spcPct val="0"/>
                </a:spcBef>
              </a:pPr>
              <a:t>3</a:t>
            </a:fld>
            <a:endParaRPr lang="es-CO" altLang="es-CO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altLang="es-CO" smtClean="0"/>
          </a:p>
        </p:txBody>
      </p:sp>
      <p:sp>
        <p:nvSpPr>
          <p:cNvPr id="2560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116151FA-9C51-4BA0-8C0A-83EC3376AA95}" type="slidenum">
              <a:rPr lang="es-CO" altLang="es-CO"/>
              <a:pPr>
                <a:spcBef>
                  <a:spcPct val="0"/>
                </a:spcBef>
              </a:pPr>
              <a:t>14</a:t>
            </a:fld>
            <a:endParaRPr lang="es-CO" altLang="es-CO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altLang="es-CO" smtClean="0"/>
          </a:p>
        </p:txBody>
      </p:sp>
      <p:sp>
        <p:nvSpPr>
          <p:cNvPr id="2765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07C026AE-9C84-4ECB-9583-FDF70B0BD752}" type="slidenum">
              <a:rPr lang="es-CO" altLang="es-CO"/>
              <a:pPr>
                <a:spcBef>
                  <a:spcPct val="0"/>
                </a:spcBef>
              </a:pPr>
              <a:t>15</a:t>
            </a:fld>
            <a:endParaRPr lang="es-CO" altLang="es-CO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altLang="es-CO" smtClean="0"/>
          </a:p>
        </p:txBody>
      </p:sp>
      <p:sp>
        <p:nvSpPr>
          <p:cNvPr id="2970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4A665A3D-1214-408F-B465-35DA9F0C03A8}" type="slidenum">
              <a:rPr lang="es-CO" altLang="es-CO"/>
              <a:pPr>
                <a:spcBef>
                  <a:spcPct val="0"/>
                </a:spcBef>
              </a:pPr>
              <a:t>16</a:t>
            </a:fld>
            <a:endParaRPr lang="es-CO" altLang="es-CO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altLang="es-CO" smtClean="0"/>
          </a:p>
        </p:txBody>
      </p:sp>
      <p:sp>
        <p:nvSpPr>
          <p:cNvPr id="3174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5261EF66-0AC8-427E-9CCA-0D416D75239B}" type="slidenum">
              <a:rPr lang="es-CO" altLang="es-CO"/>
              <a:pPr>
                <a:spcBef>
                  <a:spcPct val="0"/>
                </a:spcBef>
              </a:pPr>
              <a:t>17</a:t>
            </a:fld>
            <a:endParaRPr lang="es-CO" altLang="es-CO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altLang="es-CO" smtClean="0"/>
          </a:p>
        </p:txBody>
      </p:sp>
      <p:sp>
        <p:nvSpPr>
          <p:cNvPr id="3379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6D233A6A-AB9D-43F2-8A4D-55545A2AFD63}" type="slidenum">
              <a:rPr lang="es-CO" altLang="es-CO"/>
              <a:pPr>
                <a:spcBef>
                  <a:spcPct val="0"/>
                </a:spcBef>
              </a:pPr>
              <a:t>18</a:t>
            </a:fld>
            <a:endParaRPr lang="es-CO" altLang="es-CO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altLang="es-CO" smtClean="0"/>
          </a:p>
        </p:txBody>
      </p:sp>
      <p:sp>
        <p:nvSpPr>
          <p:cNvPr id="3584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2BB960BB-62E9-4A8B-A2C8-5A30C1FA4BB4}" type="slidenum">
              <a:rPr lang="es-CO" altLang="es-CO"/>
              <a:pPr>
                <a:spcBef>
                  <a:spcPct val="0"/>
                </a:spcBef>
              </a:pPr>
              <a:t>19</a:t>
            </a:fld>
            <a:endParaRPr lang="es-CO" altLang="es-CO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altLang="es-CO" smtClean="0"/>
          </a:p>
        </p:txBody>
      </p:sp>
      <p:sp>
        <p:nvSpPr>
          <p:cNvPr id="4301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AAD0A0E8-7C3A-41A2-9ADF-4EDD0D27440C}" type="slidenum">
              <a:rPr lang="es-CO" altLang="es-CO"/>
              <a:pPr>
                <a:spcBef>
                  <a:spcPct val="0"/>
                </a:spcBef>
              </a:pPr>
              <a:t>25</a:t>
            </a:fld>
            <a:endParaRPr lang="es-CO" altLang="es-CO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altLang="es-CO" smtClean="0"/>
          </a:p>
        </p:txBody>
      </p:sp>
      <p:sp>
        <p:nvSpPr>
          <p:cNvPr id="4506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DF7A999C-810E-4092-A796-2E996419C584}" type="slidenum">
              <a:rPr lang="es-CO" altLang="es-CO"/>
              <a:pPr>
                <a:spcBef>
                  <a:spcPct val="0"/>
                </a:spcBef>
              </a:pPr>
              <a:t>26</a:t>
            </a:fld>
            <a:endParaRPr lang="es-CO" altLang="es-CO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altLang="es-CO" smtClean="0"/>
          </a:p>
        </p:txBody>
      </p:sp>
      <p:sp>
        <p:nvSpPr>
          <p:cNvPr id="4710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F2E59565-33AA-4188-9315-D8BAC9BCC4C8}" type="slidenum">
              <a:rPr lang="es-CO" altLang="es-CO"/>
              <a:pPr>
                <a:spcBef>
                  <a:spcPct val="0"/>
                </a:spcBef>
              </a:pPr>
              <a:t>27</a:t>
            </a:fld>
            <a:endParaRPr lang="es-CO" altLang="es-CO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altLang="es-CO" smtClean="0"/>
          </a:p>
        </p:txBody>
      </p:sp>
      <p:sp>
        <p:nvSpPr>
          <p:cNvPr id="5018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9390A52C-960E-49F3-A9EA-E0F956E297BA}" type="slidenum">
              <a:rPr lang="es-CO" altLang="es-CO"/>
              <a:pPr>
                <a:spcBef>
                  <a:spcPct val="0"/>
                </a:spcBef>
              </a:pPr>
              <a:t>29</a:t>
            </a:fld>
            <a:endParaRPr lang="es-CO" altLang="es-CO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altLang="es-CO" smtClean="0"/>
          </a:p>
        </p:txBody>
      </p:sp>
      <p:sp>
        <p:nvSpPr>
          <p:cNvPr id="717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175C1008-01DC-4084-BBA8-B2B6F0C0C8E7}" type="slidenum">
              <a:rPr lang="es-CO" altLang="es-CO"/>
              <a:pPr>
                <a:spcBef>
                  <a:spcPct val="0"/>
                </a:spcBef>
              </a:pPr>
              <a:t>4</a:t>
            </a:fld>
            <a:endParaRPr lang="es-CO" altLang="es-CO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altLang="es-CO" smtClean="0"/>
          </a:p>
        </p:txBody>
      </p:sp>
      <p:sp>
        <p:nvSpPr>
          <p:cNvPr id="922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AE8D9C93-5182-4AC7-945A-65EA12816AC7}" type="slidenum">
              <a:rPr lang="es-CO" altLang="es-CO"/>
              <a:pPr>
                <a:spcBef>
                  <a:spcPct val="0"/>
                </a:spcBef>
              </a:pPr>
              <a:t>5</a:t>
            </a:fld>
            <a:endParaRPr lang="es-CO" altLang="es-CO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altLang="es-CO" smtClean="0"/>
          </a:p>
        </p:txBody>
      </p:sp>
      <p:sp>
        <p:nvSpPr>
          <p:cNvPr id="1126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6D7B8197-E974-4AA1-A259-731CEFA585DD}" type="slidenum">
              <a:rPr lang="es-CO" altLang="es-CO"/>
              <a:pPr>
                <a:spcBef>
                  <a:spcPct val="0"/>
                </a:spcBef>
              </a:pPr>
              <a:t>6</a:t>
            </a:fld>
            <a:endParaRPr lang="es-CO" altLang="es-CO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altLang="es-CO" smtClean="0"/>
          </a:p>
        </p:txBody>
      </p:sp>
      <p:sp>
        <p:nvSpPr>
          <p:cNvPr id="1331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2EF43872-138F-4308-880A-9F748A7DCE0E}" type="slidenum">
              <a:rPr lang="es-CO" altLang="es-CO"/>
              <a:pPr>
                <a:spcBef>
                  <a:spcPct val="0"/>
                </a:spcBef>
              </a:pPr>
              <a:t>7</a:t>
            </a:fld>
            <a:endParaRPr lang="es-CO" altLang="es-CO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altLang="es-CO" smtClean="0"/>
          </a:p>
        </p:txBody>
      </p:sp>
      <p:sp>
        <p:nvSpPr>
          <p:cNvPr id="1536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188B4F5A-B260-4922-8241-7F44BCCBD3CA}" type="slidenum">
              <a:rPr lang="es-CO" altLang="es-CO"/>
              <a:pPr>
                <a:spcBef>
                  <a:spcPct val="0"/>
                </a:spcBef>
              </a:pPr>
              <a:t>8</a:t>
            </a:fld>
            <a:endParaRPr lang="es-CO" altLang="es-CO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altLang="es-CO" smtClean="0"/>
          </a:p>
        </p:txBody>
      </p:sp>
      <p:sp>
        <p:nvSpPr>
          <p:cNvPr id="1741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00599D4A-7AC4-4459-9254-E82446DD9B32}" type="slidenum">
              <a:rPr lang="es-CO" altLang="es-CO"/>
              <a:pPr>
                <a:spcBef>
                  <a:spcPct val="0"/>
                </a:spcBef>
              </a:pPr>
              <a:t>9</a:t>
            </a:fld>
            <a:endParaRPr lang="es-CO" altLang="es-CO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altLang="es-CO" smtClean="0"/>
          </a:p>
        </p:txBody>
      </p:sp>
      <p:sp>
        <p:nvSpPr>
          <p:cNvPr id="2048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7A92C5F5-F811-4AFD-AC20-A3848C1C2089}" type="slidenum">
              <a:rPr lang="es-CO" altLang="es-CO"/>
              <a:pPr>
                <a:spcBef>
                  <a:spcPct val="0"/>
                </a:spcBef>
              </a:pPr>
              <a:t>11</a:t>
            </a:fld>
            <a:endParaRPr lang="es-CO" altLang="es-CO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MX" altLang="es-CO" smtClean="0"/>
          </a:p>
        </p:txBody>
      </p:sp>
      <p:sp>
        <p:nvSpPr>
          <p:cNvPr id="2355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</a:pPr>
            <a:fld id="{638C2FC1-3440-4A85-9A95-44DA2AE9A4EF}" type="slidenum">
              <a:rPr lang="es-CO" altLang="es-CO"/>
              <a:pPr>
                <a:spcBef>
                  <a:spcPct val="0"/>
                </a:spcBef>
              </a:pPr>
              <a:t>13</a:t>
            </a:fld>
            <a:endParaRPr lang="es-CO" altLang="es-C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1B758-6656-3448-938D-52D95F464098}" type="datetimeFigureOut">
              <a:rPr lang="es-ES" smtClean="0"/>
              <a:t>08/03/2018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87163-CD8C-CB45-9ABC-4127D2B26B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8949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1B758-6656-3448-938D-52D95F464098}" type="datetimeFigureOut">
              <a:rPr lang="es-ES" smtClean="0"/>
              <a:t>08/03/2018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87163-CD8C-CB45-9ABC-4127D2B26B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899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1B758-6656-3448-938D-52D95F464098}" type="datetimeFigureOut">
              <a:rPr lang="es-ES" smtClean="0"/>
              <a:t>08/03/2018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87163-CD8C-CB45-9ABC-4127D2B26B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2869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1B758-6656-3448-938D-52D95F464098}" type="datetimeFigureOut">
              <a:rPr lang="es-ES" smtClean="0"/>
              <a:t>08/03/2018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87163-CD8C-CB45-9ABC-4127D2B26B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9376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1B758-6656-3448-938D-52D95F464098}" type="datetimeFigureOut">
              <a:rPr lang="es-ES" smtClean="0"/>
              <a:t>08/03/2018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87163-CD8C-CB45-9ABC-4127D2B26B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0661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1B758-6656-3448-938D-52D95F464098}" type="datetimeFigureOut">
              <a:rPr lang="es-ES" smtClean="0"/>
              <a:t>08/03/2018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87163-CD8C-CB45-9ABC-4127D2B26B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1047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1B758-6656-3448-938D-52D95F464098}" type="datetimeFigureOut">
              <a:rPr lang="es-ES" smtClean="0"/>
              <a:t>08/03/2018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87163-CD8C-CB45-9ABC-4127D2B26B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5666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1B758-6656-3448-938D-52D95F464098}" type="datetimeFigureOut">
              <a:rPr lang="es-ES" smtClean="0"/>
              <a:t>08/03/2018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87163-CD8C-CB45-9ABC-4127D2B26B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9681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1B758-6656-3448-938D-52D95F464098}" type="datetimeFigureOut">
              <a:rPr lang="es-ES" smtClean="0"/>
              <a:t>08/03/2018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87163-CD8C-CB45-9ABC-4127D2B26B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6202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1B758-6656-3448-938D-52D95F464098}" type="datetimeFigureOut">
              <a:rPr lang="es-ES" smtClean="0"/>
              <a:t>08/03/2018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87163-CD8C-CB45-9ABC-4127D2B26B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9900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D1B758-6656-3448-938D-52D95F464098}" type="datetimeFigureOut">
              <a:rPr lang="es-ES" smtClean="0"/>
              <a:t>08/03/2018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B87163-CD8C-CB45-9ABC-4127D2B26B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7605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1B758-6656-3448-938D-52D95F464098}" type="datetimeFigureOut">
              <a:rPr lang="es-ES" smtClean="0"/>
              <a:t>08/03/2018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87163-CD8C-CB45-9ABC-4127D2B26B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2357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Grupo"/>
          <p:cNvGrpSpPr/>
          <p:nvPr/>
        </p:nvGrpSpPr>
        <p:grpSpPr>
          <a:xfrm>
            <a:off x="0" y="1291856"/>
            <a:ext cx="8729330" cy="4608737"/>
            <a:chOff x="-247342" y="197349"/>
            <a:chExt cx="9230371" cy="5174772"/>
          </a:xfrm>
        </p:grpSpPr>
        <p:pic>
          <p:nvPicPr>
            <p:cNvPr id="5" name="Picture 3" descr="D:\1 Documento Dx 2010\jUAN cARLOS\Mapa Mundi\Mapa antioquia diversa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56" b="100000" l="2673" r="98585">
                          <a14:foregroundMark x1="73585" y1="57076" x2="73585" y2="57076"/>
                          <a14:foregroundMark x1="78459" y1="42768" x2="78459" y2="4276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47342" y="197349"/>
              <a:ext cx="4824537" cy="48776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5 Rectángulo"/>
            <p:cNvSpPr/>
            <p:nvPr/>
          </p:nvSpPr>
          <p:spPr>
            <a:xfrm>
              <a:off x="4143965" y="1397986"/>
              <a:ext cx="4839064" cy="39741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s-CO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SECRETARIA SECCIONAL DE SALUD Y PROTECCIÓN SOCIAL DE ANTIOQUIA</a:t>
              </a:r>
            </a:p>
            <a:p>
              <a:pPr algn="r"/>
              <a:endParaRPr lang="es-CO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/>
              <a:r>
                <a:rPr lang="es-CO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  	DIRECCIÓN DE CALIDAD Y RED DE SERVICIOS</a:t>
              </a:r>
            </a:p>
            <a:p>
              <a:pPr algn="r"/>
              <a:endParaRPr lang="es-CO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r"/>
              <a:endParaRPr lang="es-CO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r"/>
              <a:endParaRPr lang="es-CO" sz="2800" dirty="0"/>
            </a:p>
          </p:txBody>
        </p:sp>
      </p:grpSp>
    </p:spTree>
    <p:extLst>
      <p:ext uri="{BB962C8B-B14F-4D97-AF65-F5344CB8AC3E}">
        <p14:creationId xmlns:p14="http://schemas.microsoft.com/office/powerpoint/2010/main" val="134971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4 Rectángulo"/>
          <p:cNvSpPr>
            <a:spLocks noChangeArrowheads="1"/>
          </p:cNvSpPr>
          <p:nvPr/>
        </p:nvSpPr>
        <p:spPr bwMode="auto">
          <a:xfrm>
            <a:off x="2097272" y="4987778"/>
            <a:ext cx="22256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CO" altLang="es-CO" sz="2800" dirty="0"/>
              <a:t>CALIFICACIÓN</a:t>
            </a:r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9604419"/>
              </p:ext>
            </p:extLst>
          </p:nvPr>
        </p:nvGraphicFramePr>
        <p:xfrm>
          <a:off x="214311" y="5500688"/>
          <a:ext cx="6909502" cy="436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3973"/>
                <a:gridCol w="1713973"/>
                <a:gridCol w="1713973"/>
                <a:gridCol w="1767583"/>
              </a:tblGrid>
              <a:tr h="436562">
                <a:tc>
                  <a:txBody>
                    <a:bodyPr/>
                    <a:lstStyle/>
                    <a:p>
                      <a:r>
                        <a:rPr lang="es-CO" sz="1800" u="none" dirty="0" smtClean="0">
                          <a:solidFill>
                            <a:srgbClr val="FF0000"/>
                          </a:solidFill>
                        </a:rPr>
                        <a:t>0       </a:t>
                      </a:r>
                      <a:r>
                        <a:rPr lang="es-CO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≥ </a:t>
                      </a:r>
                      <a:r>
                        <a:rPr lang="es-CO" sz="1800" u="none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r>
                        <a:rPr lang="es-CO" sz="1800" u="none" baseline="0" dirty="0" smtClean="0">
                          <a:solidFill>
                            <a:schemeClr val="bg1"/>
                          </a:solidFill>
                        </a:rPr>
                        <a:t> días</a:t>
                      </a:r>
                      <a:endParaRPr lang="es-CO" sz="1800" u="none" dirty="0"/>
                    </a:p>
                  </a:txBody>
                  <a:tcPr marL="91439" marR="91439" marT="45653" marB="45653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800" dirty="0" smtClean="0">
                          <a:solidFill>
                            <a:srgbClr val="FF0000"/>
                          </a:solidFill>
                        </a:rPr>
                        <a:t>1         </a:t>
                      </a:r>
                      <a:r>
                        <a:rPr lang="es-CO" sz="1800" dirty="0" smtClean="0">
                          <a:solidFill>
                            <a:schemeClr val="bg1"/>
                          </a:solidFill>
                        </a:rPr>
                        <a:t>5 días</a:t>
                      </a:r>
                      <a:endParaRPr lang="es-CO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 marT="45653" marB="45653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800" dirty="0" smtClean="0">
                          <a:solidFill>
                            <a:srgbClr val="FF0000"/>
                          </a:solidFill>
                        </a:rPr>
                        <a:t>3         </a:t>
                      </a:r>
                      <a:r>
                        <a:rPr lang="es-CO" sz="1800" dirty="0" smtClean="0">
                          <a:solidFill>
                            <a:schemeClr val="bg1"/>
                          </a:solidFill>
                        </a:rPr>
                        <a:t>4 días</a:t>
                      </a:r>
                      <a:endParaRPr lang="es-CO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 marT="45653" marB="45653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800" dirty="0" smtClean="0">
                          <a:solidFill>
                            <a:srgbClr val="FF0000"/>
                          </a:solidFill>
                        </a:rPr>
                        <a:t>5         </a:t>
                      </a:r>
                      <a:r>
                        <a:rPr lang="es-CO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≤ 3</a:t>
                      </a:r>
                      <a:r>
                        <a:rPr lang="es-CO" sz="1800" u="none" dirty="0" smtClean="0">
                          <a:solidFill>
                            <a:schemeClr val="bg1"/>
                          </a:solidFill>
                        </a:rPr>
                        <a:t> días</a:t>
                      </a:r>
                      <a:endParaRPr lang="es-CO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 marT="45653" marB="45653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1575182"/>
              </p:ext>
            </p:extLst>
          </p:nvPr>
        </p:nvGraphicFramePr>
        <p:xfrm>
          <a:off x="500063" y="714375"/>
          <a:ext cx="8315325" cy="3813176"/>
        </p:xfrm>
        <a:graphic>
          <a:graphicData uri="http://schemas.openxmlformats.org/drawingml/2006/table">
            <a:tbl>
              <a:tblPr/>
              <a:tblGrid>
                <a:gridCol w="2288622"/>
                <a:gridCol w="6026703"/>
              </a:tblGrid>
              <a:tr h="467471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MX" sz="2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AREA DE GESTION CLINICA O </a:t>
                      </a:r>
                      <a:r>
                        <a:rPr lang="es-MX" sz="20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ASISTENCIAL 40</a:t>
                      </a:r>
                      <a:r>
                        <a:rPr lang="es-MX" sz="2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% </a:t>
                      </a:r>
                    </a:p>
                  </a:txBody>
                  <a:tcPr marL="6449" marR="6449" marT="645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765072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8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INDICADOR No 26:</a:t>
                      </a:r>
                    </a:p>
                  </a:txBody>
                  <a:tcPr marL="6449" marR="6449" marT="645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315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TIEMPO</a:t>
                      </a:r>
                      <a:r>
                        <a:rPr lang="es-MX" sz="18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 </a:t>
                      </a:r>
                      <a:r>
                        <a:rPr lang="es-MX" sz="18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PROMEDIO </a:t>
                      </a:r>
                      <a:r>
                        <a:rPr lang="es-MX" sz="18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DE ESPERA PARA LA ASIGNACION DE CITA DE  </a:t>
                      </a:r>
                      <a:r>
                        <a:rPr lang="es-MX" sz="18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MEDICINA GENERAL</a:t>
                      </a:r>
                      <a:endParaRPr lang="es-MX" sz="18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6449" marR="6449" marT="645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3151"/>
                    </a:solidFill>
                  </a:tcPr>
                </a:tc>
              </a:tr>
              <a:tr h="125141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Fórmula:</a:t>
                      </a:r>
                    </a:p>
                  </a:txBody>
                  <a:tcPr marL="6449" marR="6449" marT="645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s-MX" sz="16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Sumatoria </a:t>
                      </a:r>
                      <a:r>
                        <a:rPr lang="es-MX" sz="16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de la diferencia de días calendario entre la fecha en la que se asignó la cita de medicina general de primera vez y la fecha en la cual el usuario la solicitó,</a:t>
                      </a:r>
                      <a:r>
                        <a:rPr lang="es-MX" sz="1600" b="0" i="0" u="none" strike="noStrike" baseline="0" dirty="0" smtClean="0">
                          <a:solidFill>
                            <a:srgbClr val="FF0000"/>
                          </a:solidFill>
                          <a:latin typeface="Calibri"/>
                        </a:rPr>
                        <a:t> en la vigencia objeto de evaluación </a:t>
                      </a:r>
                      <a:r>
                        <a:rPr lang="es-MX" sz="16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/</a:t>
                      </a:r>
                      <a:r>
                        <a:rPr lang="es-MX" sz="16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Número total de </a:t>
                      </a:r>
                      <a:r>
                        <a:rPr lang="es-MX" sz="16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citas de medicina general</a:t>
                      </a:r>
                      <a:r>
                        <a:rPr lang="es-MX" sz="1600" b="0" i="0" u="none" strike="noStrike" baseline="0" dirty="0" smtClean="0">
                          <a:solidFill>
                            <a:srgbClr val="FF0000"/>
                          </a:solidFill>
                          <a:latin typeface="Calibri"/>
                        </a:rPr>
                        <a:t> de primera vez </a:t>
                      </a:r>
                      <a:r>
                        <a:rPr lang="es-MX" sz="1600" b="0" i="0" u="none" strike="noStrike" baseline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asignadas en la vigencia objeto de evaluación </a:t>
                      </a:r>
                      <a:endParaRPr lang="es-MX" sz="16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6449" marR="6449" marT="645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114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Estándar Exigido</a:t>
                      </a:r>
                    </a:p>
                  </a:txBody>
                  <a:tcPr marL="6449" marR="6449" marT="645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≤ 3</a:t>
                      </a:r>
                      <a:br>
                        <a:rPr lang="es-MX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endParaRPr lang="es-MX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49" marR="6449" marT="645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8074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Fuente de Información</a:t>
                      </a:r>
                    </a:p>
                  </a:txBody>
                  <a:tcPr marL="6449" marR="6449" marT="645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0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Ficha</a:t>
                      </a:r>
                      <a:r>
                        <a:rPr lang="es-MX" sz="1600" b="0" i="0" u="none" strike="noStrike" baseline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 técnica de la pagina web del SIHO del Ministerio de Salud y Protección Social </a:t>
                      </a:r>
                      <a:endParaRPr lang="es-MX" sz="1600" b="0" i="0" u="none" strike="noStrike" dirty="0" smtClean="0">
                        <a:solidFill>
                          <a:srgbClr val="FF0000"/>
                        </a:solidFill>
                        <a:latin typeface="+mn-lt"/>
                      </a:endParaRPr>
                    </a:p>
                    <a:p>
                      <a:pPr algn="l" rtl="0" fontAlgn="ctr"/>
                      <a:endParaRPr lang="es-MX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49" marR="6449" marT="645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023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2012-01-26_IMG_2012-01-26_11 35 02_urgenci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49275"/>
            <a:ext cx="8497887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512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285750" y="4286250"/>
            <a:ext cx="8156575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36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SEGUNDO  Y TERCER NIVEL DE ATENCION </a:t>
            </a:r>
          </a:p>
        </p:txBody>
      </p:sp>
      <p:pic>
        <p:nvPicPr>
          <p:cNvPr id="21508" name="Picture 4" descr="http://www.vizioninteractive.com/wp-content/uploads/2014/10/reputation1-Cop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142875"/>
            <a:ext cx="28575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6 Rectángulo"/>
          <p:cNvSpPr>
            <a:spLocks noChangeArrowheads="1"/>
          </p:cNvSpPr>
          <p:nvPr/>
        </p:nvSpPr>
        <p:spPr bwMode="auto">
          <a:xfrm>
            <a:off x="285750" y="1500188"/>
            <a:ext cx="7072313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s-CO" sz="4800"/>
              <a:t>INDICADORES DE GESTIÓN CLÍNICA O ASISTENCIAL (40%)</a:t>
            </a:r>
          </a:p>
        </p:txBody>
      </p:sp>
    </p:spTree>
    <p:extLst>
      <p:ext uri="{BB962C8B-B14F-4D97-AF65-F5344CB8AC3E}">
        <p14:creationId xmlns:p14="http://schemas.microsoft.com/office/powerpoint/2010/main" val="333021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9000385"/>
              </p:ext>
            </p:extLst>
          </p:nvPr>
        </p:nvGraphicFramePr>
        <p:xfrm>
          <a:off x="691117" y="578812"/>
          <a:ext cx="7910624" cy="4473017"/>
        </p:xfrm>
        <a:graphic>
          <a:graphicData uri="http://schemas.openxmlformats.org/drawingml/2006/table">
            <a:tbl>
              <a:tblPr/>
              <a:tblGrid>
                <a:gridCol w="1036885"/>
                <a:gridCol w="6873739"/>
              </a:tblGrid>
              <a:tr h="365032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2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AREA DE GESTION CLINICA O </a:t>
                      </a:r>
                      <a:r>
                        <a:rPr lang="es-MX" sz="20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ASISTENCIAL 40</a:t>
                      </a:r>
                      <a:r>
                        <a:rPr lang="es-MX" sz="2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% 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721961">
                <a:tc>
                  <a:txBody>
                    <a:bodyPr/>
                    <a:lstStyle/>
                    <a:p>
                      <a:pPr algn="l" fontAlgn="t"/>
                      <a:r>
                        <a:rPr lang="es-MX" sz="18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INDICADOR No </a:t>
                      </a:r>
                      <a:r>
                        <a:rPr lang="es-MX" sz="18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12:</a:t>
                      </a:r>
                      <a:endParaRPr lang="es-MX" sz="18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315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lang="es-CO" altLang="es-CO" sz="1800" b="1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 EVALUACIÓN DE APLICACIÓN DE GUÍAS DE MANEJO ESPECÍFICA</a:t>
                      </a:r>
                    </a:p>
                    <a:p>
                      <a:pPr algn="ctr">
                        <a:buFontTx/>
                        <a:buNone/>
                      </a:pPr>
                      <a:r>
                        <a:rPr lang="es-CO" altLang="es-CO" sz="1800" b="1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 PARA HEMORRAGIA DEL TERCER TRIMESTRE O TRASTORNOS</a:t>
                      </a:r>
                    </a:p>
                    <a:p>
                      <a:pPr algn="ctr">
                        <a:buFontTx/>
                        <a:buNone/>
                      </a:pPr>
                      <a:r>
                        <a:rPr lang="es-CO" altLang="es-CO" sz="1800" b="1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 HIPERTENSIVOS DE LA GESTACIÓN </a:t>
                      </a:r>
                      <a:endParaRPr lang="es-CO" altLang="es-CO" sz="1800" b="1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3151"/>
                    </a:solidFill>
                  </a:tcPr>
                </a:tc>
              </a:tr>
              <a:tr h="176349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Fórmula: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O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r>
                        <a:rPr lang="es-CO" sz="160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úmero de HC auditadas que hacen parte de la muestra representativa con </a:t>
                      </a:r>
                      <a:r>
                        <a:rPr lang="es-CO" sz="1600" b="1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aplicación estricta </a:t>
                      </a:r>
                      <a:r>
                        <a:rPr lang="es-CO" sz="160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 la guía de manejo para hemorragias del III trimestre o trastornos hipertensivos en la gestación </a:t>
                      </a:r>
                      <a:r>
                        <a:rPr lang="es-MX" sz="1600" b="0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,</a:t>
                      </a:r>
                      <a:r>
                        <a:rPr lang="es-MX" sz="1600" b="0" i="0" u="none" strike="noStrike" baseline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 en la vigencia objeto de evaluación</a:t>
                      </a:r>
                      <a:r>
                        <a:rPr lang="es-MX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/ </a:t>
                      </a:r>
                      <a:r>
                        <a:rPr lang="es-MX" sz="16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Numero</a:t>
                      </a:r>
                      <a:r>
                        <a:rPr lang="es-MX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s-CO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Total de HC auditadas de la muestra representativa de ptes con edad gestacional mayor de 27 semanas atendidas en la ESE con diagnóstico de hemorragia del III trimestre o trastornos hipertensivos en la gestación</a:t>
                      </a:r>
                      <a:r>
                        <a:rPr lang="es-MX" sz="1600" b="0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,</a:t>
                      </a:r>
                      <a:r>
                        <a:rPr lang="es-MX" sz="1600" b="0" i="0" u="none" strike="noStrike" baseline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 en la vigencia objeto de evaluación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829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Estándar </a:t>
                      </a:r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Exigido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≥  </a:t>
                      </a:r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0. 80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33850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Fuente </a:t>
                      </a:r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 Información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Informe Comité </a:t>
                      </a:r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 Historias </a:t>
                      </a:r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Clínicas </a:t>
                      </a:r>
                    </a:p>
                    <a:p>
                      <a:pPr algn="ctr" rtl="0" fontAlgn="b"/>
                      <a:r>
                        <a:rPr lang="es-MX" sz="1600" b="0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Que contenga: </a:t>
                      </a:r>
                      <a:r>
                        <a:rPr lang="es-MX" sz="1600" b="0" i="0" u="none" strike="noStrike" baseline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Referencia del acto administrativo de adopción, </a:t>
                      </a:r>
                    </a:p>
                    <a:p>
                      <a:pPr algn="ctr" rtl="0" fontAlgn="b"/>
                      <a:r>
                        <a:rPr lang="es-MX" sz="1600" b="0" i="0" u="none" strike="noStrike" baseline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definición y cuantificación de la muestra utilizada </a:t>
                      </a:r>
                    </a:p>
                    <a:p>
                      <a:pPr algn="ctr" rtl="0" fontAlgn="b"/>
                      <a:r>
                        <a:rPr lang="es-MX" sz="1600" b="0" i="0" u="none" strike="noStrike" baseline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y aplicación de la fórmula del indicador 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2550" name="10 Rectángulo"/>
          <p:cNvSpPr>
            <a:spLocks noChangeArrowheads="1"/>
          </p:cNvSpPr>
          <p:nvPr/>
        </p:nvSpPr>
        <p:spPr bwMode="auto">
          <a:xfrm>
            <a:off x="2257204" y="5314950"/>
            <a:ext cx="22256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CO" altLang="es-CO" sz="2800" dirty="0"/>
              <a:t>CALIFICACIÓN</a:t>
            </a:r>
          </a:p>
        </p:txBody>
      </p:sp>
      <p:graphicFrame>
        <p:nvGraphicFramePr>
          <p:cNvPr id="13" name="1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6777089"/>
              </p:ext>
            </p:extLst>
          </p:nvPr>
        </p:nvGraphicFramePr>
        <p:xfrm>
          <a:off x="250825" y="5838825"/>
          <a:ext cx="6894255" cy="50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8669"/>
                <a:gridCol w="1922119"/>
                <a:gridCol w="2101908"/>
                <a:gridCol w="1681559"/>
              </a:tblGrid>
              <a:tr h="508000">
                <a:tc>
                  <a:txBody>
                    <a:bodyPr/>
                    <a:lstStyle/>
                    <a:p>
                      <a:r>
                        <a:rPr lang="es-CO" sz="1800" u="none" dirty="0" smtClean="0">
                          <a:solidFill>
                            <a:srgbClr val="FF0000"/>
                          </a:solidFill>
                        </a:rPr>
                        <a:t>0  </a:t>
                      </a:r>
                      <a:r>
                        <a:rPr lang="es-CO" sz="1800" u="none" dirty="0" smtClean="0">
                          <a:solidFill>
                            <a:schemeClr val="bg1"/>
                          </a:solidFill>
                        </a:rPr>
                        <a:t>&lt;0. 30</a:t>
                      </a:r>
                      <a:endParaRPr lang="es-CO" sz="1800" u="none" dirty="0">
                        <a:solidFill>
                          <a:schemeClr val="bg1"/>
                        </a:solidFill>
                      </a:endParaRPr>
                    </a:p>
                  </a:txBody>
                  <a:tcPr marL="91438" marR="91438" marT="45654" marB="45654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800" dirty="0" smtClean="0">
                          <a:solidFill>
                            <a:srgbClr val="FF0000"/>
                          </a:solidFill>
                        </a:rPr>
                        <a:t>1   </a:t>
                      </a:r>
                      <a:r>
                        <a:rPr lang="es-CO" sz="1800" u="none" dirty="0" smtClean="0">
                          <a:solidFill>
                            <a:schemeClr val="bg1"/>
                          </a:solidFill>
                        </a:rPr>
                        <a:t>0. </a:t>
                      </a:r>
                      <a:r>
                        <a:rPr lang="es-CO" sz="1800" dirty="0" smtClean="0">
                          <a:solidFill>
                            <a:schemeClr val="bg1"/>
                          </a:solidFill>
                        </a:rPr>
                        <a:t>30 Y </a:t>
                      </a:r>
                      <a:r>
                        <a:rPr lang="es-CO" sz="1800" u="none" dirty="0" smtClean="0">
                          <a:solidFill>
                            <a:schemeClr val="bg1"/>
                          </a:solidFill>
                        </a:rPr>
                        <a:t>0. 55</a:t>
                      </a:r>
                      <a:endParaRPr lang="es-CO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38" marR="91438" marT="45654" marB="45654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800" dirty="0" smtClean="0">
                          <a:solidFill>
                            <a:srgbClr val="FF0000"/>
                          </a:solidFill>
                        </a:rPr>
                        <a:t>    3   </a:t>
                      </a:r>
                      <a:r>
                        <a:rPr lang="es-CO" sz="1800" u="none" dirty="0" smtClean="0">
                          <a:solidFill>
                            <a:schemeClr val="bg1"/>
                          </a:solidFill>
                        </a:rPr>
                        <a:t>0. 56</a:t>
                      </a:r>
                      <a:r>
                        <a:rPr lang="es-CO" sz="1800" dirty="0" smtClean="0">
                          <a:solidFill>
                            <a:schemeClr val="bg1"/>
                          </a:solidFill>
                        </a:rPr>
                        <a:t> Y 0.79</a:t>
                      </a:r>
                      <a:endParaRPr lang="es-CO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38" marR="91438" marT="45654" marB="45654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800" dirty="0" smtClean="0">
                          <a:solidFill>
                            <a:srgbClr val="FF0000"/>
                          </a:solidFill>
                        </a:rPr>
                        <a:t>  5      </a:t>
                      </a:r>
                      <a:r>
                        <a:rPr lang="es-CO" sz="1800" u="sng" dirty="0" smtClean="0">
                          <a:solidFill>
                            <a:schemeClr val="bg1"/>
                          </a:solidFill>
                        </a:rPr>
                        <a:t>&gt;</a:t>
                      </a:r>
                      <a:r>
                        <a:rPr lang="es-CO" sz="1800" u="none" dirty="0" smtClean="0">
                          <a:solidFill>
                            <a:schemeClr val="bg1"/>
                          </a:solidFill>
                        </a:rPr>
                        <a:t>  0. 80</a:t>
                      </a:r>
                      <a:endParaRPr lang="es-CO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38" marR="91438" marT="45654" marB="45654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026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950335"/>
              </p:ext>
            </p:extLst>
          </p:nvPr>
        </p:nvGraphicFramePr>
        <p:xfrm>
          <a:off x="285750" y="238901"/>
          <a:ext cx="8572530" cy="4491146"/>
        </p:xfrm>
        <a:graphic>
          <a:graphicData uri="http://schemas.openxmlformats.org/drawingml/2006/table">
            <a:tbl>
              <a:tblPr/>
              <a:tblGrid>
                <a:gridCol w="2143101"/>
                <a:gridCol w="6429429"/>
              </a:tblGrid>
              <a:tr h="530826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MX" sz="2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AREA DE GESTION CLINICA O </a:t>
                      </a:r>
                      <a:r>
                        <a:rPr lang="es-MX" sz="20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ASISTENCIAL 40</a:t>
                      </a:r>
                      <a:r>
                        <a:rPr lang="es-MX" sz="2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% </a:t>
                      </a:r>
                    </a:p>
                  </a:txBody>
                  <a:tcPr marL="6980" marR="6980" marT="698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672878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8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INDICADOR No </a:t>
                      </a:r>
                      <a:r>
                        <a:rPr lang="es-MX" sz="18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13:</a:t>
                      </a:r>
                      <a:endParaRPr lang="es-MX" sz="18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6980" marR="6980" marT="698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315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lang="es-CO" altLang="es-CO" sz="1800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   </a:t>
                      </a:r>
                      <a:r>
                        <a:rPr lang="es-CO" altLang="es-CO" sz="1800" b="1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EVALUACIÓN DE APLICACIÓN DE GUIA DE MANEJO DE LA</a:t>
                      </a:r>
                    </a:p>
                    <a:p>
                      <a:pPr algn="ctr"/>
                      <a:r>
                        <a:rPr lang="es-CO" altLang="es-CO" sz="1800" b="1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  PRIMERA CAUSA DE EGRESO HOSPITALARIO O MORBILIDAD  </a:t>
                      </a:r>
                    </a:p>
                    <a:p>
                      <a:pPr algn="ctr"/>
                      <a:r>
                        <a:rPr lang="es-CO" altLang="es-CO" sz="1800" b="1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  ATENDIDA.</a:t>
                      </a:r>
                      <a:endParaRPr lang="es-CO" altLang="es-CO" sz="1800" b="1" u="sng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marL="6980" marR="6980" marT="698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3151"/>
                    </a:solidFill>
                  </a:tcPr>
                </a:tc>
              </a:tr>
              <a:tr h="74016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Fórmula:</a:t>
                      </a:r>
                    </a:p>
                  </a:txBody>
                  <a:tcPr marL="6980" marR="6980" marT="698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O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Número de HC auditadas que hacen parte de la muestra representativa con </a:t>
                      </a:r>
                      <a:r>
                        <a:rPr lang="es-CO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aplicación estricta </a:t>
                      </a:r>
                      <a:r>
                        <a:rPr lang="es-CO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 la guía de manejo adoptada por la ESE para el Dx de la primera causa de egreso hospitalario o de morbilidad atendida </a:t>
                      </a:r>
                      <a:r>
                        <a:rPr lang="es-CO" sz="16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en la vigencia objeto</a:t>
                      </a:r>
                      <a:r>
                        <a:rPr lang="es-CO" sz="160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de evaluación</a:t>
                      </a:r>
                      <a:r>
                        <a:rPr lang="es-CO" sz="16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CO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s-CO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Total de HC auditadas de la muestra representativa de pacientes con el Dx de la primera causa de egreso hospitalario o de morbilidad atendida en la vigencia</a:t>
                      </a:r>
                      <a:r>
                        <a:rPr lang="es-CO" sz="1600" u="sng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CO" sz="16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objeto</a:t>
                      </a:r>
                      <a:r>
                        <a:rPr lang="es-CO" sz="160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de evaluación</a:t>
                      </a:r>
                      <a:r>
                        <a:rPr lang="es-CO" sz="16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CO" sz="1600" u="sng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</a:t>
                      </a:r>
                      <a:endParaRPr lang="es-CO" sz="1600" b="1" u="sng" dirty="0">
                        <a:ln w="12700">
                          <a:solidFill>
                            <a:schemeClr val="tx2">
                              <a:satMod val="155000"/>
                            </a:schemeClr>
                          </a:solidFill>
                          <a:prstDash val="solid"/>
                        </a:ln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6980" marR="6980" marT="698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18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Estándar Exigido</a:t>
                      </a:r>
                    </a:p>
                  </a:txBody>
                  <a:tcPr marL="6980" marR="6980" marT="698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≥  0.80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80" marR="6980" marT="698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268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Fuente de Información</a:t>
                      </a:r>
                    </a:p>
                  </a:txBody>
                  <a:tcPr marL="6980" marR="6980" marT="698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altLang="es-CO" sz="1600" dirty="0" smtClean="0">
                          <a:latin typeface="Calibri" pitchFamily="34" charset="0"/>
                        </a:rPr>
                        <a:t>   Informe Comité de Historias Clínicas </a:t>
                      </a:r>
                    </a:p>
                    <a:p>
                      <a:pPr algn="ctr" rtl="0" fontAlgn="b"/>
                      <a:r>
                        <a:rPr lang="es-MX" sz="1600" b="0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Que contenga: </a:t>
                      </a:r>
                      <a:r>
                        <a:rPr lang="es-MX" sz="1600" b="0" i="0" u="none" strike="noStrike" baseline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Referencia del acto administrativo de adopción, </a:t>
                      </a:r>
                    </a:p>
                    <a:p>
                      <a:pPr algn="ctr" rtl="0" fontAlgn="b"/>
                      <a:r>
                        <a:rPr lang="es-MX" sz="1600" b="0" i="0" u="none" strike="noStrike" baseline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definición y cuantificación de la muestra utilizada </a:t>
                      </a:r>
                    </a:p>
                    <a:p>
                      <a:pPr algn="ctr" rtl="0" fontAlgn="b"/>
                      <a:r>
                        <a:rPr lang="es-MX" sz="1600" b="0" i="0" u="none" strike="noStrike" baseline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y aplicación de la fórmula del indicador </a:t>
                      </a:r>
                      <a:endParaRPr lang="es-MX" sz="16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just"/>
                      <a:endParaRPr lang="es-CO" altLang="es-CO" sz="1600" dirty="0">
                        <a:latin typeface="Calibri" pitchFamily="34" charset="0"/>
                      </a:endParaRPr>
                    </a:p>
                  </a:txBody>
                  <a:tcPr marL="6980" marR="6980" marT="698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4580" name="7 Rectángulo"/>
          <p:cNvSpPr>
            <a:spLocks noChangeArrowheads="1"/>
          </p:cNvSpPr>
          <p:nvPr/>
        </p:nvSpPr>
        <p:spPr bwMode="auto">
          <a:xfrm>
            <a:off x="2265547" y="5190711"/>
            <a:ext cx="22256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CO" altLang="es-CO" sz="2800" dirty="0"/>
              <a:t>CALIFICACIÓN</a:t>
            </a:r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7927764"/>
              </p:ext>
            </p:extLst>
          </p:nvPr>
        </p:nvGraphicFramePr>
        <p:xfrm>
          <a:off x="247501" y="5793773"/>
          <a:ext cx="6812517" cy="3655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4576"/>
                <a:gridCol w="1899331"/>
                <a:gridCol w="2076988"/>
                <a:gridCol w="1661622"/>
              </a:tblGrid>
              <a:tr h="365125">
                <a:tc>
                  <a:txBody>
                    <a:bodyPr/>
                    <a:lstStyle/>
                    <a:p>
                      <a:r>
                        <a:rPr lang="es-CO" sz="1800" u="none" dirty="0" smtClean="0">
                          <a:solidFill>
                            <a:srgbClr val="FF0000"/>
                          </a:solidFill>
                        </a:rPr>
                        <a:t>0  </a:t>
                      </a:r>
                      <a:r>
                        <a:rPr lang="es-CO" sz="1800" u="none" dirty="0" smtClean="0">
                          <a:solidFill>
                            <a:schemeClr val="bg1"/>
                          </a:solidFill>
                        </a:rPr>
                        <a:t>&lt;0. 30</a:t>
                      </a:r>
                      <a:endParaRPr lang="es-CO" sz="1800" u="none" dirty="0">
                        <a:solidFill>
                          <a:schemeClr val="bg1"/>
                        </a:solidFill>
                      </a:endParaRPr>
                    </a:p>
                  </a:txBody>
                  <a:tcPr marL="91438" marR="91438" marT="45591" marB="45591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800" dirty="0" smtClean="0">
                          <a:solidFill>
                            <a:srgbClr val="FF0000"/>
                          </a:solidFill>
                        </a:rPr>
                        <a:t>1   </a:t>
                      </a:r>
                      <a:r>
                        <a:rPr lang="es-CO" sz="1800" u="none" dirty="0" smtClean="0">
                          <a:solidFill>
                            <a:schemeClr val="bg1"/>
                          </a:solidFill>
                        </a:rPr>
                        <a:t>0. </a:t>
                      </a:r>
                      <a:r>
                        <a:rPr lang="es-CO" sz="1800" dirty="0" smtClean="0">
                          <a:solidFill>
                            <a:schemeClr val="bg1"/>
                          </a:solidFill>
                        </a:rPr>
                        <a:t>30 Y </a:t>
                      </a:r>
                      <a:r>
                        <a:rPr lang="es-CO" sz="1800" u="none" dirty="0" smtClean="0">
                          <a:solidFill>
                            <a:schemeClr val="bg1"/>
                          </a:solidFill>
                        </a:rPr>
                        <a:t>0. 55</a:t>
                      </a:r>
                      <a:endParaRPr lang="es-CO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38" marR="91438" marT="45591" marB="45591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800" dirty="0" smtClean="0">
                          <a:solidFill>
                            <a:srgbClr val="FF0000"/>
                          </a:solidFill>
                        </a:rPr>
                        <a:t>    3   </a:t>
                      </a:r>
                      <a:r>
                        <a:rPr lang="es-CO" sz="1800" u="none" dirty="0" smtClean="0">
                          <a:solidFill>
                            <a:schemeClr val="bg1"/>
                          </a:solidFill>
                        </a:rPr>
                        <a:t>0. 56</a:t>
                      </a:r>
                      <a:r>
                        <a:rPr lang="es-CO" sz="1800" dirty="0" smtClean="0">
                          <a:solidFill>
                            <a:schemeClr val="bg1"/>
                          </a:solidFill>
                        </a:rPr>
                        <a:t> Y 0.79</a:t>
                      </a:r>
                      <a:endParaRPr lang="es-CO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38" marR="91438" marT="45591" marB="45591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800" dirty="0" smtClean="0">
                          <a:solidFill>
                            <a:srgbClr val="FF0000"/>
                          </a:solidFill>
                        </a:rPr>
                        <a:t>  5      </a:t>
                      </a:r>
                      <a:r>
                        <a:rPr lang="es-CO" sz="1800" u="sng" dirty="0" smtClean="0">
                          <a:solidFill>
                            <a:schemeClr val="bg1"/>
                          </a:solidFill>
                        </a:rPr>
                        <a:t>&gt;</a:t>
                      </a:r>
                      <a:r>
                        <a:rPr lang="es-CO" sz="1800" u="none" dirty="0" smtClean="0">
                          <a:solidFill>
                            <a:schemeClr val="bg1"/>
                          </a:solidFill>
                        </a:rPr>
                        <a:t>  0. 80</a:t>
                      </a:r>
                      <a:endParaRPr lang="es-CO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38" marR="91438" marT="45591" marB="45591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839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4 Rectángulo"/>
          <p:cNvSpPr>
            <a:spLocks noChangeArrowheads="1"/>
          </p:cNvSpPr>
          <p:nvPr/>
        </p:nvSpPr>
        <p:spPr bwMode="auto">
          <a:xfrm>
            <a:off x="2669548" y="5438700"/>
            <a:ext cx="22447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CO" altLang="es-CO" sz="2800" dirty="0"/>
              <a:t>CALIFICACIÓN</a:t>
            </a:r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5986900"/>
              </p:ext>
            </p:extLst>
          </p:nvPr>
        </p:nvGraphicFramePr>
        <p:xfrm>
          <a:off x="539750" y="5947568"/>
          <a:ext cx="6143624" cy="4365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3989"/>
                <a:gridCol w="1523989"/>
                <a:gridCol w="1523989"/>
                <a:gridCol w="1571657"/>
              </a:tblGrid>
              <a:tr h="436563">
                <a:tc>
                  <a:txBody>
                    <a:bodyPr/>
                    <a:lstStyle/>
                    <a:p>
                      <a:r>
                        <a:rPr lang="es-CO" sz="1800" u="none" dirty="0" smtClean="0">
                          <a:solidFill>
                            <a:srgbClr val="FF0000"/>
                          </a:solidFill>
                        </a:rPr>
                        <a:t>0          </a:t>
                      </a:r>
                      <a:r>
                        <a:rPr lang="es-CO" sz="1800" u="none" dirty="0" smtClean="0">
                          <a:solidFill>
                            <a:schemeClr val="bg1"/>
                          </a:solidFill>
                        </a:rPr>
                        <a:t>&lt; 0. 51</a:t>
                      </a:r>
                      <a:endParaRPr lang="es-CO" sz="1800" u="none" dirty="0"/>
                    </a:p>
                  </a:txBody>
                  <a:tcPr marL="91439" marR="91439" marT="45654" marB="45654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800" dirty="0" smtClean="0">
                          <a:solidFill>
                            <a:srgbClr val="FF0000"/>
                          </a:solidFill>
                        </a:rPr>
                        <a:t>1    </a:t>
                      </a:r>
                      <a:r>
                        <a:rPr lang="es-CO" sz="1800" u="none" dirty="0" smtClean="0">
                          <a:solidFill>
                            <a:schemeClr val="bg1"/>
                          </a:solidFill>
                        </a:rPr>
                        <a:t>0. </a:t>
                      </a:r>
                      <a:r>
                        <a:rPr lang="es-CO" sz="1800" dirty="0" smtClean="0">
                          <a:solidFill>
                            <a:schemeClr val="bg1"/>
                          </a:solidFill>
                        </a:rPr>
                        <a:t>51-</a:t>
                      </a:r>
                      <a:r>
                        <a:rPr lang="es-CO" sz="1800" u="none" dirty="0" smtClean="0">
                          <a:solidFill>
                            <a:schemeClr val="bg1"/>
                          </a:solidFill>
                        </a:rPr>
                        <a:t>0. </a:t>
                      </a:r>
                      <a:r>
                        <a:rPr lang="es-CO" sz="1800" dirty="0" smtClean="0">
                          <a:solidFill>
                            <a:schemeClr val="bg1"/>
                          </a:solidFill>
                        </a:rPr>
                        <a:t>70</a:t>
                      </a:r>
                      <a:endParaRPr lang="es-CO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 marT="45654" marB="45654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800" dirty="0" smtClean="0">
                          <a:solidFill>
                            <a:srgbClr val="FF0000"/>
                          </a:solidFill>
                        </a:rPr>
                        <a:t>3    </a:t>
                      </a:r>
                      <a:r>
                        <a:rPr lang="es-CO" sz="1800" u="none" dirty="0" smtClean="0">
                          <a:solidFill>
                            <a:schemeClr val="bg1"/>
                          </a:solidFill>
                        </a:rPr>
                        <a:t>0.</a:t>
                      </a:r>
                      <a:r>
                        <a:rPr lang="es-CO" sz="1800" dirty="0" smtClean="0">
                          <a:solidFill>
                            <a:schemeClr val="bg1"/>
                          </a:solidFill>
                        </a:rPr>
                        <a:t>71-</a:t>
                      </a:r>
                      <a:r>
                        <a:rPr lang="es-CO" sz="1800" u="none" dirty="0" smtClean="0">
                          <a:solidFill>
                            <a:schemeClr val="bg1"/>
                          </a:solidFill>
                        </a:rPr>
                        <a:t>0.</a:t>
                      </a:r>
                      <a:r>
                        <a:rPr lang="es-CO" sz="1800" dirty="0" smtClean="0">
                          <a:solidFill>
                            <a:schemeClr val="bg1"/>
                          </a:solidFill>
                        </a:rPr>
                        <a:t>89</a:t>
                      </a:r>
                      <a:endParaRPr lang="es-CO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 marT="45654" marB="45654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800" dirty="0" smtClean="0">
                          <a:solidFill>
                            <a:srgbClr val="FF0000"/>
                          </a:solidFill>
                        </a:rPr>
                        <a:t>5        </a:t>
                      </a:r>
                      <a:r>
                        <a:rPr lang="es-CO" sz="1800" u="sng" dirty="0" smtClean="0">
                          <a:solidFill>
                            <a:schemeClr val="bg1"/>
                          </a:solidFill>
                        </a:rPr>
                        <a:t>&gt;</a:t>
                      </a:r>
                      <a:r>
                        <a:rPr lang="es-CO" sz="1800" u="none" dirty="0" smtClean="0">
                          <a:solidFill>
                            <a:schemeClr val="bg1"/>
                          </a:solidFill>
                        </a:rPr>
                        <a:t> 0. 90 </a:t>
                      </a:r>
                      <a:endParaRPr lang="es-CO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 marT="45654" marB="45654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025616"/>
              </p:ext>
            </p:extLst>
          </p:nvPr>
        </p:nvGraphicFramePr>
        <p:xfrm>
          <a:off x="642938" y="500063"/>
          <a:ext cx="7858125" cy="4317295"/>
        </p:xfrm>
        <a:graphic>
          <a:graphicData uri="http://schemas.openxmlformats.org/drawingml/2006/table">
            <a:tbl>
              <a:tblPr/>
              <a:tblGrid>
                <a:gridCol w="2143125"/>
                <a:gridCol w="5715000"/>
              </a:tblGrid>
              <a:tr h="42804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2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AREA DE GESTION CLINICA O </a:t>
                      </a:r>
                      <a:r>
                        <a:rPr lang="es-MX" sz="20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ASISTENCIAL 40</a:t>
                      </a:r>
                      <a:r>
                        <a:rPr lang="es-MX" sz="2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% </a:t>
                      </a:r>
                    </a:p>
                  </a:txBody>
                  <a:tcPr marL="6980" marR="6980" marT="697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97026">
                <a:tc>
                  <a:txBody>
                    <a:bodyPr/>
                    <a:lstStyle/>
                    <a:p>
                      <a:pPr algn="l" fontAlgn="t"/>
                      <a:r>
                        <a:rPr lang="es-MX" sz="18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INDICADOR No </a:t>
                      </a:r>
                      <a:r>
                        <a:rPr lang="es-MX" sz="18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14:</a:t>
                      </a:r>
                      <a:endParaRPr lang="es-MX" sz="18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6980" marR="6980" marT="6979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315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lang="es-CO" altLang="es-CO" sz="1800" b="1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OPORTUNIDAD EN LA REALIZACIÓN DE APENDICECTOMIA</a:t>
                      </a:r>
                    </a:p>
                  </a:txBody>
                  <a:tcPr marL="6980" marR="6980" marT="6979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3151"/>
                    </a:solidFill>
                  </a:tcPr>
                </a:tc>
              </a:tr>
              <a:tr h="146921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Fórmula:</a:t>
                      </a:r>
                    </a:p>
                  </a:txBody>
                  <a:tcPr marL="6980" marR="6980" marT="697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s-CO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Número de</a:t>
                      </a:r>
                      <a:r>
                        <a:rPr lang="es-CO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pacientes</a:t>
                      </a:r>
                      <a:r>
                        <a:rPr lang="es-CO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con diagnóstico de apendicitis al egreso a quienes se les realizó la apendicetomía, dentro de las 6 horas de confirmado el diagnóstico </a:t>
                      </a:r>
                      <a:r>
                        <a:rPr lang="es-CO" sz="16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en la vigencia objeto</a:t>
                      </a:r>
                      <a:r>
                        <a:rPr lang="es-CO" sz="160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de evaluación</a:t>
                      </a:r>
                      <a:r>
                        <a:rPr lang="es-CO" sz="16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CO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MX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/</a:t>
                      </a:r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s-CO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Total de pacientes con Dx de apendicitis  al egreso en la vigencia objeto de evaluación                                         </a:t>
                      </a:r>
                      <a:endParaRPr lang="es-MX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 fontAlgn="t"/>
                      <a:endParaRPr lang="es-MX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80" marR="6980" marT="6979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16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Estándar </a:t>
                      </a:r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Exigido</a:t>
                      </a:r>
                    </a:p>
                  </a:txBody>
                  <a:tcPr marL="6980" marR="6980" marT="697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</a:t>
                      </a:r>
                      <a:r>
                        <a:rPr lang="es-MX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≥   </a:t>
                      </a:r>
                      <a:r>
                        <a:rPr lang="es-CO" sz="1600" u="none" dirty="0" smtClean="0">
                          <a:solidFill>
                            <a:schemeClr val="tx1"/>
                          </a:solidFill>
                        </a:rPr>
                        <a:t>0. </a:t>
                      </a:r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90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80" marR="6980" marT="6979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3045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Fuente de Información</a:t>
                      </a:r>
                    </a:p>
                  </a:txBody>
                  <a:tcPr marL="6980" marR="6980" marT="6979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Informe de Subgerencia Científica de la ESE o quién haga sus veces que como mínimo contenga</a:t>
                      </a:r>
                      <a:r>
                        <a:rPr lang="es-MX" sz="16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: Base de</a:t>
                      </a:r>
                      <a:r>
                        <a:rPr lang="es-MX" sz="1600" b="0" i="0" u="none" strike="noStrike" baseline="0" dirty="0" smtClean="0">
                          <a:solidFill>
                            <a:srgbClr val="FF0000"/>
                          </a:solidFill>
                          <a:latin typeface="Calibri"/>
                        </a:rPr>
                        <a:t> </a:t>
                      </a:r>
                      <a:r>
                        <a:rPr lang="es-MX" sz="16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datos de los pacientes</a:t>
                      </a:r>
                      <a:r>
                        <a:rPr lang="es-MX" sz="1600" b="0" i="0" u="none" strike="noStrike" baseline="0" dirty="0" smtClean="0">
                          <a:solidFill>
                            <a:srgbClr val="FF0000"/>
                          </a:solidFill>
                          <a:latin typeface="Calibri"/>
                        </a:rPr>
                        <a:t> a quienes se les realizó apendicetomía que contenga identificación del paciente, fecha de hora de la confirmación del dx de apendicitis y fecha y hora de la intervención quirúrgica; aplicación de la formula del indicador </a:t>
                      </a:r>
                      <a:r>
                        <a:rPr lang="es-MX" sz="16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  </a:t>
                      </a:r>
                      <a:endParaRPr lang="es-MX" sz="16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6980" marR="6980" marT="6979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449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692150"/>
            <a:ext cx="7069137" cy="530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977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4 Rectángulo"/>
          <p:cNvSpPr>
            <a:spLocks noChangeArrowheads="1"/>
          </p:cNvSpPr>
          <p:nvPr/>
        </p:nvSpPr>
        <p:spPr bwMode="auto">
          <a:xfrm>
            <a:off x="2639533" y="4842355"/>
            <a:ext cx="22256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CO" altLang="es-CO" sz="2800" dirty="0"/>
              <a:t>CALIFICACIÓN</a:t>
            </a:r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8784668"/>
              </p:ext>
            </p:extLst>
          </p:nvPr>
        </p:nvGraphicFramePr>
        <p:xfrm>
          <a:off x="404037" y="5366230"/>
          <a:ext cx="6741042" cy="8226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5025"/>
                <a:gridCol w="1795136"/>
                <a:gridCol w="1665445"/>
                <a:gridCol w="1665436"/>
              </a:tblGrid>
              <a:tr h="822325">
                <a:tc>
                  <a:txBody>
                    <a:bodyPr/>
                    <a:lstStyle/>
                    <a:p>
                      <a:pPr algn="l"/>
                      <a:r>
                        <a:rPr lang="es-CO" sz="1800" u="none" dirty="0" smtClean="0">
                          <a:solidFill>
                            <a:srgbClr val="FF0000"/>
                          </a:solidFill>
                        </a:rPr>
                        <a:t>  0   </a:t>
                      </a:r>
                      <a:r>
                        <a:rPr lang="es-CO" sz="1200" u="none" dirty="0" smtClean="0">
                          <a:solidFill>
                            <a:schemeClr val="bg1"/>
                          </a:solidFill>
                        </a:rPr>
                        <a:t>SI HAY    EVENTOS Y      VARIACIÓN +</a:t>
                      </a:r>
                      <a:endParaRPr lang="es-CO" sz="1200" u="none" dirty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 marT="45579" marB="45579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CO" sz="1800" dirty="0" smtClean="0">
                          <a:solidFill>
                            <a:srgbClr val="FF0000"/>
                          </a:solidFill>
                        </a:rPr>
                        <a:t>1 </a:t>
                      </a:r>
                      <a:r>
                        <a:rPr lang="es-CO" sz="1200" u="none" dirty="0" smtClean="0">
                          <a:solidFill>
                            <a:schemeClr val="bg1"/>
                          </a:solidFill>
                        </a:rPr>
                        <a:t>SI HAY     EVENTOS Y       VARIACIÓN 0</a:t>
                      </a:r>
                      <a:endParaRPr lang="es-CO" sz="1200" dirty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 marT="45579" marB="45579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dirty="0" smtClean="0">
                          <a:solidFill>
                            <a:srgbClr val="FF0000"/>
                          </a:solidFill>
                        </a:rPr>
                        <a:t>3  </a:t>
                      </a:r>
                      <a:r>
                        <a:rPr lang="es-CO" sz="1200" u="none" dirty="0" smtClean="0">
                          <a:solidFill>
                            <a:schemeClr val="bg1"/>
                          </a:solidFill>
                        </a:rPr>
                        <a:t>SI HAY    EVENTOS      Y       VARIACIÓN -</a:t>
                      </a:r>
                      <a:endParaRPr lang="es-CO" sz="1200" dirty="0" smtClean="0">
                        <a:solidFill>
                          <a:schemeClr val="bg1"/>
                        </a:solidFill>
                      </a:endParaRPr>
                    </a:p>
                    <a:p>
                      <a:endParaRPr lang="es-CO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 marT="45579" marB="45579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CO" sz="1800" dirty="0" smtClean="0">
                          <a:solidFill>
                            <a:srgbClr val="FF0000"/>
                          </a:solidFill>
                        </a:rPr>
                        <a:t>5    </a:t>
                      </a:r>
                      <a:r>
                        <a:rPr lang="es-CO" sz="1200" u="none" dirty="0" smtClean="0">
                          <a:solidFill>
                            <a:schemeClr val="bg1"/>
                          </a:solidFill>
                        </a:rPr>
                        <a:t>SI NO</a:t>
                      </a:r>
                      <a:r>
                        <a:rPr lang="es-CO" sz="1200" u="none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s-CO" sz="1200" u="none" dirty="0" smtClean="0">
                          <a:solidFill>
                            <a:schemeClr val="bg1"/>
                          </a:solidFill>
                        </a:rPr>
                        <a:t>HAY</a:t>
                      </a:r>
                    </a:p>
                    <a:p>
                      <a:pPr algn="l"/>
                      <a:r>
                        <a:rPr lang="es-CO" sz="1200" u="none" dirty="0" smtClean="0">
                          <a:solidFill>
                            <a:schemeClr val="bg1"/>
                          </a:solidFill>
                        </a:rPr>
                        <a:t>     EVENTOS</a:t>
                      </a:r>
                      <a:endParaRPr lang="es-CO" sz="1200" dirty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 marT="45579" marB="45579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1143358"/>
              </p:ext>
            </p:extLst>
          </p:nvPr>
        </p:nvGraphicFramePr>
        <p:xfrm>
          <a:off x="285750" y="714375"/>
          <a:ext cx="8643938" cy="3940584"/>
        </p:xfrm>
        <a:graphic>
          <a:graphicData uri="http://schemas.openxmlformats.org/drawingml/2006/table">
            <a:tbl>
              <a:tblPr/>
              <a:tblGrid>
                <a:gridCol w="2071688"/>
                <a:gridCol w="6572250"/>
              </a:tblGrid>
              <a:tr h="512397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MX" sz="2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AREA DE GESTION CLINICA O ASITENCIAL </a:t>
                      </a:r>
                      <a:r>
                        <a:rPr lang="es-MX" sz="20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40</a:t>
                      </a:r>
                      <a:r>
                        <a:rPr lang="es-MX" sz="2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% </a:t>
                      </a:r>
                    </a:p>
                  </a:txBody>
                  <a:tcPr marL="6449" marR="6449" marT="644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829314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8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INDICADOR No </a:t>
                      </a:r>
                      <a:r>
                        <a:rPr lang="es-MX" sz="18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15:</a:t>
                      </a:r>
                      <a:endParaRPr lang="es-MX" sz="18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6449" marR="6449" marT="644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315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lang="es-CO" altLang="es-CO" sz="1800" b="1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NUMERO DE PACIENTES PEDIÁTRICOS CON NEUMONIAS</a:t>
                      </a:r>
                    </a:p>
                    <a:p>
                      <a:pPr algn="ctr"/>
                      <a:r>
                        <a:rPr lang="es-CO" altLang="es-CO" sz="1800" b="1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  BRONCO-ASPIRATIVAS DE ORIGEN INTRAHOSPITALARIO Y </a:t>
                      </a:r>
                    </a:p>
                    <a:p>
                      <a:pPr algn="ctr"/>
                      <a:r>
                        <a:rPr lang="es-CO" altLang="es-CO" sz="1800" b="1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  VARIACIÓN INTERANUAL</a:t>
                      </a:r>
                      <a:endParaRPr lang="es-MX" sz="18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6449" marR="6449" marT="644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3151"/>
                    </a:solidFill>
                  </a:tcPr>
                </a:tc>
              </a:tr>
              <a:tr h="1499757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Fórmula:</a:t>
                      </a:r>
                    </a:p>
                  </a:txBody>
                  <a:tcPr marL="6449" marR="6449" marT="644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s-CO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CO" sz="16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Número de pacientes pediátricos con neumonías bronco- aspirativas de origen  intrahosítalario en la vigencia objeto de evaluación/ Número de pacientes pediátricos con neumonías bronco-aspirativas de origen intrahosítalario en la vigencia objeto de evaluación - Número de pacientes pediátricos con neumonías bronco- aspirativas de origen  intrahospitalario en la vigencia anterior</a:t>
                      </a:r>
                      <a:endParaRPr lang="es-MX" sz="16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49" marR="6449" marT="644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84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Estándar Exigido</a:t>
                      </a:r>
                    </a:p>
                  </a:txBody>
                  <a:tcPr marL="6449" marR="6449" marT="644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Cero (</a:t>
                      </a:r>
                      <a:r>
                        <a:rPr lang="es-CO" sz="1600" u="none" dirty="0" smtClean="0">
                          <a:solidFill>
                            <a:schemeClr val="tx1"/>
                          </a:solidFill>
                        </a:rPr>
                        <a:t>0) o variación Negativa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49" marR="6449" marT="644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786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Fuente de Información</a:t>
                      </a:r>
                    </a:p>
                  </a:txBody>
                  <a:tcPr marL="6449" marR="6449" marT="644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altLang="es-CO" sz="1600" dirty="0" smtClean="0">
                          <a:latin typeface="Calibri" pitchFamily="34" charset="0"/>
                        </a:rPr>
                        <a:t>         </a:t>
                      </a:r>
                      <a:r>
                        <a:rPr lang="es-CO" altLang="es-CO" sz="16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Informe de referente o equipo institucional para la gestión de la seguridad del paciente que como mínimo contenga </a:t>
                      </a:r>
                      <a:r>
                        <a:rPr lang="es-MX" sz="16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aplicación de la formula del indicador   </a:t>
                      </a:r>
                    </a:p>
                    <a:p>
                      <a:pPr algn="just"/>
                      <a:r>
                        <a:rPr lang="es-CO" altLang="es-CO" sz="16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s-CO" altLang="es-CO" sz="1600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49" marR="6449" marT="644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243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4 Rectángulo"/>
          <p:cNvSpPr>
            <a:spLocks noChangeArrowheads="1"/>
          </p:cNvSpPr>
          <p:nvPr/>
        </p:nvSpPr>
        <p:spPr bwMode="auto">
          <a:xfrm>
            <a:off x="2607635" y="5157603"/>
            <a:ext cx="22256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CO" altLang="es-CO" sz="2800" dirty="0"/>
              <a:t>CALIFICACIÓN</a:t>
            </a:r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5971600"/>
              </p:ext>
            </p:extLst>
          </p:nvPr>
        </p:nvGraphicFramePr>
        <p:xfrm>
          <a:off x="362909" y="5748965"/>
          <a:ext cx="6715125" cy="4365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5874"/>
                <a:gridCol w="1454993"/>
                <a:gridCol w="1644520"/>
                <a:gridCol w="2329738"/>
              </a:tblGrid>
              <a:tr h="4365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u="none" dirty="0" smtClean="0">
                          <a:solidFill>
                            <a:srgbClr val="FF0000"/>
                          </a:solidFill>
                        </a:rPr>
                        <a:t>0   </a:t>
                      </a:r>
                      <a:r>
                        <a:rPr lang="es-CO" sz="1800" u="none" dirty="0" smtClean="0">
                          <a:solidFill>
                            <a:schemeClr val="bg1"/>
                          </a:solidFill>
                        </a:rPr>
                        <a:t>&lt; </a:t>
                      </a:r>
                      <a:r>
                        <a:rPr lang="es-CO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0,51</a:t>
                      </a:r>
                      <a:endParaRPr lang="es-CO" sz="1800" u="none" dirty="0"/>
                    </a:p>
                  </a:txBody>
                  <a:tcPr marL="91438" marR="91438" marT="45654" marB="45654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800" dirty="0" smtClean="0">
                          <a:solidFill>
                            <a:srgbClr val="FF0000"/>
                          </a:solidFill>
                        </a:rPr>
                        <a:t>1   </a:t>
                      </a:r>
                      <a:r>
                        <a:rPr lang="es-CO" sz="1800" dirty="0" smtClean="0">
                          <a:solidFill>
                            <a:schemeClr val="bg1"/>
                          </a:solidFill>
                        </a:rPr>
                        <a:t>0.51 - 0.70</a:t>
                      </a:r>
                      <a:endParaRPr lang="es-CO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38" marR="91438" marT="45654" marB="45654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800" dirty="0" smtClean="0">
                          <a:solidFill>
                            <a:srgbClr val="FF0000"/>
                          </a:solidFill>
                        </a:rPr>
                        <a:t>3   </a:t>
                      </a:r>
                      <a:r>
                        <a:rPr lang="es-CO" sz="1800" dirty="0" smtClean="0">
                          <a:solidFill>
                            <a:schemeClr val="bg1"/>
                          </a:solidFill>
                        </a:rPr>
                        <a:t>0.71 -0.89</a:t>
                      </a:r>
                      <a:endParaRPr lang="es-CO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38" marR="91438" marT="45654" marB="45654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800" dirty="0" smtClean="0">
                          <a:solidFill>
                            <a:srgbClr val="FF0000"/>
                          </a:solidFill>
                        </a:rPr>
                        <a:t>5      </a:t>
                      </a:r>
                      <a:r>
                        <a:rPr lang="es-MX" sz="1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≥</a:t>
                      </a:r>
                      <a:r>
                        <a:rPr lang="es-CO" sz="1800" u="none" dirty="0" smtClean="0">
                          <a:solidFill>
                            <a:schemeClr val="bg1"/>
                          </a:solidFill>
                        </a:rPr>
                        <a:t>0,90</a:t>
                      </a:r>
                      <a:endParaRPr lang="es-CO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38" marR="91438" marT="45654" marB="45654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7157282"/>
              </p:ext>
            </p:extLst>
          </p:nvPr>
        </p:nvGraphicFramePr>
        <p:xfrm>
          <a:off x="714375" y="571500"/>
          <a:ext cx="7572375" cy="4454639"/>
        </p:xfrm>
        <a:graphic>
          <a:graphicData uri="http://schemas.openxmlformats.org/drawingml/2006/table">
            <a:tbl>
              <a:tblPr/>
              <a:tblGrid>
                <a:gridCol w="2071688"/>
                <a:gridCol w="5500687"/>
              </a:tblGrid>
              <a:tr h="481689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2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AREA DE GESTION CLINICA O </a:t>
                      </a:r>
                      <a:r>
                        <a:rPr lang="es-MX" sz="20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ASISTENCIAL 40</a:t>
                      </a:r>
                      <a:r>
                        <a:rPr lang="es-MX" sz="2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% </a:t>
                      </a:r>
                    </a:p>
                  </a:txBody>
                  <a:tcPr marL="6980" marR="6980" marT="698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83004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8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INDICADOR No </a:t>
                      </a:r>
                      <a:r>
                        <a:rPr lang="es-MX" sz="18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16:</a:t>
                      </a:r>
                      <a:endParaRPr lang="es-MX" sz="18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6980" marR="6980" marT="698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315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lang="es-CO" altLang="es-CO" sz="1800" b="1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OPORTUNIDAD EN LA ATENCIÓN ESPECIFICA DE PACIENTES  CON DIAGNÓSTICO AL EGRESO DE INFARTO AGUDO DEL  MIOCARDIO- IAM</a:t>
                      </a:r>
                      <a:endParaRPr lang="es-CO" altLang="es-CO" sz="1800" b="1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marL="6980" marR="6980" marT="698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3151"/>
                    </a:solidFill>
                  </a:tcPr>
                </a:tc>
              </a:tr>
              <a:tr h="174454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Fórmula:</a:t>
                      </a:r>
                    </a:p>
                  </a:txBody>
                  <a:tcPr marL="6980" marR="6980" marT="698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Número de pacientes con DX de egreso de infarto agudo del miocardio a quienes se les inicio la terapia especifica </a:t>
                      </a:r>
                      <a:r>
                        <a:rPr lang="es-CO" sz="16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de </a:t>
                      </a:r>
                      <a:r>
                        <a:rPr lang="es-CO" sz="16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acuerdo con la guía de manejo de infarto agudo del miocardio</a:t>
                      </a:r>
                      <a:r>
                        <a:rPr lang="es-CO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dentro de la primera hora posterior a la realización del DX </a:t>
                      </a:r>
                      <a:r>
                        <a:rPr lang="es-CO" sz="18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en la vigencia objeto de evaluación</a:t>
                      </a:r>
                      <a:r>
                        <a:rPr lang="es-CO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CO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s-CO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CO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Total de pacientes con DX de egreso de infarto agudo del miocardio en la  </a:t>
                      </a:r>
                      <a:r>
                        <a:rPr lang="es-CO" sz="16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en la vigencia objeto de evaluación</a:t>
                      </a:r>
                      <a:endParaRPr lang="es-MX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980" marR="6980" marT="6981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563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Estandar Exigido</a:t>
                      </a:r>
                    </a:p>
                  </a:txBody>
                  <a:tcPr marL="6980" marR="6980" marT="698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s-MX" sz="18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≥   </a:t>
                      </a:r>
                      <a:r>
                        <a:rPr lang="es-CO" sz="1800" u="none" dirty="0" smtClean="0">
                          <a:solidFill>
                            <a:schemeClr val="tx1"/>
                          </a:solidFill>
                        </a:rPr>
                        <a:t>0. </a:t>
                      </a:r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90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80" marR="6980" marT="6981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2456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Fuente de Información</a:t>
                      </a:r>
                    </a:p>
                  </a:txBody>
                  <a:tcPr marL="6980" marR="6980" marT="698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altLang="es-CO" sz="1600" dirty="0" smtClean="0">
                          <a:latin typeface="Calibri" pitchFamily="34" charset="0"/>
                        </a:rPr>
                        <a:t> Informe Comité de Historias Clínicas </a:t>
                      </a:r>
                    </a:p>
                    <a:p>
                      <a:pPr algn="ctr" rtl="0" fontAlgn="b"/>
                      <a:r>
                        <a:rPr lang="es-MX" sz="1600" b="0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Que contenga: </a:t>
                      </a:r>
                      <a:r>
                        <a:rPr lang="es-MX" sz="1600" b="0" i="0" u="none" strike="noStrike" baseline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Referencia del acto administrativo de adopción </a:t>
                      </a:r>
                    </a:p>
                    <a:p>
                      <a:pPr algn="ctr" rtl="0" fontAlgn="b"/>
                      <a:r>
                        <a:rPr lang="es-MX" sz="1600" b="0" i="0" u="none" strike="noStrike" baseline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Definición y cuantificación de la muestra utilizada </a:t>
                      </a:r>
                    </a:p>
                    <a:p>
                      <a:pPr algn="ctr" rtl="0" fontAlgn="b"/>
                      <a:r>
                        <a:rPr lang="es-MX" sz="1600" b="0" i="0" u="none" strike="noStrike" baseline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Y aplicación de la fórmula del indicador 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80" marR="6980" marT="698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692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4 Rectángulo"/>
          <p:cNvSpPr>
            <a:spLocks noChangeArrowheads="1"/>
          </p:cNvSpPr>
          <p:nvPr/>
        </p:nvSpPr>
        <p:spPr bwMode="auto">
          <a:xfrm>
            <a:off x="2628900" y="4668025"/>
            <a:ext cx="22256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CO" altLang="es-CO" sz="2800" dirty="0"/>
              <a:t>CALIFICACIÓN</a:t>
            </a:r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4189881"/>
              </p:ext>
            </p:extLst>
          </p:nvPr>
        </p:nvGraphicFramePr>
        <p:xfrm>
          <a:off x="384174" y="5203197"/>
          <a:ext cx="6715125" cy="4365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5874"/>
                <a:gridCol w="1454993"/>
                <a:gridCol w="1644520"/>
                <a:gridCol w="2329738"/>
              </a:tblGrid>
              <a:tr h="4365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u="none" dirty="0" smtClean="0">
                          <a:solidFill>
                            <a:srgbClr val="FF0000"/>
                          </a:solidFill>
                        </a:rPr>
                        <a:t>0   </a:t>
                      </a:r>
                      <a:r>
                        <a:rPr lang="es-CO" sz="1800" u="none" dirty="0" smtClean="0">
                          <a:solidFill>
                            <a:schemeClr val="bg1"/>
                          </a:solidFill>
                        </a:rPr>
                        <a:t>&lt; </a:t>
                      </a:r>
                      <a:r>
                        <a:rPr lang="es-CO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0,51</a:t>
                      </a:r>
                      <a:endParaRPr lang="es-CO" sz="1800" u="none" dirty="0"/>
                    </a:p>
                  </a:txBody>
                  <a:tcPr marL="91438" marR="91438" marT="45654" marB="45654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800" dirty="0" smtClean="0">
                          <a:solidFill>
                            <a:srgbClr val="FF0000"/>
                          </a:solidFill>
                        </a:rPr>
                        <a:t>1   </a:t>
                      </a:r>
                      <a:r>
                        <a:rPr lang="es-CO" sz="1800" dirty="0" smtClean="0">
                          <a:solidFill>
                            <a:schemeClr val="bg1"/>
                          </a:solidFill>
                        </a:rPr>
                        <a:t>0.51 - 0.70</a:t>
                      </a:r>
                      <a:endParaRPr lang="es-CO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38" marR="91438" marT="45654" marB="45654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800" dirty="0" smtClean="0">
                          <a:solidFill>
                            <a:srgbClr val="FF0000"/>
                          </a:solidFill>
                        </a:rPr>
                        <a:t>3   </a:t>
                      </a:r>
                      <a:r>
                        <a:rPr lang="es-CO" sz="1800" dirty="0" smtClean="0">
                          <a:solidFill>
                            <a:schemeClr val="bg1"/>
                          </a:solidFill>
                        </a:rPr>
                        <a:t>0.71 -0.89</a:t>
                      </a:r>
                      <a:endParaRPr lang="es-CO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38" marR="91438" marT="45654" marB="45654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800" dirty="0" smtClean="0">
                          <a:solidFill>
                            <a:srgbClr val="FF0000"/>
                          </a:solidFill>
                        </a:rPr>
                        <a:t>5      </a:t>
                      </a:r>
                      <a:r>
                        <a:rPr lang="es-MX" sz="1800" b="0" i="0" u="none" strike="noStrike" dirty="0" smtClean="0">
                          <a:solidFill>
                            <a:schemeClr val="bg1"/>
                          </a:solidFill>
                          <a:latin typeface="+mn-lt"/>
                        </a:rPr>
                        <a:t>≥</a:t>
                      </a:r>
                      <a:r>
                        <a:rPr lang="es-CO" sz="1800" u="none" dirty="0" smtClean="0">
                          <a:solidFill>
                            <a:schemeClr val="bg1"/>
                          </a:solidFill>
                        </a:rPr>
                        <a:t>0,90</a:t>
                      </a:r>
                      <a:endParaRPr lang="es-CO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38" marR="91438" marT="45654" marB="45654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9034548"/>
              </p:ext>
            </p:extLst>
          </p:nvPr>
        </p:nvGraphicFramePr>
        <p:xfrm>
          <a:off x="714375" y="571500"/>
          <a:ext cx="7572375" cy="3570287"/>
        </p:xfrm>
        <a:graphic>
          <a:graphicData uri="http://schemas.openxmlformats.org/drawingml/2006/table">
            <a:tbl>
              <a:tblPr/>
              <a:tblGrid>
                <a:gridCol w="2071688"/>
                <a:gridCol w="5500687"/>
              </a:tblGrid>
              <a:tr h="481551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20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AREA DE GESTION CLINICA O </a:t>
                      </a:r>
                      <a:r>
                        <a:rPr lang="es-MX" sz="20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ASISTENCIAL 40</a:t>
                      </a:r>
                      <a:r>
                        <a:rPr lang="es-MX" sz="20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% </a:t>
                      </a:r>
                    </a:p>
                  </a:txBody>
                  <a:tcPr marL="6980" marR="6980" marT="697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41971">
                <a:tc>
                  <a:txBody>
                    <a:bodyPr/>
                    <a:lstStyle/>
                    <a:p>
                      <a:pPr algn="l" fontAlgn="ctr"/>
                      <a:r>
                        <a:rPr lang="es-MX" sz="18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INDICADOR No </a:t>
                      </a:r>
                      <a:r>
                        <a:rPr lang="es-MX" sz="18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17:</a:t>
                      </a:r>
                      <a:endParaRPr lang="es-MX" sz="18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6980" marR="6980" marT="697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315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lang="es-CO" altLang="es-CO" sz="1800" b="1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ANÁLISIS DE MORTALIDAD INTRAHOSPITALARIA</a:t>
                      </a:r>
                      <a:endParaRPr lang="es-CO" altLang="es-CO" sz="1800" b="1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marL="6980" marR="6980" marT="697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3151"/>
                    </a:solidFill>
                  </a:tcPr>
                </a:tc>
              </a:tr>
              <a:tr h="1378769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Fórmula:</a:t>
                      </a:r>
                    </a:p>
                  </a:txBody>
                  <a:tcPr marL="6980" marR="6980" marT="697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O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Número de </a:t>
                      </a:r>
                      <a:r>
                        <a:rPr lang="es-CO" sz="16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muertes</a:t>
                      </a:r>
                      <a:r>
                        <a:rPr lang="es-CO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de mortalidad intrahospitalaria mayores de 48 horas revisada en el comité respectivo </a:t>
                      </a:r>
                      <a:r>
                        <a:rPr lang="es-CO" sz="16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en la vigencia objeto de evaluación</a:t>
                      </a:r>
                      <a:r>
                        <a:rPr lang="es-CO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s-CO" sz="16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s-CO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Total de muertes intrahospitalaria mayores de 48 horas en el periodo la  </a:t>
                      </a:r>
                      <a:r>
                        <a:rPr lang="es-CO" sz="16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en la vigencia objeto de evaluación</a:t>
                      </a:r>
                      <a:r>
                        <a:rPr lang="es-CO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</a:t>
                      </a:r>
                      <a:endParaRPr lang="es-MX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980" marR="6980" marT="6979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5522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Estandar Exigido</a:t>
                      </a:r>
                    </a:p>
                  </a:txBody>
                  <a:tcPr marL="6980" marR="6980" marT="697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s-MX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≥   </a:t>
                      </a:r>
                      <a:r>
                        <a:rPr lang="es-CO" sz="1600" u="none" dirty="0" smtClean="0">
                          <a:solidFill>
                            <a:schemeClr val="tx1"/>
                          </a:solidFill>
                        </a:rPr>
                        <a:t>0. </a:t>
                      </a:r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90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80" marR="6980" marT="6979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2474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Fuente de Información</a:t>
                      </a:r>
                    </a:p>
                  </a:txBody>
                  <a:tcPr marL="6980" marR="6980" marT="6979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altLang="es-CO" sz="1600" dirty="0" smtClean="0">
                          <a:latin typeface="Calibri" pitchFamily="34" charset="0"/>
                        </a:rPr>
                        <a:t> </a:t>
                      </a:r>
                      <a:r>
                        <a:rPr lang="es-CO" altLang="es-CO" sz="16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Informe de referente o equipo institucional para la gestión de la seguridad del paciente que como mínimo contenga análisis de cada uno de los casos de muerte intrahospitalaria mayor de 48 horas y </a:t>
                      </a:r>
                      <a:r>
                        <a:rPr lang="es-MX" sz="16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aplicación de la formula del indicador   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80" marR="6980" marT="6979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3214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4 Rectángulo"/>
          <p:cNvSpPr>
            <a:spLocks noChangeArrowheads="1"/>
          </p:cNvSpPr>
          <p:nvPr/>
        </p:nvSpPr>
        <p:spPr bwMode="auto">
          <a:xfrm>
            <a:off x="857250" y="928688"/>
            <a:ext cx="657225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s-CO" sz="4400"/>
              <a:t>INDICADORES DE GESTIÓN CLÍNICA O ASISTENCIAL (40%)</a:t>
            </a:r>
          </a:p>
        </p:txBody>
      </p:sp>
      <p:pic>
        <p:nvPicPr>
          <p:cNvPr id="3076" name="Picture 6" descr="http://jcvalda.files.wordpress.com/2010/09/m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10025"/>
            <a:ext cx="3643313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7 CuadroTexto"/>
          <p:cNvSpPr txBox="1"/>
          <p:nvPr/>
        </p:nvSpPr>
        <p:spPr>
          <a:xfrm>
            <a:off x="2071688" y="3286125"/>
            <a:ext cx="5741987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36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PRIMER NIVEL DE ATENCION </a:t>
            </a:r>
          </a:p>
        </p:txBody>
      </p:sp>
    </p:spTree>
    <p:extLst>
      <p:ext uri="{BB962C8B-B14F-4D97-AF65-F5344CB8AC3E}">
        <p14:creationId xmlns:p14="http://schemas.microsoft.com/office/powerpoint/2010/main" val="3644951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4 Rectángulo"/>
          <p:cNvSpPr>
            <a:spLocks noChangeArrowheads="1"/>
          </p:cNvSpPr>
          <p:nvPr/>
        </p:nvSpPr>
        <p:spPr bwMode="auto">
          <a:xfrm>
            <a:off x="2628900" y="4842355"/>
            <a:ext cx="22256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CO" altLang="es-CO" sz="2800" dirty="0"/>
              <a:t>CALIFICACIÓN</a:t>
            </a:r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7552474"/>
              </p:ext>
            </p:extLst>
          </p:nvPr>
        </p:nvGraphicFramePr>
        <p:xfrm>
          <a:off x="214313" y="5500688"/>
          <a:ext cx="6781909" cy="436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2322"/>
                <a:gridCol w="1682322"/>
                <a:gridCol w="1682322"/>
                <a:gridCol w="1734943"/>
              </a:tblGrid>
              <a:tr h="436562">
                <a:tc>
                  <a:txBody>
                    <a:bodyPr/>
                    <a:lstStyle/>
                    <a:p>
                      <a:r>
                        <a:rPr lang="es-CO" sz="1800" u="none" dirty="0" smtClean="0">
                          <a:solidFill>
                            <a:srgbClr val="FF0000"/>
                          </a:solidFill>
                        </a:rPr>
                        <a:t>0       </a:t>
                      </a:r>
                      <a:r>
                        <a:rPr lang="es-CO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≥ 10</a:t>
                      </a:r>
                      <a:r>
                        <a:rPr lang="es-CO" sz="1800" u="none" baseline="0" dirty="0" smtClean="0">
                          <a:solidFill>
                            <a:schemeClr val="bg1"/>
                          </a:solidFill>
                        </a:rPr>
                        <a:t> días</a:t>
                      </a:r>
                      <a:endParaRPr lang="es-CO" sz="1800" u="none" dirty="0"/>
                    </a:p>
                  </a:txBody>
                  <a:tcPr marL="91439" marR="91439" marT="45653" marB="45653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800" dirty="0" smtClean="0">
                          <a:solidFill>
                            <a:srgbClr val="FF0000"/>
                          </a:solidFill>
                        </a:rPr>
                        <a:t>1      </a:t>
                      </a:r>
                      <a:r>
                        <a:rPr lang="es-CO" sz="1800" dirty="0" smtClean="0">
                          <a:solidFill>
                            <a:schemeClr val="bg1"/>
                          </a:solidFill>
                        </a:rPr>
                        <a:t>8 y 9 días</a:t>
                      </a:r>
                      <a:endParaRPr lang="es-CO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 marT="45653" marB="45653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800" dirty="0" smtClean="0">
                          <a:solidFill>
                            <a:srgbClr val="FF0000"/>
                          </a:solidFill>
                        </a:rPr>
                        <a:t>3    </a:t>
                      </a:r>
                      <a:r>
                        <a:rPr lang="es-CO" sz="1800" dirty="0" smtClean="0">
                          <a:solidFill>
                            <a:schemeClr val="bg1"/>
                          </a:solidFill>
                        </a:rPr>
                        <a:t>6 y 7 días</a:t>
                      </a:r>
                      <a:endParaRPr lang="es-CO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 marT="45653" marB="45653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800" dirty="0" smtClean="0">
                          <a:solidFill>
                            <a:srgbClr val="FF0000"/>
                          </a:solidFill>
                        </a:rPr>
                        <a:t>5         </a:t>
                      </a:r>
                      <a:r>
                        <a:rPr lang="es-CO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≤ 5</a:t>
                      </a:r>
                      <a:r>
                        <a:rPr lang="es-CO" sz="1800" u="none" dirty="0" smtClean="0">
                          <a:solidFill>
                            <a:schemeClr val="bg1"/>
                          </a:solidFill>
                        </a:rPr>
                        <a:t> días</a:t>
                      </a:r>
                      <a:endParaRPr lang="es-CO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 marT="45653" marB="45653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1137675"/>
              </p:ext>
            </p:extLst>
          </p:nvPr>
        </p:nvGraphicFramePr>
        <p:xfrm>
          <a:off x="500063" y="714375"/>
          <a:ext cx="7929562" cy="3725894"/>
        </p:xfrm>
        <a:graphic>
          <a:graphicData uri="http://schemas.openxmlformats.org/drawingml/2006/table">
            <a:tbl>
              <a:tblPr/>
              <a:tblGrid>
                <a:gridCol w="2182449"/>
                <a:gridCol w="5747113"/>
              </a:tblGrid>
              <a:tr h="467385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MX" sz="2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AREA DE GESTION CLINICA O </a:t>
                      </a:r>
                      <a:r>
                        <a:rPr lang="es-MX" sz="20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ASISTENCIAL 40</a:t>
                      </a:r>
                      <a:r>
                        <a:rPr lang="es-MX" sz="2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% </a:t>
                      </a:r>
                    </a:p>
                  </a:txBody>
                  <a:tcPr marL="6449" marR="6449" marT="644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76493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8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INDICADOR No </a:t>
                      </a:r>
                      <a:r>
                        <a:rPr lang="es-MX" sz="18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18:</a:t>
                      </a:r>
                      <a:endParaRPr lang="es-MX" sz="18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6449" marR="6449" marT="644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315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lang="es-CO" altLang="es-CO" sz="1800" b="1" dirty="0" smtClean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TIEMPO PROMEDIO DE ESPERA</a:t>
                      </a:r>
                      <a:r>
                        <a:rPr lang="es-CO" altLang="es-CO" sz="1800" b="1" baseline="0" dirty="0" smtClean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 PARA LA ASIGNACION DE CITA DE </a:t>
                      </a:r>
                      <a:r>
                        <a:rPr lang="es-CO" altLang="es-CO" sz="1800" b="1" dirty="0" smtClean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PEDIATRIA</a:t>
                      </a:r>
                      <a:endParaRPr lang="es-CO" altLang="es-CO" sz="1800" b="1" dirty="0">
                        <a:solidFill>
                          <a:srgbClr val="FF0000"/>
                        </a:solidFill>
                        <a:latin typeface="Calibri" pitchFamily="34" charset="0"/>
                      </a:endParaRPr>
                    </a:p>
                  </a:txBody>
                  <a:tcPr marL="6449" marR="6449" marT="644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3151"/>
                    </a:solidFill>
                  </a:tcPr>
                </a:tc>
              </a:tr>
              <a:tr h="125118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Fórmula:</a:t>
                      </a:r>
                    </a:p>
                  </a:txBody>
                  <a:tcPr marL="6449" marR="6449" marT="644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s-MX" sz="1600" b="0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Sumatoria de la diferencia de días calendario entre la fecha en la que se asignó la cita de pediatría</a:t>
                      </a:r>
                      <a:r>
                        <a:rPr lang="es-MX" sz="1600" b="0" i="0" u="none" strike="noStrike" baseline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 </a:t>
                      </a:r>
                      <a:r>
                        <a:rPr lang="es-MX" sz="1600" b="0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de primera vez y la fecha en la cual el usuario la solicito,</a:t>
                      </a:r>
                      <a:r>
                        <a:rPr lang="es-MX" sz="1600" b="0" i="0" u="none" strike="noStrike" baseline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 en la vigencia objeto de evaluación </a:t>
                      </a:r>
                      <a:r>
                        <a:rPr lang="es-MX" sz="1600" b="0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/Número total de citas de pediatría </a:t>
                      </a:r>
                      <a:r>
                        <a:rPr lang="es-MX" sz="1600" b="0" i="0" u="none" strike="noStrike" baseline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de primera vez asignadas en la vigencia objeto de evaluación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49" marR="6449" marT="644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42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Estándar Exigido</a:t>
                      </a:r>
                    </a:p>
                  </a:txBody>
                  <a:tcPr marL="6449" marR="6449" marT="644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≤ </a:t>
                      </a:r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49" marR="6449" marT="644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793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Fuente de Información</a:t>
                      </a:r>
                    </a:p>
                  </a:txBody>
                  <a:tcPr marL="6449" marR="6449" marT="644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</a:t>
                      </a:r>
                      <a:r>
                        <a:rPr lang="es-MX" sz="1600" b="0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Ficha</a:t>
                      </a:r>
                      <a:r>
                        <a:rPr lang="es-MX" sz="1600" b="0" i="0" u="none" strike="noStrike" baseline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 técnica de la pagina web del SIHO del Ministerio de Salud y Protección Social </a:t>
                      </a:r>
                      <a:endParaRPr lang="es-MX" sz="1600" b="0" i="0" u="none" strike="noStrike" dirty="0" smtClean="0">
                        <a:solidFill>
                          <a:srgbClr val="FF0000"/>
                        </a:solidFill>
                        <a:latin typeface="+mn-lt"/>
                      </a:endParaRPr>
                    </a:p>
                    <a:p>
                      <a:pPr algn="l" rtl="0" fontAlgn="ctr"/>
                      <a:endParaRPr lang="es-MX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49" marR="6449" marT="644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004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4 Rectángulo"/>
          <p:cNvSpPr>
            <a:spLocks noChangeArrowheads="1"/>
          </p:cNvSpPr>
          <p:nvPr/>
        </p:nvSpPr>
        <p:spPr bwMode="auto">
          <a:xfrm>
            <a:off x="2827337" y="4810125"/>
            <a:ext cx="22256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CO" altLang="es-CO" sz="2800" dirty="0"/>
              <a:t>CALIFICACIÓN</a:t>
            </a:r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7401860"/>
              </p:ext>
            </p:extLst>
          </p:nvPr>
        </p:nvGraphicFramePr>
        <p:xfrm>
          <a:off x="214312" y="5557506"/>
          <a:ext cx="6750013" cy="436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4410"/>
                <a:gridCol w="1674410"/>
                <a:gridCol w="1674410"/>
                <a:gridCol w="1726783"/>
              </a:tblGrid>
              <a:tr h="436562">
                <a:tc>
                  <a:txBody>
                    <a:bodyPr/>
                    <a:lstStyle/>
                    <a:p>
                      <a:r>
                        <a:rPr lang="es-CO" sz="1600" u="none" dirty="0" smtClean="0">
                          <a:solidFill>
                            <a:srgbClr val="FF0000"/>
                          </a:solidFill>
                        </a:rPr>
                        <a:t>0       </a:t>
                      </a:r>
                      <a:r>
                        <a:rPr lang="es-CO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≥ 16</a:t>
                      </a:r>
                      <a:r>
                        <a:rPr lang="es-CO" sz="1600" u="none" baseline="0" dirty="0" smtClean="0">
                          <a:solidFill>
                            <a:schemeClr val="bg1"/>
                          </a:solidFill>
                        </a:rPr>
                        <a:t> días</a:t>
                      </a:r>
                      <a:endParaRPr lang="es-CO" sz="1600" u="none" dirty="0"/>
                    </a:p>
                  </a:txBody>
                  <a:tcPr marL="91439" marR="91439" marT="45653" marB="45653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600" dirty="0" smtClean="0">
                          <a:solidFill>
                            <a:srgbClr val="FF0000"/>
                          </a:solidFill>
                        </a:rPr>
                        <a:t>1   </a:t>
                      </a:r>
                      <a:r>
                        <a:rPr lang="es-CO" sz="1600" dirty="0" smtClean="0">
                          <a:solidFill>
                            <a:schemeClr val="bg1"/>
                          </a:solidFill>
                        </a:rPr>
                        <a:t>11 y 15 días</a:t>
                      </a:r>
                      <a:endParaRPr lang="es-CO" sz="1600" dirty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 marT="45653" marB="45653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600" dirty="0" smtClean="0">
                          <a:solidFill>
                            <a:srgbClr val="FF0000"/>
                          </a:solidFill>
                        </a:rPr>
                        <a:t>3    </a:t>
                      </a:r>
                      <a:r>
                        <a:rPr lang="es-CO" sz="1600" dirty="0" smtClean="0">
                          <a:solidFill>
                            <a:schemeClr val="bg1"/>
                          </a:solidFill>
                        </a:rPr>
                        <a:t> 9 y 10 días</a:t>
                      </a:r>
                      <a:endParaRPr lang="es-CO" sz="1600" dirty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 marT="45653" marB="45653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600" dirty="0" smtClean="0">
                          <a:solidFill>
                            <a:srgbClr val="FF0000"/>
                          </a:solidFill>
                        </a:rPr>
                        <a:t>5         </a:t>
                      </a:r>
                      <a:r>
                        <a:rPr lang="es-CO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≤ 8</a:t>
                      </a:r>
                      <a:r>
                        <a:rPr lang="es-CO" sz="1600" u="none" dirty="0" smtClean="0">
                          <a:solidFill>
                            <a:schemeClr val="bg1"/>
                          </a:solidFill>
                        </a:rPr>
                        <a:t> días</a:t>
                      </a:r>
                      <a:endParaRPr lang="es-CO" sz="1600" dirty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 marT="45653" marB="45653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2381278"/>
              </p:ext>
            </p:extLst>
          </p:nvPr>
        </p:nvGraphicFramePr>
        <p:xfrm>
          <a:off x="500063" y="714375"/>
          <a:ext cx="7929562" cy="3492500"/>
        </p:xfrm>
        <a:graphic>
          <a:graphicData uri="http://schemas.openxmlformats.org/drawingml/2006/table">
            <a:tbl>
              <a:tblPr/>
              <a:tblGrid>
                <a:gridCol w="2775793"/>
                <a:gridCol w="5153769"/>
              </a:tblGrid>
              <a:tr h="467405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MX" sz="2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AREA DE GESTION CLINICA O </a:t>
                      </a:r>
                      <a:r>
                        <a:rPr lang="es-MX" sz="20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ASISTENCIAL 40</a:t>
                      </a:r>
                      <a:r>
                        <a:rPr lang="es-MX" sz="2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% </a:t>
                      </a:r>
                    </a:p>
                  </a:txBody>
                  <a:tcPr marL="6449" marR="6449" marT="644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76496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8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INDICADOR No </a:t>
                      </a:r>
                      <a:r>
                        <a:rPr lang="es-MX" sz="18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19:</a:t>
                      </a:r>
                      <a:endParaRPr lang="es-MX" sz="18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6449" marR="6449" marT="644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315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lang="es-CO" altLang="es-CO" sz="1800" b="1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TIEMPO PROMEDIO DE ESPERA PARA LA ASIGNACION DE CITA OBSTÉTRICA </a:t>
                      </a:r>
                      <a:endParaRPr lang="es-CO" altLang="es-CO" sz="1800" b="1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marL="6449" marR="6449" marT="644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3151"/>
                    </a:solidFill>
                  </a:tcPr>
                </a:tc>
              </a:tr>
              <a:tr h="12512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Fórmula:</a:t>
                      </a:r>
                    </a:p>
                  </a:txBody>
                  <a:tcPr marL="6449" marR="6449" marT="644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s-MX" sz="1600" b="0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Sumatoria de la diferencia de días calendario entre la fecha en la que se asignó la cita de obstetricia</a:t>
                      </a:r>
                      <a:r>
                        <a:rPr lang="es-MX" sz="1600" b="0" i="0" u="none" strike="noStrike" baseline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 </a:t>
                      </a:r>
                      <a:r>
                        <a:rPr lang="es-MX" sz="1600" b="0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de primera vez y la fecha en la cual el usuario la solicito,</a:t>
                      </a:r>
                      <a:r>
                        <a:rPr lang="es-MX" sz="1600" b="0" i="0" u="none" strike="noStrike" baseline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 en la vigencia objeto de evaluación </a:t>
                      </a:r>
                      <a:r>
                        <a:rPr lang="es-MX" sz="1600" b="0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/Número total de citas de obstetricia </a:t>
                      </a:r>
                      <a:r>
                        <a:rPr lang="es-MX" sz="1600" b="0" i="0" u="none" strike="noStrike" baseline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de primera vez asignadas en la vigencia objeto de evaluación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49" marR="6449" marT="644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44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Estándar Exigido</a:t>
                      </a:r>
                    </a:p>
                  </a:txBody>
                  <a:tcPr marL="6449" marR="6449" marT="644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≤ </a:t>
                      </a:r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49" marR="6449" marT="644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446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Fuente de Información</a:t>
                      </a:r>
                    </a:p>
                  </a:txBody>
                  <a:tcPr marL="6449" marR="6449" marT="644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0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Ficha</a:t>
                      </a:r>
                      <a:r>
                        <a:rPr lang="es-MX" sz="1600" b="0" i="0" u="none" strike="noStrike" baseline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 técnica de la pagina web del SIHO del Ministerio de Salud y Protección Social </a:t>
                      </a:r>
                      <a:endParaRPr lang="es-MX" sz="1600" b="0" i="0" u="none" strike="noStrike" dirty="0" smtClean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6449" marR="6449" marT="644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632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4 Rectángulo"/>
          <p:cNvSpPr>
            <a:spLocks noChangeArrowheads="1"/>
          </p:cNvSpPr>
          <p:nvPr/>
        </p:nvSpPr>
        <p:spPr bwMode="auto">
          <a:xfrm>
            <a:off x="2565105" y="4976813"/>
            <a:ext cx="22256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CO" altLang="es-CO" sz="2800" dirty="0"/>
              <a:t>CALIFICACIÓN</a:t>
            </a:r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2508065"/>
              </p:ext>
            </p:extLst>
          </p:nvPr>
        </p:nvGraphicFramePr>
        <p:xfrm>
          <a:off x="214311" y="5500688"/>
          <a:ext cx="6909502" cy="436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3973"/>
                <a:gridCol w="1713973"/>
                <a:gridCol w="1713973"/>
                <a:gridCol w="1767583"/>
              </a:tblGrid>
              <a:tr h="436562">
                <a:tc>
                  <a:txBody>
                    <a:bodyPr/>
                    <a:lstStyle/>
                    <a:p>
                      <a:r>
                        <a:rPr lang="es-CO" sz="1600" u="none" dirty="0" smtClean="0">
                          <a:solidFill>
                            <a:srgbClr val="FF0000"/>
                          </a:solidFill>
                        </a:rPr>
                        <a:t>0       </a:t>
                      </a:r>
                      <a:r>
                        <a:rPr lang="es-CO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≥ 30</a:t>
                      </a:r>
                      <a:r>
                        <a:rPr lang="es-CO" sz="1600" u="none" baseline="0" dirty="0" smtClean="0">
                          <a:solidFill>
                            <a:schemeClr val="bg1"/>
                          </a:solidFill>
                        </a:rPr>
                        <a:t> días</a:t>
                      </a:r>
                      <a:endParaRPr lang="es-CO" sz="1600" u="none" dirty="0"/>
                    </a:p>
                  </a:txBody>
                  <a:tcPr marL="91439" marR="91439" marT="45653" marB="45653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600" b="0" dirty="0" smtClean="0">
                          <a:solidFill>
                            <a:srgbClr val="FF0000"/>
                          </a:solidFill>
                        </a:rPr>
                        <a:t>1   </a:t>
                      </a:r>
                      <a:r>
                        <a:rPr lang="es-CO" sz="1600" b="0" dirty="0" smtClean="0">
                          <a:solidFill>
                            <a:schemeClr val="bg1"/>
                          </a:solidFill>
                        </a:rPr>
                        <a:t>23 y 29 días</a:t>
                      </a:r>
                      <a:endParaRPr lang="es-CO" sz="1600" b="0" dirty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 marT="45653" marB="45653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600" dirty="0" smtClean="0">
                          <a:solidFill>
                            <a:srgbClr val="FF0000"/>
                          </a:solidFill>
                        </a:rPr>
                        <a:t>3   </a:t>
                      </a:r>
                      <a:r>
                        <a:rPr lang="es-CO" sz="1600" dirty="0" smtClean="0">
                          <a:solidFill>
                            <a:schemeClr val="bg1"/>
                          </a:solidFill>
                        </a:rPr>
                        <a:t> 16 y 22 días</a:t>
                      </a:r>
                      <a:endParaRPr lang="es-CO" sz="1600" dirty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 marT="45653" marB="45653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600" dirty="0" smtClean="0">
                          <a:solidFill>
                            <a:srgbClr val="FF0000"/>
                          </a:solidFill>
                        </a:rPr>
                        <a:t>5         </a:t>
                      </a:r>
                      <a:r>
                        <a:rPr lang="es-CO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≤ 15</a:t>
                      </a:r>
                      <a:r>
                        <a:rPr lang="es-CO" sz="1600" u="none" dirty="0" smtClean="0">
                          <a:solidFill>
                            <a:schemeClr val="bg1"/>
                          </a:solidFill>
                        </a:rPr>
                        <a:t> días</a:t>
                      </a:r>
                      <a:endParaRPr lang="es-CO" sz="1600" dirty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 marT="45653" marB="45653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9001595"/>
              </p:ext>
            </p:extLst>
          </p:nvPr>
        </p:nvGraphicFramePr>
        <p:xfrm>
          <a:off x="500063" y="714375"/>
          <a:ext cx="7929562" cy="3725894"/>
        </p:xfrm>
        <a:graphic>
          <a:graphicData uri="http://schemas.openxmlformats.org/drawingml/2006/table">
            <a:tbl>
              <a:tblPr/>
              <a:tblGrid>
                <a:gridCol w="2182449"/>
                <a:gridCol w="5747113"/>
              </a:tblGrid>
              <a:tr h="467385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MX" sz="2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AREA DE GESTION CLINICA O </a:t>
                      </a:r>
                      <a:r>
                        <a:rPr lang="es-MX" sz="20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ASISTENCIAL 40</a:t>
                      </a:r>
                      <a:r>
                        <a:rPr lang="es-MX" sz="2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% </a:t>
                      </a:r>
                    </a:p>
                  </a:txBody>
                  <a:tcPr marL="6449" marR="6449" marT="644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76493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8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INDICADOR No </a:t>
                      </a:r>
                      <a:r>
                        <a:rPr lang="es-MX" sz="18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20:</a:t>
                      </a:r>
                      <a:endParaRPr lang="es-MX" sz="18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6449" marR="6449" marT="644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315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lang="es-CO" altLang="es-CO" sz="1800" b="1" dirty="0" smtClean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TIEMPO PROMEDIO DE ESPERA</a:t>
                      </a:r>
                      <a:r>
                        <a:rPr lang="es-CO" altLang="es-CO" sz="1800" b="1" baseline="0" dirty="0" smtClean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 PARA LA ASIGNACION DE CITA DE </a:t>
                      </a:r>
                      <a:r>
                        <a:rPr lang="es-CO" altLang="es-CO" sz="1800" b="1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MEDICINA INTERNA</a:t>
                      </a:r>
                      <a:endParaRPr lang="es-CO" altLang="es-CO" sz="1800" b="1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marL="6449" marR="6449" marT="644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3151"/>
                    </a:solidFill>
                  </a:tcPr>
                </a:tc>
              </a:tr>
              <a:tr h="125118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Fórmula:</a:t>
                      </a:r>
                    </a:p>
                  </a:txBody>
                  <a:tcPr marL="6449" marR="6449" marT="644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s-MX" sz="1600" b="0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Sumatoria de la diferencia de días calendario entre la fecha en la que se asignó la cita de medicina interna</a:t>
                      </a:r>
                      <a:r>
                        <a:rPr lang="es-MX" sz="1600" b="0" i="0" u="none" strike="noStrike" baseline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 </a:t>
                      </a:r>
                      <a:r>
                        <a:rPr lang="es-MX" sz="1600" b="0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de primera vez y la fecha en la cual el usuario la solicitó,</a:t>
                      </a:r>
                      <a:r>
                        <a:rPr lang="es-MX" sz="1600" b="0" i="0" u="none" strike="noStrike" baseline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 en la vigencia objeto de evaluación </a:t>
                      </a:r>
                      <a:r>
                        <a:rPr lang="es-MX" sz="1600" b="0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/Número total de citas de medicina interna </a:t>
                      </a:r>
                      <a:r>
                        <a:rPr lang="es-MX" sz="1600" b="0" i="0" u="none" strike="noStrike" baseline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de primera vez asignadas en la vigencia objeto de evaluación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6449" marR="6449" marT="644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42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Estándar Exigido</a:t>
                      </a:r>
                    </a:p>
                  </a:txBody>
                  <a:tcPr marL="6449" marR="6449" marT="644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</a:t>
                      </a:r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≤ 15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49" marR="6449" marT="644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793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Fuente de Información</a:t>
                      </a:r>
                    </a:p>
                  </a:txBody>
                  <a:tcPr marL="6449" marR="6449" marT="644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</a:t>
                      </a:r>
                      <a:r>
                        <a:rPr lang="es-MX" sz="1600" b="0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Ficha</a:t>
                      </a:r>
                      <a:r>
                        <a:rPr lang="es-MX" sz="1600" b="0" i="0" u="none" strike="noStrike" baseline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 técnica de la pagina web del SIHO del Ministerio de Salud y Protección Social </a:t>
                      </a:r>
                      <a:endParaRPr lang="es-MX" sz="1600" b="0" i="0" u="none" strike="noStrike" dirty="0" smtClean="0">
                        <a:solidFill>
                          <a:srgbClr val="FF0000"/>
                        </a:solidFill>
                        <a:latin typeface="+mn-lt"/>
                      </a:endParaRPr>
                    </a:p>
                    <a:p>
                      <a:pPr algn="l" rtl="0" fontAlgn="ctr"/>
                      <a:endParaRPr lang="es-MX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49" marR="6449" marT="644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271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3375"/>
            <a:ext cx="7739062" cy="580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275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1636085" y="4101989"/>
            <a:ext cx="4760913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36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EXCLUSIVOS MENTALES</a:t>
            </a:r>
          </a:p>
        </p:txBody>
      </p:sp>
      <p:sp>
        <p:nvSpPr>
          <p:cNvPr id="40964" name="6 Rectángulo"/>
          <p:cNvSpPr>
            <a:spLocks noChangeArrowheads="1"/>
          </p:cNvSpPr>
          <p:nvPr/>
        </p:nvSpPr>
        <p:spPr bwMode="auto">
          <a:xfrm>
            <a:off x="285750" y="1500188"/>
            <a:ext cx="7072313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s-CO" sz="4800"/>
              <a:t>INDICADORES DE GESTIÓN CLÍNICA O ASISTENCIAL (40%)</a:t>
            </a:r>
          </a:p>
        </p:txBody>
      </p:sp>
    </p:spTree>
    <p:extLst>
      <p:ext uri="{BB962C8B-B14F-4D97-AF65-F5344CB8AC3E}">
        <p14:creationId xmlns:p14="http://schemas.microsoft.com/office/powerpoint/2010/main" val="404631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9997424"/>
              </p:ext>
            </p:extLst>
          </p:nvPr>
        </p:nvGraphicFramePr>
        <p:xfrm>
          <a:off x="542259" y="291731"/>
          <a:ext cx="7924247" cy="4203475"/>
        </p:xfrm>
        <a:graphic>
          <a:graphicData uri="http://schemas.openxmlformats.org/drawingml/2006/table">
            <a:tbl>
              <a:tblPr/>
              <a:tblGrid>
                <a:gridCol w="1849472"/>
                <a:gridCol w="6074775"/>
              </a:tblGrid>
              <a:tr h="48491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2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AREA DE GESTION CLINICA O </a:t>
                      </a:r>
                      <a:r>
                        <a:rPr lang="es-MX" sz="20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ASISTENCIAL 40</a:t>
                      </a:r>
                      <a:r>
                        <a:rPr lang="es-MX" sz="2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% 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522365">
                <a:tc>
                  <a:txBody>
                    <a:bodyPr/>
                    <a:lstStyle/>
                    <a:p>
                      <a:pPr algn="l" fontAlgn="t"/>
                      <a:r>
                        <a:rPr lang="es-MX" sz="18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INDICADOR No </a:t>
                      </a:r>
                      <a:r>
                        <a:rPr lang="es-MX" sz="18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27:</a:t>
                      </a:r>
                      <a:endParaRPr lang="es-MX" sz="18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315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lang="es-CO" altLang="es-CO" sz="1800" b="1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 EVALUACIÓN DE APLICACIÓN DE GUÍAS DE MANEJO DE LAS TRES (3) PRIMERAS CAUSAS DE MORBILIDAD DE LA ESE </a:t>
                      </a:r>
                      <a:endParaRPr lang="es-CO" altLang="es-CO" sz="1800" b="1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3151"/>
                    </a:solidFill>
                  </a:tcPr>
                </a:tc>
              </a:tr>
              <a:tr h="1432093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Fórmula: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O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r>
                        <a:rPr lang="es-CO" sz="160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úmero de HC que hacen parte de la muestra representativa con aplicación estricta de la guía para las tres primeras causas de morbilidad (hospitalaria y ambulatoria) de la ESE </a:t>
                      </a:r>
                      <a:r>
                        <a:rPr lang="es-MX" sz="1600" b="0" i="0" u="none" strike="noStrike" baseline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en la vigencia objeto de evaluación </a:t>
                      </a:r>
                      <a:r>
                        <a:rPr lang="es-CO" sz="160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MX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/ </a:t>
                      </a:r>
                      <a:r>
                        <a:rPr lang="es-CO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Total HC de la muestra representativa </a:t>
                      </a:r>
                      <a:r>
                        <a:rPr lang="es-CO" sz="160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para las tres primeras causas de morbilidad (hospitalaria y ambulatoria) de la ESE auditadas en la vigencia </a:t>
                      </a:r>
                      <a:r>
                        <a:rPr lang="es-MX" sz="1600" b="0" i="0" u="none" strike="noStrike" baseline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en la vigencia objeto de evaluación </a:t>
                      </a:r>
                      <a:r>
                        <a:rPr lang="es-CO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736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Estándar </a:t>
                      </a:r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Exigido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≥  </a:t>
                      </a:r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0. 80</a:t>
                      </a:r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/>
                      </a:r>
                      <a:br>
                        <a:rPr lang="es-MX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endParaRPr lang="es-MX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3411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Fuente </a:t>
                      </a:r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 Información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CO" altLang="es-CO" sz="1600" dirty="0" smtClean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 Informe Comité de Historias Clínicas </a:t>
                      </a:r>
                    </a:p>
                    <a:p>
                      <a:pPr algn="l" rtl="0" fontAlgn="b"/>
                      <a:r>
                        <a:rPr lang="es-MX" sz="1600" b="0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Que contenga: </a:t>
                      </a:r>
                      <a:r>
                        <a:rPr lang="es-MX" sz="1600" b="0" i="0" u="none" strike="noStrike" baseline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Referencia del acto administrativo de adopción de las guías de manejo </a:t>
                      </a:r>
                      <a:r>
                        <a:rPr lang="es-CO" sz="1600" u="none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de las tres primeras causas de morbilidad (hospitalaria y ambulatoria) de la ESE </a:t>
                      </a:r>
                      <a:r>
                        <a:rPr lang="es-MX" sz="1600" b="0" i="0" u="none" strike="noStrike" baseline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Definición y cuantificación de la muestra utilizada </a:t>
                      </a:r>
                    </a:p>
                    <a:p>
                      <a:pPr algn="l" rtl="0" fontAlgn="b"/>
                      <a:r>
                        <a:rPr lang="es-MX" sz="1600" b="0" i="0" u="none" strike="noStrike" baseline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y aplicación de la fórmula del indicador </a:t>
                      </a:r>
                      <a:endParaRPr lang="es-MX" sz="1600" b="0" i="0" u="none" strike="noStrike" dirty="0" smtClean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2006" name="10 Rectángulo"/>
          <p:cNvSpPr>
            <a:spLocks noChangeArrowheads="1"/>
          </p:cNvSpPr>
          <p:nvPr/>
        </p:nvSpPr>
        <p:spPr bwMode="auto">
          <a:xfrm>
            <a:off x="2165718" y="4942847"/>
            <a:ext cx="22256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CO" altLang="es-CO" sz="2800" dirty="0"/>
              <a:t>CALIFICACIÓN</a:t>
            </a:r>
          </a:p>
        </p:txBody>
      </p:sp>
      <p:graphicFrame>
        <p:nvGraphicFramePr>
          <p:cNvPr id="13" name="1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7158"/>
              </p:ext>
            </p:extLst>
          </p:nvPr>
        </p:nvGraphicFramePr>
        <p:xfrm>
          <a:off x="308344" y="5466722"/>
          <a:ext cx="6698512" cy="50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4920"/>
                <a:gridCol w="1867546"/>
                <a:gridCol w="2042230"/>
                <a:gridCol w="1633816"/>
              </a:tblGrid>
              <a:tr h="508000">
                <a:tc>
                  <a:txBody>
                    <a:bodyPr/>
                    <a:lstStyle/>
                    <a:p>
                      <a:r>
                        <a:rPr lang="es-CO" sz="1600" u="none" dirty="0" smtClean="0">
                          <a:solidFill>
                            <a:srgbClr val="FF0000"/>
                          </a:solidFill>
                        </a:rPr>
                        <a:t>0  </a:t>
                      </a:r>
                      <a:r>
                        <a:rPr lang="es-CO" sz="1600" u="none" dirty="0" smtClean="0">
                          <a:solidFill>
                            <a:schemeClr val="bg1"/>
                          </a:solidFill>
                        </a:rPr>
                        <a:t>&lt; 0. 30</a:t>
                      </a:r>
                      <a:endParaRPr lang="es-CO" sz="1600" u="none" dirty="0">
                        <a:solidFill>
                          <a:schemeClr val="bg1"/>
                        </a:solidFill>
                      </a:endParaRPr>
                    </a:p>
                  </a:txBody>
                  <a:tcPr marL="91438" marR="91438" marT="45654" marB="45654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600" dirty="0" smtClean="0">
                          <a:solidFill>
                            <a:srgbClr val="FF0000"/>
                          </a:solidFill>
                        </a:rPr>
                        <a:t>1   </a:t>
                      </a:r>
                      <a:r>
                        <a:rPr lang="es-CO" sz="1600" u="none" dirty="0" smtClean="0">
                          <a:solidFill>
                            <a:schemeClr val="bg1"/>
                          </a:solidFill>
                        </a:rPr>
                        <a:t>0. </a:t>
                      </a:r>
                      <a:r>
                        <a:rPr lang="es-CO" sz="1600" dirty="0" smtClean="0">
                          <a:solidFill>
                            <a:schemeClr val="bg1"/>
                          </a:solidFill>
                        </a:rPr>
                        <a:t>30 Y </a:t>
                      </a:r>
                      <a:r>
                        <a:rPr lang="es-CO" sz="1600" u="none" dirty="0" smtClean="0">
                          <a:solidFill>
                            <a:schemeClr val="bg1"/>
                          </a:solidFill>
                        </a:rPr>
                        <a:t>0. 55</a:t>
                      </a:r>
                      <a:endParaRPr lang="es-CO" sz="1600" dirty="0">
                        <a:solidFill>
                          <a:schemeClr val="bg1"/>
                        </a:solidFill>
                      </a:endParaRPr>
                    </a:p>
                  </a:txBody>
                  <a:tcPr marL="91438" marR="91438" marT="45654" marB="45654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600" dirty="0" smtClean="0">
                          <a:solidFill>
                            <a:srgbClr val="FF0000"/>
                          </a:solidFill>
                        </a:rPr>
                        <a:t>    3   </a:t>
                      </a:r>
                      <a:r>
                        <a:rPr lang="es-CO" sz="1600" u="none" dirty="0" smtClean="0">
                          <a:solidFill>
                            <a:schemeClr val="bg1"/>
                          </a:solidFill>
                        </a:rPr>
                        <a:t>0. 56</a:t>
                      </a:r>
                      <a:r>
                        <a:rPr lang="es-CO" sz="1600" dirty="0" smtClean="0">
                          <a:solidFill>
                            <a:schemeClr val="bg1"/>
                          </a:solidFill>
                        </a:rPr>
                        <a:t> Y 0.79</a:t>
                      </a:r>
                      <a:endParaRPr lang="es-CO" sz="1600" dirty="0">
                        <a:solidFill>
                          <a:schemeClr val="bg1"/>
                        </a:solidFill>
                      </a:endParaRPr>
                    </a:p>
                  </a:txBody>
                  <a:tcPr marL="91438" marR="91438" marT="45654" marB="45654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600" dirty="0" smtClean="0">
                          <a:solidFill>
                            <a:srgbClr val="FF0000"/>
                          </a:solidFill>
                        </a:rPr>
                        <a:t>  5      </a:t>
                      </a:r>
                      <a:r>
                        <a:rPr lang="es-CO" sz="1600" u="sng" dirty="0" smtClean="0">
                          <a:solidFill>
                            <a:schemeClr val="bg1"/>
                          </a:solidFill>
                        </a:rPr>
                        <a:t>&gt;</a:t>
                      </a:r>
                      <a:r>
                        <a:rPr lang="es-CO" sz="1600" u="none" dirty="0" smtClean="0">
                          <a:solidFill>
                            <a:schemeClr val="bg1"/>
                          </a:solidFill>
                        </a:rPr>
                        <a:t>  0. 80</a:t>
                      </a:r>
                      <a:endParaRPr lang="es-CO" sz="1600" dirty="0">
                        <a:solidFill>
                          <a:schemeClr val="bg1"/>
                        </a:solidFill>
                      </a:endParaRPr>
                    </a:p>
                  </a:txBody>
                  <a:tcPr marL="91438" marR="91438" marT="45654" marB="45654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514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821157"/>
              </p:ext>
            </p:extLst>
          </p:nvPr>
        </p:nvGraphicFramePr>
        <p:xfrm>
          <a:off x="553872" y="376791"/>
          <a:ext cx="8142878" cy="4495180"/>
        </p:xfrm>
        <a:graphic>
          <a:graphicData uri="http://schemas.openxmlformats.org/drawingml/2006/table">
            <a:tbl>
              <a:tblPr/>
              <a:tblGrid>
                <a:gridCol w="1900499"/>
                <a:gridCol w="6242379"/>
              </a:tblGrid>
              <a:tr h="533294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2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AREA DE GESTION CLINICA O </a:t>
                      </a:r>
                      <a:r>
                        <a:rPr lang="es-MX" sz="20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ASISTENCIAL 40</a:t>
                      </a:r>
                      <a:r>
                        <a:rPr lang="es-MX" sz="2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% 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525115">
                <a:tc>
                  <a:txBody>
                    <a:bodyPr/>
                    <a:lstStyle/>
                    <a:p>
                      <a:pPr algn="l" fontAlgn="t"/>
                      <a:r>
                        <a:rPr lang="es-MX" sz="18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INDICADOR No </a:t>
                      </a:r>
                      <a:r>
                        <a:rPr lang="es-MX" sz="18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28:</a:t>
                      </a:r>
                      <a:endParaRPr lang="es-MX" sz="18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315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lang="es-CO" altLang="es-CO" sz="1800" b="1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 EVALUACIÓN DE APLICACIÓN DE GUÍAS PARA PREVENCION DE FUGAS  EN  PACIENTES HOSPITALIZADOS EN LA ESE </a:t>
                      </a:r>
                      <a:endParaRPr lang="es-CO" altLang="es-CO" sz="1800" b="1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3151"/>
                    </a:solidFill>
                  </a:tcPr>
                </a:tc>
              </a:tr>
              <a:tr h="1050229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Fórmula: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O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r>
                        <a:rPr lang="es-CO" sz="160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úmero de HC con </a:t>
                      </a:r>
                      <a:r>
                        <a:rPr lang="es-CO" sz="1600" b="1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aplicación estricta </a:t>
                      </a:r>
                      <a:r>
                        <a:rPr lang="es-CO" sz="160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 la guía para prevención de fugas de pacientes de la ESE adoptadas por la entidad </a:t>
                      </a:r>
                      <a:r>
                        <a:rPr lang="es-MX" sz="1600" b="0" i="0" u="none" strike="noStrike" baseline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en la vigencia objeto de evaluación </a:t>
                      </a:r>
                      <a:r>
                        <a:rPr lang="es-CO" sz="160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MX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/ </a:t>
                      </a:r>
                      <a:r>
                        <a:rPr lang="es-CO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Total HC  auditadas de pacientes que </a:t>
                      </a:r>
                      <a:r>
                        <a:rPr lang="es-CO" sz="1600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registraron  fugas durante </a:t>
                      </a:r>
                      <a:r>
                        <a:rPr lang="es-CO" sz="1600" u="none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la vigencia</a:t>
                      </a:r>
                      <a:r>
                        <a:rPr lang="es-CO" sz="1600" u="non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MX" sz="1600" b="0" i="0" u="none" strike="noStrike" baseline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objeto de evaluación </a:t>
                      </a:r>
                      <a:endParaRPr lang="es-MX" sz="16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511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Estándar </a:t>
                      </a:r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Exigido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≥  </a:t>
                      </a:r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0. 80</a:t>
                      </a:r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/>
                      </a:r>
                      <a:br>
                        <a:rPr lang="es-MX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endParaRPr lang="es-MX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7902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Fuente </a:t>
                      </a:r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 Información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Informe conjunto del Comité </a:t>
                      </a:r>
                      <a:r>
                        <a:rPr lang="es-MX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de Historias </a:t>
                      </a:r>
                      <a:r>
                        <a:rPr lang="es-MX" sz="16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Clínicas</a:t>
                      </a:r>
                      <a:r>
                        <a:rPr lang="es-MX" sz="16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 y del referente o equipo institucional para la gestión de la seguridad del paciente que como mínimo contenga:  </a:t>
                      </a:r>
                      <a:r>
                        <a:rPr lang="es-MX" sz="1600" b="0" i="0" u="none" strike="noStrike" baseline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Referencia del acto administrativo de adopción de las guías para </a:t>
                      </a:r>
                      <a:r>
                        <a:rPr lang="es-CO" sz="1600" u="none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prevención de fugas de pacientes, listado de pacientes con registro de fuga del servicio de hospitalización</a:t>
                      </a:r>
                      <a:r>
                        <a:rPr lang="es-CO" sz="1600" u="non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con información sobre el cumplimiento o no de la guía </a:t>
                      </a:r>
                      <a:r>
                        <a:rPr lang="es-MX" sz="1600" b="0" i="0" u="none" strike="noStrike" baseline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y aplicación de la fórmula del indicador </a:t>
                      </a:r>
                      <a:endParaRPr lang="es-MX" sz="1600" b="0" i="0" u="none" strike="noStrike" dirty="0" smtClean="0">
                        <a:solidFill>
                          <a:srgbClr val="FF0000"/>
                        </a:solidFill>
                        <a:latin typeface="+mn-lt"/>
                      </a:endParaRPr>
                    </a:p>
                    <a:p>
                      <a:pPr algn="just" rtl="0" fontAlgn="b"/>
                      <a:r>
                        <a:rPr lang="es-CO" sz="1600" u="non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4054" name="10 Rectángulo"/>
          <p:cNvSpPr>
            <a:spLocks noChangeArrowheads="1"/>
          </p:cNvSpPr>
          <p:nvPr/>
        </p:nvSpPr>
        <p:spPr bwMode="auto">
          <a:xfrm>
            <a:off x="2399636" y="5026726"/>
            <a:ext cx="22256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CO" altLang="es-CO" sz="2800" dirty="0"/>
              <a:t>CALIFICACIÓN</a:t>
            </a:r>
          </a:p>
        </p:txBody>
      </p:sp>
      <p:graphicFrame>
        <p:nvGraphicFramePr>
          <p:cNvPr id="13" name="1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0968935"/>
              </p:ext>
            </p:extLst>
          </p:nvPr>
        </p:nvGraphicFramePr>
        <p:xfrm>
          <a:off x="395287" y="5653881"/>
          <a:ext cx="6526507" cy="446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5264"/>
                <a:gridCol w="1819591"/>
                <a:gridCol w="1989790"/>
                <a:gridCol w="1591862"/>
              </a:tblGrid>
              <a:tr h="446088">
                <a:tc>
                  <a:txBody>
                    <a:bodyPr/>
                    <a:lstStyle/>
                    <a:p>
                      <a:r>
                        <a:rPr lang="es-CO" sz="1600" u="none" dirty="0" smtClean="0">
                          <a:solidFill>
                            <a:srgbClr val="FF0000"/>
                          </a:solidFill>
                        </a:rPr>
                        <a:t>0  </a:t>
                      </a:r>
                      <a:r>
                        <a:rPr lang="es-CO" sz="1600" u="none" dirty="0" smtClean="0">
                          <a:solidFill>
                            <a:schemeClr val="bg1"/>
                          </a:solidFill>
                        </a:rPr>
                        <a:t>&lt; 0. 30</a:t>
                      </a:r>
                      <a:endParaRPr lang="es-CO" sz="1600" u="none" dirty="0">
                        <a:solidFill>
                          <a:schemeClr val="bg1"/>
                        </a:solidFill>
                      </a:endParaRPr>
                    </a:p>
                  </a:txBody>
                  <a:tcPr marL="91438" marR="91438" marT="45690" marB="456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600" dirty="0" smtClean="0">
                          <a:solidFill>
                            <a:srgbClr val="FF0000"/>
                          </a:solidFill>
                        </a:rPr>
                        <a:t>1   </a:t>
                      </a:r>
                      <a:r>
                        <a:rPr lang="es-CO" sz="1600" u="none" dirty="0" smtClean="0">
                          <a:solidFill>
                            <a:schemeClr val="bg1"/>
                          </a:solidFill>
                        </a:rPr>
                        <a:t>0. </a:t>
                      </a:r>
                      <a:r>
                        <a:rPr lang="es-CO" sz="1600" dirty="0" smtClean="0">
                          <a:solidFill>
                            <a:schemeClr val="bg1"/>
                          </a:solidFill>
                        </a:rPr>
                        <a:t>30 Y </a:t>
                      </a:r>
                      <a:r>
                        <a:rPr lang="es-CO" sz="1600" u="none" dirty="0" smtClean="0">
                          <a:solidFill>
                            <a:schemeClr val="bg1"/>
                          </a:solidFill>
                        </a:rPr>
                        <a:t>0. 55</a:t>
                      </a:r>
                      <a:endParaRPr lang="es-CO" sz="1600" dirty="0">
                        <a:solidFill>
                          <a:schemeClr val="bg1"/>
                        </a:solidFill>
                      </a:endParaRPr>
                    </a:p>
                  </a:txBody>
                  <a:tcPr marL="91438" marR="91438" marT="45690" marB="456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600" dirty="0" smtClean="0">
                          <a:solidFill>
                            <a:srgbClr val="FF0000"/>
                          </a:solidFill>
                        </a:rPr>
                        <a:t>    3   </a:t>
                      </a:r>
                      <a:r>
                        <a:rPr lang="es-CO" sz="1600" u="none" dirty="0" smtClean="0">
                          <a:solidFill>
                            <a:schemeClr val="bg1"/>
                          </a:solidFill>
                        </a:rPr>
                        <a:t>0. 56</a:t>
                      </a:r>
                      <a:r>
                        <a:rPr lang="es-CO" sz="1600" dirty="0" smtClean="0">
                          <a:solidFill>
                            <a:schemeClr val="bg1"/>
                          </a:solidFill>
                        </a:rPr>
                        <a:t> Y 0.79</a:t>
                      </a:r>
                      <a:endParaRPr lang="es-CO" sz="1600" dirty="0">
                        <a:solidFill>
                          <a:schemeClr val="bg1"/>
                        </a:solidFill>
                      </a:endParaRPr>
                    </a:p>
                  </a:txBody>
                  <a:tcPr marL="91438" marR="91438" marT="45690" marB="456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600" dirty="0" smtClean="0">
                          <a:solidFill>
                            <a:srgbClr val="FF0000"/>
                          </a:solidFill>
                        </a:rPr>
                        <a:t>  5      </a:t>
                      </a:r>
                      <a:r>
                        <a:rPr lang="es-CO" sz="1600" u="sng" dirty="0" smtClean="0">
                          <a:solidFill>
                            <a:schemeClr val="bg1"/>
                          </a:solidFill>
                        </a:rPr>
                        <a:t>&gt;</a:t>
                      </a:r>
                      <a:r>
                        <a:rPr lang="es-CO" sz="1600" u="none" dirty="0" smtClean="0">
                          <a:solidFill>
                            <a:schemeClr val="bg1"/>
                          </a:solidFill>
                        </a:rPr>
                        <a:t>  0. 80</a:t>
                      </a:r>
                      <a:endParaRPr lang="es-CO" sz="1600" dirty="0">
                        <a:solidFill>
                          <a:schemeClr val="bg1"/>
                        </a:solidFill>
                      </a:endParaRPr>
                    </a:p>
                  </a:txBody>
                  <a:tcPr marL="91438" marR="91438" marT="45690" marB="4569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600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7595802"/>
              </p:ext>
            </p:extLst>
          </p:nvPr>
        </p:nvGraphicFramePr>
        <p:xfrm>
          <a:off x="648587" y="578813"/>
          <a:ext cx="7881716" cy="4619713"/>
        </p:xfrm>
        <a:graphic>
          <a:graphicData uri="http://schemas.openxmlformats.org/drawingml/2006/table">
            <a:tbl>
              <a:tblPr/>
              <a:tblGrid>
                <a:gridCol w="1212111"/>
                <a:gridCol w="6669605"/>
              </a:tblGrid>
              <a:tr h="331251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24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AREA DE GESTION CLINICA O </a:t>
                      </a:r>
                      <a:r>
                        <a:rPr lang="es-MX" sz="24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ASISTENCIAL  40</a:t>
                      </a:r>
                      <a:r>
                        <a:rPr lang="es-MX" sz="24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% 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776977">
                <a:tc>
                  <a:txBody>
                    <a:bodyPr/>
                    <a:lstStyle/>
                    <a:p>
                      <a:pPr algn="l" fontAlgn="t"/>
                      <a:r>
                        <a:rPr lang="es-MX" sz="2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INDICADOR No </a:t>
                      </a:r>
                      <a:r>
                        <a:rPr lang="es-MX" sz="20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29:</a:t>
                      </a:r>
                      <a:endParaRPr lang="es-MX" sz="20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315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lang="es-CO" altLang="es-CO" sz="2000" b="1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 EVALUACIÓN DE APLICACIÓN DE GUÍAS PARA PREVENCION DE SUICIDIOS  EN  PACIENTES TRATADOS EN LA ESE  (AMBULATORIOS Y HOSPITALARIOS)</a:t>
                      </a:r>
                      <a:endParaRPr lang="es-CO" altLang="es-CO" sz="2000" b="1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3151"/>
                    </a:solidFill>
                  </a:tcPr>
                </a:tc>
              </a:tr>
              <a:tr h="105879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Fórmula: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r>
                        <a:rPr lang="es-CO" sz="160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úmero de HC de pacientes ambulatorios y hospitalarios tratados en la ESE con intento de suicidio a quienes se les </a:t>
                      </a:r>
                      <a:r>
                        <a:rPr lang="es-CO" sz="1600" b="1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aplicación estrictamente </a:t>
                      </a:r>
                      <a:r>
                        <a:rPr lang="es-CO" sz="1600" u="none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la guía para prevención de suicidios adoptadas por la entidad </a:t>
                      </a:r>
                      <a:r>
                        <a:rPr lang="es-MX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/ </a:t>
                      </a:r>
                      <a:r>
                        <a:rPr lang="es-CO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Total HC  de pacientes que registraron intento de suicidio durante</a:t>
                      </a:r>
                      <a:r>
                        <a:rPr lang="es-MX" sz="1600" b="0" i="0" u="none" strike="noStrike" baseline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 la vigencia objeto de evaluación.</a:t>
                      </a:r>
                      <a:endParaRPr lang="es-MX" sz="16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6186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Estándar </a:t>
                      </a:r>
                      <a:r>
                        <a:rPr lang="es-MX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Exigido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≥  </a:t>
                      </a:r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0. 80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2122">
                <a:tc>
                  <a:txBody>
                    <a:bodyPr/>
                    <a:lstStyle/>
                    <a:p>
                      <a:pPr algn="l" fontAlgn="b"/>
                      <a:r>
                        <a:rPr lang="es-MX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Fuente </a:t>
                      </a:r>
                      <a:r>
                        <a:rPr lang="es-MX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 Información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0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Informe conjunto del Comité de Historias Clínicas</a:t>
                      </a:r>
                      <a:r>
                        <a:rPr lang="es-MX" sz="1600" b="0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 y del referente o equipo institucional para la gestión de la seguridad del paciente como mínimo contenga:  </a:t>
                      </a:r>
                      <a:r>
                        <a:rPr lang="es-MX" sz="1600" b="0" i="0" u="none" strike="noStrike" baseline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Referencia del acto administrativo de adopción de las guías para </a:t>
                      </a:r>
                      <a:r>
                        <a:rPr lang="es-CO" sz="1600" u="none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prevención de suicidios en pacientes tratados en la ESE ambulatorios y hospitalarios, listado de pacientes tratados en la ESE con intento de suicidios </a:t>
                      </a:r>
                      <a:r>
                        <a:rPr lang="es-CO" sz="1600" u="none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con información sobre el cumplimiento o no de la guía </a:t>
                      </a:r>
                      <a:r>
                        <a:rPr lang="es-MX" sz="1600" b="0" i="0" u="none" strike="noStrike" baseline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y aplicación de la fórmula del indicador.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6102" name="10 Rectángulo"/>
          <p:cNvSpPr>
            <a:spLocks noChangeArrowheads="1"/>
          </p:cNvSpPr>
          <p:nvPr/>
        </p:nvSpPr>
        <p:spPr bwMode="auto">
          <a:xfrm>
            <a:off x="1857375" y="5452726"/>
            <a:ext cx="22256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CO" altLang="es-CO" sz="2800" dirty="0"/>
              <a:t>CALIFICACIÓN</a:t>
            </a:r>
          </a:p>
        </p:txBody>
      </p:sp>
      <p:graphicFrame>
        <p:nvGraphicFramePr>
          <p:cNvPr id="13" name="1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4637558"/>
              </p:ext>
            </p:extLst>
          </p:nvPr>
        </p:nvGraphicFramePr>
        <p:xfrm>
          <a:off x="527271" y="5976601"/>
          <a:ext cx="6426422" cy="50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8008"/>
                <a:gridCol w="1791687"/>
                <a:gridCol w="1957526"/>
                <a:gridCol w="1569201"/>
              </a:tblGrid>
              <a:tr h="508000">
                <a:tc>
                  <a:txBody>
                    <a:bodyPr/>
                    <a:lstStyle/>
                    <a:p>
                      <a:r>
                        <a:rPr lang="es-CO" sz="1600" u="none" dirty="0" smtClean="0">
                          <a:solidFill>
                            <a:srgbClr val="FF0000"/>
                          </a:solidFill>
                        </a:rPr>
                        <a:t>0  </a:t>
                      </a:r>
                      <a:r>
                        <a:rPr lang="es-CO" sz="1600" u="none" dirty="0" smtClean="0">
                          <a:solidFill>
                            <a:schemeClr val="bg1"/>
                          </a:solidFill>
                        </a:rPr>
                        <a:t>&lt; 0. 30</a:t>
                      </a:r>
                      <a:endParaRPr lang="es-CO" sz="1600" u="none" dirty="0">
                        <a:solidFill>
                          <a:schemeClr val="bg1"/>
                        </a:solidFill>
                      </a:endParaRPr>
                    </a:p>
                  </a:txBody>
                  <a:tcPr marL="91438" marR="91438" marT="45654" marB="45654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600" dirty="0" smtClean="0">
                          <a:solidFill>
                            <a:srgbClr val="FF0000"/>
                          </a:solidFill>
                        </a:rPr>
                        <a:t>1   </a:t>
                      </a:r>
                      <a:r>
                        <a:rPr lang="es-CO" sz="1600" u="none" dirty="0" smtClean="0">
                          <a:solidFill>
                            <a:schemeClr val="bg1"/>
                          </a:solidFill>
                        </a:rPr>
                        <a:t>0. </a:t>
                      </a:r>
                      <a:r>
                        <a:rPr lang="es-CO" sz="1600" dirty="0" smtClean="0">
                          <a:solidFill>
                            <a:schemeClr val="bg1"/>
                          </a:solidFill>
                        </a:rPr>
                        <a:t>30 Y </a:t>
                      </a:r>
                      <a:r>
                        <a:rPr lang="es-CO" sz="1600" u="none" dirty="0" smtClean="0">
                          <a:solidFill>
                            <a:schemeClr val="bg1"/>
                          </a:solidFill>
                        </a:rPr>
                        <a:t>0. 55</a:t>
                      </a:r>
                      <a:endParaRPr lang="es-CO" sz="1600" dirty="0">
                        <a:solidFill>
                          <a:schemeClr val="bg1"/>
                        </a:solidFill>
                      </a:endParaRPr>
                    </a:p>
                  </a:txBody>
                  <a:tcPr marL="91438" marR="91438" marT="45654" marB="45654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600" dirty="0" smtClean="0">
                          <a:solidFill>
                            <a:srgbClr val="FF0000"/>
                          </a:solidFill>
                        </a:rPr>
                        <a:t>    3   </a:t>
                      </a:r>
                      <a:r>
                        <a:rPr lang="es-CO" sz="1600" u="none" dirty="0" smtClean="0">
                          <a:solidFill>
                            <a:schemeClr val="bg1"/>
                          </a:solidFill>
                        </a:rPr>
                        <a:t>0. 56</a:t>
                      </a:r>
                      <a:r>
                        <a:rPr lang="es-CO" sz="1600" dirty="0" smtClean="0">
                          <a:solidFill>
                            <a:schemeClr val="bg1"/>
                          </a:solidFill>
                        </a:rPr>
                        <a:t> Y 0.79</a:t>
                      </a:r>
                      <a:endParaRPr lang="es-CO" sz="1600" dirty="0">
                        <a:solidFill>
                          <a:schemeClr val="bg1"/>
                        </a:solidFill>
                      </a:endParaRPr>
                    </a:p>
                  </a:txBody>
                  <a:tcPr marL="91438" marR="91438" marT="45654" marB="45654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600" dirty="0" smtClean="0">
                          <a:solidFill>
                            <a:srgbClr val="FF0000"/>
                          </a:solidFill>
                        </a:rPr>
                        <a:t>  5      </a:t>
                      </a:r>
                      <a:r>
                        <a:rPr lang="es-CO" sz="1600" u="sng" dirty="0" smtClean="0">
                          <a:solidFill>
                            <a:schemeClr val="bg1"/>
                          </a:solidFill>
                        </a:rPr>
                        <a:t>&gt;</a:t>
                      </a:r>
                      <a:r>
                        <a:rPr lang="es-CO" sz="1600" u="none" dirty="0" smtClean="0">
                          <a:solidFill>
                            <a:schemeClr val="bg1"/>
                          </a:solidFill>
                        </a:rPr>
                        <a:t>  0. 80</a:t>
                      </a:r>
                      <a:endParaRPr lang="es-CO" sz="1600" dirty="0">
                        <a:solidFill>
                          <a:schemeClr val="bg1"/>
                        </a:solidFill>
                      </a:endParaRPr>
                    </a:p>
                  </a:txBody>
                  <a:tcPr marL="91438" marR="91438" marT="45654" marB="45654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409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4 Rectángulo"/>
          <p:cNvSpPr>
            <a:spLocks noChangeArrowheads="1"/>
          </p:cNvSpPr>
          <p:nvPr/>
        </p:nvSpPr>
        <p:spPr bwMode="auto">
          <a:xfrm>
            <a:off x="2516520" y="5180456"/>
            <a:ext cx="22256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CO" altLang="es-CO" sz="2800" dirty="0"/>
              <a:t>CALIFICACIÓN</a:t>
            </a:r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3620045"/>
              </p:ext>
            </p:extLst>
          </p:nvPr>
        </p:nvGraphicFramePr>
        <p:xfrm>
          <a:off x="561975" y="5691187"/>
          <a:ext cx="6143624" cy="4365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3989"/>
                <a:gridCol w="1523989"/>
                <a:gridCol w="1523989"/>
                <a:gridCol w="1571657"/>
              </a:tblGrid>
              <a:tr h="436563">
                <a:tc>
                  <a:txBody>
                    <a:bodyPr/>
                    <a:lstStyle/>
                    <a:p>
                      <a:r>
                        <a:rPr lang="es-CO" sz="1600" u="none" dirty="0" smtClean="0">
                          <a:solidFill>
                            <a:srgbClr val="FF0000"/>
                          </a:solidFill>
                        </a:rPr>
                        <a:t>0       </a:t>
                      </a:r>
                      <a:r>
                        <a:rPr lang="es-CO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≥ 20</a:t>
                      </a:r>
                      <a:r>
                        <a:rPr lang="es-CO" sz="1600" u="none" baseline="0" dirty="0" smtClean="0">
                          <a:solidFill>
                            <a:schemeClr val="bg1"/>
                          </a:solidFill>
                        </a:rPr>
                        <a:t> días</a:t>
                      </a:r>
                      <a:endParaRPr lang="es-CO" sz="1600" u="none" dirty="0"/>
                    </a:p>
                  </a:txBody>
                  <a:tcPr marL="91439" marR="91439" marT="45653" marB="45653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600" dirty="0" smtClean="0">
                          <a:solidFill>
                            <a:srgbClr val="FF0000"/>
                          </a:solidFill>
                        </a:rPr>
                        <a:t>1   </a:t>
                      </a:r>
                      <a:r>
                        <a:rPr lang="es-CO" sz="1600" dirty="0" smtClean="0">
                          <a:solidFill>
                            <a:schemeClr val="bg1"/>
                          </a:solidFill>
                        </a:rPr>
                        <a:t>15 y 19 días</a:t>
                      </a:r>
                      <a:endParaRPr lang="es-CO" sz="1600" dirty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 marT="45653" marB="45653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600" dirty="0" smtClean="0">
                          <a:solidFill>
                            <a:srgbClr val="FF0000"/>
                          </a:solidFill>
                        </a:rPr>
                        <a:t>3   </a:t>
                      </a:r>
                      <a:r>
                        <a:rPr lang="es-CO" sz="1600" dirty="0" smtClean="0">
                          <a:solidFill>
                            <a:schemeClr val="bg1"/>
                          </a:solidFill>
                        </a:rPr>
                        <a:t> 11 y 14 días</a:t>
                      </a:r>
                      <a:endParaRPr lang="es-CO" sz="1600" dirty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 marT="45653" marB="45653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600" dirty="0" smtClean="0">
                          <a:solidFill>
                            <a:srgbClr val="FF0000"/>
                          </a:solidFill>
                        </a:rPr>
                        <a:t>5         </a:t>
                      </a:r>
                      <a:r>
                        <a:rPr lang="es-CO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≤ 10</a:t>
                      </a:r>
                      <a:r>
                        <a:rPr lang="es-CO" sz="1600" u="none" dirty="0" smtClean="0">
                          <a:solidFill>
                            <a:schemeClr val="bg1"/>
                          </a:solidFill>
                        </a:rPr>
                        <a:t> días</a:t>
                      </a:r>
                      <a:endParaRPr lang="es-CO" sz="1600" dirty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 marT="45653" marB="45653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6535187"/>
              </p:ext>
            </p:extLst>
          </p:nvPr>
        </p:nvGraphicFramePr>
        <p:xfrm>
          <a:off x="561975" y="333375"/>
          <a:ext cx="7929563" cy="4675566"/>
        </p:xfrm>
        <a:graphic>
          <a:graphicData uri="http://schemas.openxmlformats.org/drawingml/2006/table">
            <a:tbl>
              <a:tblPr/>
              <a:tblGrid>
                <a:gridCol w="2182449"/>
                <a:gridCol w="5747114"/>
              </a:tblGrid>
              <a:tr h="467345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MX" sz="2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AREA DE GESTION CLINICA O </a:t>
                      </a:r>
                      <a:r>
                        <a:rPr lang="es-MX" sz="20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ASISTENCIAL 40</a:t>
                      </a:r>
                      <a:r>
                        <a:rPr lang="es-MX" sz="2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% </a:t>
                      </a:r>
                    </a:p>
                  </a:txBody>
                  <a:tcPr marL="6449" marR="6449" marT="644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764864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8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INDICADOR No </a:t>
                      </a:r>
                      <a:r>
                        <a:rPr lang="es-MX" sz="18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20:</a:t>
                      </a:r>
                      <a:endParaRPr lang="es-MX" sz="1800" b="1" i="0" u="none" strike="noStrike" dirty="0">
                        <a:solidFill>
                          <a:srgbClr val="FFFFFF"/>
                        </a:solidFill>
                        <a:latin typeface="Calibri"/>
                      </a:endParaRPr>
                    </a:p>
                  </a:txBody>
                  <a:tcPr marL="6449" marR="6449" marT="644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315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lang="es-CO" altLang="es-CO" sz="1800" b="1" dirty="0" smtClean="0">
                          <a:solidFill>
                            <a:schemeClr val="bg1"/>
                          </a:solidFill>
                          <a:latin typeface="Calibri" pitchFamily="34" charset="0"/>
                        </a:rPr>
                        <a:t>OPORTUNIDAD EN LA CONSULTA DE PSIQUIATRIA</a:t>
                      </a:r>
                      <a:endParaRPr lang="es-CO" altLang="es-CO" sz="1800" b="1" dirty="0">
                        <a:solidFill>
                          <a:schemeClr val="bg1"/>
                        </a:solidFill>
                        <a:latin typeface="Calibri" pitchFamily="34" charset="0"/>
                      </a:endParaRPr>
                    </a:p>
                  </a:txBody>
                  <a:tcPr marL="6449" marR="6449" marT="644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3151"/>
                    </a:solidFill>
                  </a:tcPr>
                </a:tc>
              </a:tr>
              <a:tr h="195691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Fórmula:</a:t>
                      </a:r>
                    </a:p>
                  </a:txBody>
                  <a:tcPr marL="6449" marR="6449" marT="644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s-MX" sz="1600" b="0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Sumatoria de la diferencia de días calendario entre la fecha en la que se asignó la cita de medicina interna</a:t>
                      </a:r>
                      <a:r>
                        <a:rPr lang="es-MX" sz="1600" b="0" i="0" u="none" strike="noStrike" baseline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 </a:t>
                      </a:r>
                      <a:r>
                        <a:rPr lang="es-MX" sz="1600" b="0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de primera vez y la fecha en la cual el usuario solicita cita,</a:t>
                      </a:r>
                      <a:r>
                        <a:rPr lang="es-MX" sz="1600" b="0" i="0" u="none" strike="noStrike" baseline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 por cualquier medio para ser atendido en la consulta de psiquiatría y la fecha para cual es asignada en la vigencia objeto de evaluación </a:t>
                      </a:r>
                      <a:r>
                        <a:rPr lang="es-MX" sz="1600" b="0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/Número total de consultas  de psiquiatría asignadas en la institución </a:t>
                      </a:r>
                      <a:r>
                        <a:rPr lang="es-MX" sz="1600" b="0" i="0" u="none" strike="noStrike" baseline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en la vigencia objeto de evaluación</a:t>
                      </a:r>
                      <a:endParaRPr lang="es-MX" sz="1600" b="0" i="0" u="none" strike="noStrike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  <a:p>
                      <a:pPr algn="just" rtl="0" fontAlgn="ctr"/>
                      <a:endParaRPr lang="es-MX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49" marR="6449" marT="644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4381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Estándar Exigido</a:t>
                      </a:r>
                    </a:p>
                  </a:txBody>
                  <a:tcPr marL="6449" marR="6449" marT="644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</a:t>
                      </a:r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≤ 10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49" marR="6449" marT="644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1682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Fuente de Información</a:t>
                      </a:r>
                    </a:p>
                  </a:txBody>
                  <a:tcPr marL="6449" marR="6449" marT="644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Informe de Subgerencia científica ó quien haga sus veces  </a:t>
                      </a:r>
                      <a:r>
                        <a:rPr lang="es-MX" sz="16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que</a:t>
                      </a:r>
                      <a:r>
                        <a:rPr lang="es-MX" sz="1600" b="0" i="0" u="none" strike="noStrike" baseline="0" dirty="0" smtClean="0">
                          <a:solidFill>
                            <a:srgbClr val="FF0000"/>
                          </a:solidFill>
                          <a:latin typeface="Calibri"/>
                        </a:rPr>
                        <a:t> como mínimo contenga fuente de información y </a:t>
                      </a:r>
                      <a:r>
                        <a:rPr lang="es-MX" sz="1600" b="0" i="0" u="none" strike="noStrike" baseline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aplicación de la fórmula del indicador </a:t>
                      </a:r>
                      <a:endParaRPr lang="es-MX" sz="1600" b="0" i="0" u="none" strike="noStrike" dirty="0" smtClean="0">
                        <a:solidFill>
                          <a:srgbClr val="FF0000"/>
                        </a:solidFill>
                        <a:latin typeface="+mn-lt"/>
                      </a:endParaRPr>
                    </a:p>
                    <a:p>
                      <a:pPr algn="l" rtl="0" fontAlgn="ctr"/>
                      <a:r>
                        <a:rPr lang="es-MX" sz="1600" b="0" i="0" u="none" strike="noStrike" baseline="0" dirty="0" smtClean="0">
                          <a:solidFill>
                            <a:srgbClr val="FF0000"/>
                          </a:solidFill>
                          <a:latin typeface="Calibri"/>
                        </a:rPr>
                        <a:t> </a:t>
                      </a:r>
                      <a:endParaRPr lang="es-MX" sz="16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6449" marR="6449" marT="644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938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AutoShape 10" descr="https://www.isotools.org/wp-content/uploads/2013/09/Indicadores-de-calida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CO" sz="1800"/>
          </a:p>
        </p:txBody>
      </p:sp>
      <p:sp>
        <p:nvSpPr>
          <p:cNvPr id="3" name="CuadroTexto 2"/>
          <p:cNvSpPr txBox="1"/>
          <p:nvPr/>
        </p:nvSpPr>
        <p:spPr>
          <a:xfrm>
            <a:off x="755650" y="1628775"/>
            <a:ext cx="7777163" cy="249237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CO" sz="4000" dirty="0">
                <a:latin typeface="Arial" panose="020B0604020202020204" pitchFamily="34" charset="0"/>
              </a:rPr>
              <a:t>La calidad del servicio </a:t>
            </a:r>
            <a:endParaRPr lang="es-CO" sz="4000" dirty="0" smtClean="0">
              <a:latin typeface="Arial" panose="020B0604020202020204" pitchFamily="34" charset="0"/>
            </a:endParaRPr>
          </a:p>
          <a:p>
            <a:pPr algn="ctr" eaLnBrk="1" hangingPunct="1">
              <a:defRPr/>
            </a:pPr>
            <a:r>
              <a:rPr lang="es-CO" sz="4000" dirty="0" smtClean="0">
                <a:latin typeface="Arial" panose="020B0604020202020204" pitchFamily="34" charset="0"/>
              </a:rPr>
              <a:t>no </a:t>
            </a:r>
            <a:r>
              <a:rPr lang="es-CO" sz="4000" dirty="0">
                <a:latin typeface="Arial" panose="020B0604020202020204" pitchFamily="34" charset="0"/>
              </a:rPr>
              <a:t>es que la </a:t>
            </a:r>
            <a:r>
              <a:rPr lang="es-CO" sz="4000" dirty="0" smtClean="0">
                <a:latin typeface="Arial" panose="020B0604020202020204" pitchFamily="34" charset="0"/>
              </a:rPr>
              <a:t>tú </a:t>
            </a:r>
            <a:r>
              <a:rPr lang="es-CO" sz="4000" dirty="0">
                <a:latin typeface="Arial" panose="020B0604020202020204" pitchFamily="34" charset="0"/>
              </a:rPr>
              <a:t>das,  </a:t>
            </a:r>
            <a:endParaRPr lang="es-CO" sz="4000" dirty="0" smtClean="0">
              <a:latin typeface="Arial" panose="020B0604020202020204" pitchFamily="34" charset="0"/>
            </a:endParaRPr>
          </a:p>
          <a:p>
            <a:pPr algn="ctr" eaLnBrk="1" hangingPunct="1">
              <a:defRPr/>
            </a:pPr>
            <a:r>
              <a:rPr lang="es-CO" sz="4000" dirty="0" smtClean="0">
                <a:latin typeface="Arial" panose="020B0604020202020204" pitchFamily="34" charset="0"/>
              </a:rPr>
              <a:t>es </a:t>
            </a:r>
            <a:r>
              <a:rPr lang="es-CO" sz="4000" dirty="0">
                <a:latin typeface="Arial" panose="020B0604020202020204" pitchFamily="34" charset="0"/>
              </a:rPr>
              <a:t>la que el usuario recibe</a:t>
            </a:r>
            <a:r>
              <a:rPr lang="es-CO" sz="3600" dirty="0">
                <a:latin typeface="Arial" panose="020B0604020202020204" pitchFamily="34" charset="0"/>
              </a:rPr>
              <a:t>.</a:t>
            </a:r>
          </a:p>
          <a:p>
            <a:pPr eaLnBrk="1" hangingPunct="1">
              <a:defRPr/>
            </a:pPr>
            <a:endParaRPr lang="es-CO" dirty="0">
              <a:latin typeface="Arial" panose="020B0604020202020204" pitchFamily="34" charset="0"/>
            </a:endParaRPr>
          </a:p>
          <a:p>
            <a:pPr algn="r" eaLnBrk="1" hangingPunct="1">
              <a:defRPr/>
            </a:pPr>
            <a:r>
              <a:rPr lang="es-CO" dirty="0">
                <a:latin typeface="Arial" panose="020B0604020202020204" pitchFamily="34" charset="0"/>
              </a:rPr>
              <a:t>Peter Drucker </a:t>
            </a:r>
          </a:p>
        </p:txBody>
      </p:sp>
    </p:spTree>
    <p:extLst>
      <p:ext uri="{BB962C8B-B14F-4D97-AF65-F5344CB8AC3E}">
        <p14:creationId xmlns:p14="http://schemas.microsoft.com/office/powerpoint/2010/main" val="181057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4556216"/>
              </p:ext>
            </p:extLst>
          </p:nvPr>
        </p:nvGraphicFramePr>
        <p:xfrm>
          <a:off x="500063" y="674849"/>
          <a:ext cx="8501062" cy="3889527"/>
        </p:xfrm>
        <a:graphic>
          <a:graphicData uri="http://schemas.openxmlformats.org/drawingml/2006/table">
            <a:tbl>
              <a:tblPr/>
              <a:tblGrid>
                <a:gridCol w="2367670"/>
                <a:gridCol w="6133392"/>
              </a:tblGrid>
              <a:tr h="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2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AREA DE GESTION CLINICA O </a:t>
                      </a:r>
                      <a:r>
                        <a:rPr lang="es-MX" sz="20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ASISTENCIAL 40</a:t>
                      </a:r>
                      <a:r>
                        <a:rPr lang="es-MX" sz="2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% 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548650">
                <a:tc>
                  <a:txBody>
                    <a:bodyPr/>
                    <a:lstStyle/>
                    <a:p>
                      <a:pPr algn="l" fontAlgn="t"/>
                      <a:r>
                        <a:rPr lang="es-MX" sz="18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INDICADOR No 21: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315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8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PROPORCION DE GESTANTES CAPTADAS </a:t>
                      </a:r>
                      <a:endParaRPr lang="es-MX" sz="1800" b="1" i="0" u="none" strike="noStrike" dirty="0" smtClean="0">
                        <a:solidFill>
                          <a:srgbClr val="FFFFFF"/>
                        </a:solidFill>
                        <a:latin typeface="Calibri"/>
                      </a:endParaRPr>
                    </a:p>
                    <a:p>
                      <a:pPr algn="ctr" fontAlgn="t"/>
                      <a:r>
                        <a:rPr lang="es-MX" sz="18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ANTES </a:t>
                      </a:r>
                      <a:r>
                        <a:rPr lang="es-MX" sz="18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DE LA SEMANA 12 DE GESTACIÓN 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3151"/>
                    </a:solidFill>
                  </a:tcPr>
                </a:tc>
              </a:tr>
              <a:tr h="1268227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Fórmula: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Número de mujeres gestantes a quienes se les </a:t>
                      </a:r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realizó </a:t>
                      </a:r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por lo menos una valoración médica y se inscribieron en el programa de control prenatal de la ESE, a más tardar en la semana 12 de gestación </a:t>
                      </a:r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/ </a:t>
                      </a:r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 de mujeres gestantes identificadas</a:t>
                      </a: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65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Estándar </a:t>
                      </a:r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Exigido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≥  </a:t>
                      </a:r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0. 85</a:t>
                      </a:r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/>
                      </a:r>
                      <a:br>
                        <a:rPr lang="es-MX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endParaRPr lang="es-MX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5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Fuente </a:t>
                      </a:r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 Información</a:t>
                      </a: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Comité de Historias Clínicas </a:t>
                      </a:r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</a:p>
                    <a:p>
                      <a:pPr algn="ctr" rtl="0" fontAlgn="b"/>
                      <a:r>
                        <a:rPr lang="es-MX" sz="1600" b="0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Listado con la totalidad </a:t>
                      </a:r>
                      <a:r>
                        <a:rPr lang="es-MX" sz="1600" b="0" i="0" u="none" strike="noStrike" baseline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 de gestantes identificadas en la vigencia indicando si se inscribió o no en el Control Prenatal, la semana de inscripción en el control y si fue valorada por el médico </a:t>
                      </a:r>
                    </a:p>
                    <a:p>
                      <a:pPr algn="ctr" rtl="0" fontAlgn="b"/>
                      <a:endParaRPr lang="es-MX" sz="16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117" name="9 CuadroTexto"/>
          <p:cNvSpPr txBox="1">
            <a:spLocks noChangeArrowheads="1"/>
          </p:cNvSpPr>
          <p:nvPr/>
        </p:nvSpPr>
        <p:spPr bwMode="auto">
          <a:xfrm>
            <a:off x="2561122" y="4663281"/>
            <a:ext cx="4143375" cy="3698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MX" altLang="es-CO" sz="1800"/>
          </a:p>
        </p:txBody>
      </p:sp>
      <p:sp>
        <p:nvSpPr>
          <p:cNvPr id="4118" name="10 Rectángulo"/>
          <p:cNvSpPr>
            <a:spLocks noChangeArrowheads="1"/>
          </p:cNvSpPr>
          <p:nvPr/>
        </p:nvSpPr>
        <p:spPr bwMode="auto">
          <a:xfrm>
            <a:off x="3419871" y="4601018"/>
            <a:ext cx="22256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CO" altLang="es-CO" sz="2800" dirty="0"/>
              <a:t>CALIFICACIÓN</a:t>
            </a:r>
          </a:p>
        </p:txBody>
      </p:sp>
      <p:graphicFrame>
        <p:nvGraphicFramePr>
          <p:cNvPr id="13" name="1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783881"/>
              </p:ext>
            </p:extLst>
          </p:nvPr>
        </p:nvGraphicFramePr>
        <p:xfrm>
          <a:off x="642938" y="5124893"/>
          <a:ext cx="7969250" cy="5361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4013"/>
                <a:gridCol w="2221828"/>
                <a:gridCol w="2235317"/>
                <a:gridCol w="2138092"/>
              </a:tblGrid>
              <a:tr h="536132">
                <a:tc>
                  <a:txBody>
                    <a:bodyPr/>
                    <a:lstStyle/>
                    <a:p>
                      <a:r>
                        <a:rPr lang="es-CO" sz="1800" u="none" dirty="0" smtClean="0">
                          <a:solidFill>
                            <a:srgbClr val="FF0000"/>
                          </a:solidFill>
                        </a:rPr>
                        <a:t>0  </a:t>
                      </a:r>
                      <a:r>
                        <a:rPr lang="es-CO" sz="1800" u="none" dirty="0" smtClean="0">
                          <a:solidFill>
                            <a:schemeClr val="bg1"/>
                          </a:solidFill>
                        </a:rPr>
                        <a:t>&lt;0. 35</a:t>
                      </a:r>
                      <a:endParaRPr lang="es-CO" sz="1800" u="none" dirty="0">
                        <a:solidFill>
                          <a:schemeClr val="bg1"/>
                        </a:solidFill>
                      </a:endParaRPr>
                    </a:p>
                  </a:txBody>
                  <a:tcPr marL="91449" marR="91449" marT="45594" marB="45594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800" dirty="0" smtClean="0">
                          <a:solidFill>
                            <a:srgbClr val="FF0000"/>
                          </a:solidFill>
                        </a:rPr>
                        <a:t>1   </a:t>
                      </a:r>
                      <a:r>
                        <a:rPr lang="es-CO" sz="1800" u="none" dirty="0" smtClean="0">
                          <a:solidFill>
                            <a:schemeClr val="bg1"/>
                          </a:solidFill>
                        </a:rPr>
                        <a:t>0. </a:t>
                      </a:r>
                      <a:r>
                        <a:rPr lang="es-CO" sz="1800" dirty="0" smtClean="0">
                          <a:solidFill>
                            <a:schemeClr val="bg1"/>
                          </a:solidFill>
                        </a:rPr>
                        <a:t>35 Y </a:t>
                      </a:r>
                      <a:r>
                        <a:rPr lang="es-CO" sz="1800" u="none" dirty="0" smtClean="0">
                          <a:solidFill>
                            <a:schemeClr val="bg1"/>
                          </a:solidFill>
                        </a:rPr>
                        <a:t>0. </a:t>
                      </a:r>
                      <a:r>
                        <a:rPr lang="es-CO" sz="1800" dirty="0" smtClean="0">
                          <a:solidFill>
                            <a:schemeClr val="bg1"/>
                          </a:solidFill>
                        </a:rPr>
                        <a:t>60</a:t>
                      </a:r>
                      <a:endParaRPr lang="es-CO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49" marR="91449" marT="45594" marB="45594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800" b="0" dirty="0" smtClean="0">
                          <a:solidFill>
                            <a:srgbClr val="FF0000"/>
                          </a:solidFill>
                        </a:rPr>
                        <a:t>     3   </a:t>
                      </a:r>
                      <a:r>
                        <a:rPr lang="es-CO" sz="1800" b="0" u="none" dirty="0" smtClean="0">
                          <a:solidFill>
                            <a:schemeClr val="bg1"/>
                          </a:solidFill>
                        </a:rPr>
                        <a:t>0. </a:t>
                      </a:r>
                      <a:r>
                        <a:rPr lang="es-CO" sz="1800" b="0" dirty="0" smtClean="0">
                          <a:solidFill>
                            <a:schemeClr val="bg1"/>
                          </a:solidFill>
                        </a:rPr>
                        <a:t>61 Y 84</a:t>
                      </a:r>
                      <a:endParaRPr lang="es-CO" sz="1800" b="0" dirty="0">
                        <a:solidFill>
                          <a:schemeClr val="bg1"/>
                        </a:solidFill>
                      </a:endParaRPr>
                    </a:p>
                  </a:txBody>
                  <a:tcPr marL="91449" marR="91449" marT="45594" marB="45594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800" dirty="0" smtClean="0">
                          <a:solidFill>
                            <a:srgbClr val="FF0000"/>
                          </a:solidFill>
                        </a:rPr>
                        <a:t>  5      </a:t>
                      </a:r>
                      <a:r>
                        <a:rPr lang="es-CO" sz="1800" u="sng" dirty="0" smtClean="0">
                          <a:solidFill>
                            <a:schemeClr val="bg1"/>
                          </a:solidFill>
                        </a:rPr>
                        <a:t>&gt;</a:t>
                      </a:r>
                      <a:r>
                        <a:rPr lang="es-CO" sz="1800" u="none" dirty="0" smtClean="0">
                          <a:solidFill>
                            <a:schemeClr val="bg1"/>
                          </a:solidFill>
                        </a:rPr>
                        <a:t>  0. 85</a:t>
                      </a:r>
                      <a:endParaRPr lang="es-CO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49" marR="91449" marT="45594" marB="45594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606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268760"/>
            <a:ext cx="5904656" cy="4427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426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1764096"/>
              </p:ext>
            </p:extLst>
          </p:nvPr>
        </p:nvGraphicFramePr>
        <p:xfrm>
          <a:off x="285750" y="642937"/>
          <a:ext cx="8286750" cy="3631350"/>
        </p:xfrm>
        <a:graphic>
          <a:graphicData uri="http://schemas.openxmlformats.org/drawingml/2006/table">
            <a:tbl>
              <a:tblPr/>
              <a:tblGrid>
                <a:gridCol w="2225818"/>
                <a:gridCol w="6060932"/>
              </a:tblGrid>
              <a:tr h="414459">
                <a:tc gridSpan="2">
                  <a:txBody>
                    <a:bodyPr/>
                    <a:lstStyle/>
                    <a:p>
                      <a:pPr marL="0" algn="ctr" defTabSz="457200" rtl="0" eaLnBrk="1" fontAlgn="ctr" latinLnBrk="0" hangingPunct="1"/>
                      <a:r>
                        <a:rPr lang="es-MX" sz="2000" b="1" i="0" u="none" strike="noStrike" kern="1200" dirty="0">
                          <a:solidFill>
                            <a:srgbClr val="FFFFFF"/>
                          </a:solidFill>
                          <a:latin typeface="Calibri"/>
                          <a:ea typeface="+mn-ea"/>
                          <a:cs typeface="+mn-cs"/>
                        </a:rPr>
                        <a:t>AREA DE GESTION CLINICA O </a:t>
                      </a:r>
                      <a:r>
                        <a:rPr lang="es-MX" sz="2000" b="1" i="0" u="none" strike="noStrike" kern="1200" dirty="0" smtClean="0">
                          <a:solidFill>
                            <a:srgbClr val="FFFFFF"/>
                          </a:solidFill>
                          <a:latin typeface="Calibri"/>
                          <a:ea typeface="+mn-ea"/>
                          <a:cs typeface="+mn-cs"/>
                        </a:rPr>
                        <a:t>ASISTENCIAL 40</a:t>
                      </a:r>
                      <a:r>
                        <a:rPr lang="es-MX" sz="2000" b="1" i="0" u="none" strike="noStrike" kern="1200" dirty="0">
                          <a:solidFill>
                            <a:srgbClr val="FFFFFF"/>
                          </a:solidFill>
                          <a:latin typeface="Calibri"/>
                          <a:ea typeface="+mn-ea"/>
                          <a:cs typeface="+mn-cs"/>
                        </a:rPr>
                        <a:t>% </a:t>
                      </a:r>
                    </a:p>
                  </a:txBody>
                  <a:tcPr marL="6980" marR="6980" marT="698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62817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8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INDICADOR No 22:</a:t>
                      </a:r>
                    </a:p>
                  </a:txBody>
                  <a:tcPr marL="6980" marR="6980" marT="698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315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INCIDENCIA DE SIFILIS CONGENITA EN PARTOS ATENDIDOS EN LA ESE</a:t>
                      </a:r>
                    </a:p>
                  </a:txBody>
                  <a:tcPr marL="6980" marR="6980" marT="698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3151"/>
                    </a:solidFill>
                  </a:tcPr>
                </a:tc>
              </a:tr>
              <a:tr h="57790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Fórmula:</a:t>
                      </a:r>
                    </a:p>
                  </a:txBody>
                  <a:tcPr marL="6980" marR="6980" marT="698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Número de recién nacidos con diagnóstico de sífilis congénita en población atendida en la ESE  en la vigencia </a:t>
                      </a:r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objeto de evaluación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80" marR="6980" marT="698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87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Estándar Exigido</a:t>
                      </a:r>
                    </a:p>
                  </a:txBody>
                  <a:tcPr marL="6980" marR="6980" marT="698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 </a:t>
                      </a:r>
                      <a:r>
                        <a:rPr lang="es-CO" altLang="es-CO" sz="1600" dirty="0" smtClean="0">
                          <a:latin typeface="Calibri" pitchFamily="34" charset="0"/>
                        </a:rPr>
                        <a:t>casos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80" marR="6980" marT="698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8933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Fuente de Información</a:t>
                      </a:r>
                    </a:p>
                  </a:txBody>
                  <a:tcPr marL="6980" marR="6980" marT="698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es-MX" sz="16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Cuando</a:t>
                      </a:r>
                      <a:r>
                        <a:rPr lang="es-MX" sz="1600" b="0" i="0" u="none" strike="noStrike" baseline="0" dirty="0" smtClean="0">
                          <a:solidFill>
                            <a:srgbClr val="FF0000"/>
                          </a:solidFill>
                          <a:latin typeface="Calibri"/>
                        </a:rPr>
                        <a:t> no existan casos de sífilis congénita:</a:t>
                      </a:r>
                    </a:p>
                    <a:p>
                      <a:pPr algn="just" rtl="0" fontAlgn="ctr"/>
                      <a:r>
                        <a:rPr lang="es-MX" sz="1600" b="0" i="0" u="none" strike="noStrike" baseline="0" dirty="0" smtClean="0">
                          <a:solidFill>
                            <a:srgbClr val="FF0000"/>
                          </a:solidFill>
                          <a:latin typeface="Calibri"/>
                        </a:rPr>
                        <a:t>C</a:t>
                      </a:r>
                      <a:r>
                        <a:rPr lang="es-MX" sz="16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oncepto </a:t>
                      </a:r>
                      <a:r>
                        <a:rPr lang="es-MX" sz="16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del COVE </a:t>
                      </a:r>
                      <a:r>
                        <a:rPr lang="es-MX" sz="16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Territorial que certifique la no existencia de casos.</a:t>
                      </a:r>
                    </a:p>
                    <a:p>
                      <a:pPr algn="just" rtl="0" fontAlgn="ctr"/>
                      <a:endParaRPr lang="es-MX" sz="1600" b="0" i="0" u="none" strike="noStrike" dirty="0" smtClean="0">
                        <a:solidFill>
                          <a:srgbClr val="FF0000"/>
                        </a:solidFill>
                        <a:latin typeface="Calibri"/>
                      </a:endParaRPr>
                    </a:p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0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Cuando</a:t>
                      </a:r>
                      <a:r>
                        <a:rPr lang="es-MX" sz="1600" b="0" i="0" u="none" strike="noStrike" baseline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 existan casos de sífilis congénita:</a:t>
                      </a:r>
                    </a:p>
                    <a:p>
                      <a:pPr marL="0" marR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0" i="0" u="none" strike="noStrike" baseline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C</a:t>
                      </a:r>
                      <a:r>
                        <a:rPr lang="es-MX" sz="1600" b="0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oncepto del COVE Territorial que certifique </a:t>
                      </a:r>
                      <a:r>
                        <a:rPr lang="es-MX" sz="16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el </a:t>
                      </a:r>
                      <a:r>
                        <a:rPr lang="es-MX" sz="16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nivel de cumplimiento de obligaciones de la ESE en cada caso de sífilis congénita  </a:t>
                      </a:r>
                      <a:r>
                        <a:rPr lang="es-MX" sz="16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diagnosticado</a:t>
                      </a:r>
                      <a:endParaRPr lang="es-MX" sz="16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6980" marR="6980" marT="698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214" name="7 Rectángulo"/>
          <p:cNvSpPr>
            <a:spLocks noChangeArrowheads="1"/>
          </p:cNvSpPr>
          <p:nvPr/>
        </p:nvSpPr>
        <p:spPr bwMode="auto">
          <a:xfrm>
            <a:off x="2801862" y="4972272"/>
            <a:ext cx="22256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CO" altLang="es-CO" sz="2800" dirty="0"/>
              <a:t>CALIFICACIÓN</a:t>
            </a:r>
          </a:p>
        </p:txBody>
      </p:sp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6731053"/>
              </p:ext>
            </p:extLst>
          </p:nvPr>
        </p:nvGraphicFramePr>
        <p:xfrm>
          <a:off x="241300" y="5751513"/>
          <a:ext cx="6733658" cy="381000"/>
        </p:xfrm>
        <a:graphic>
          <a:graphicData uri="http://schemas.openxmlformats.org/drawingml/2006/table">
            <a:tbl>
              <a:tblPr/>
              <a:tblGrid>
                <a:gridCol w="2165690"/>
                <a:gridCol w="4567968"/>
              </a:tblGrid>
              <a:tr h="381000"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8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  0     </a:t>
                      </a:r>
                      <a:r>
                        <a:rPr lang="es-MX" sz="18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1 ó + </a:t>
                      </a:r>
                      <a:endParaRPr lang="es-MX" sz="18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s-MX" sz="18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  5    </a:t>
                      </a:r>
                      <a:r>
                        <a:rPr lang="es-MX" sz="18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NO HAY REPORTE DE CASOS</a:t>
                      </a:r>
                      <a:endParaRPr lang="es-MX" sz="18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008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4 Rectángulo"/>
          <p:cNvSpPr>
            <a:spLocks noChangeArrowheads="1"/>
          </p:cNvSpPr>
          <p:nvPr/>
        </p:nvSpPr>
        <p:spPr bwMode="auto">
          <a:xfrm>
            <a:off x="2057733" y="5325619"/>
            <a:ext cx="22256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CO" altLang="es-CO" sz="2800" dirty="0"/>
              <a:t>CALIFICACIÓN</a:t>
            </a:r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5248471"/>
              </p:ext>
            </p:extLst>
          </p:nvPr>
        </p:nvGraphicFramePr>
        <p:xfrm>
          <a:off x="395288" y="5849494"/>
          <a:ext cx="6143624" cy="4365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3989"/>
                <a:gridCol w="1523989"/>
                <a:gridCol w="1523989"/>
                <a:gridCol w="1571657"/>
              </a:tblGrid>
              <a:tr h="436563">
                <a:tc>
                  <a:txBody>
                    <a:bodyPr/>
                    <a:lstStyle/>
                    <a:p>
                      <a:r>
                        <a:rPr lang="es-CO" sz="1800" u="none" dirty="0" smtClean="0">
                          <a:solidFill>
                            <a:srgbClr val="FF0000"/>
                          </a:solidFill>
                        </a:rPr>
                        <a:t>0          </a:t>
                      </a:r>
                      <a:r>
                        <a:rPr lang="es-CO" sz="1800" u="none" dirty="0" smtClean="0">
                          <a:solidFill>
                            <a:schemeClr val="bg1"/>
                          </a:solidFill>
                        </a:rPr>
                        <a:t>&lt; 0. 50</a:t>
                      </a:r>
                      <a:endParaRPr lang="es-CO" sz="1800" u="none" dirty="0"/>
                    </a:p>
                  </a:txBody>
                  <a:tcPr marL="91439" marR="91439" marT="45654" marB="45654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800" dirty="0" smtClean="0">
                          <a:solidFill>
                            <a:srgbClr val="FF0000"/>
                          </a:solidFill>
                        </a:rPr>
                        <a:t>1    </a:t>
                      </a:r>
                      <a:r>
                        <a:rPr lang="es-CO" sz="1800" u="none" dirty="0" smtClean="0">
                          <a:solidFill>
                            <a:schemeClr val="bg1"/>
                          </a:solidFill>
                        </a:rPr>
                        <a:t>0. </a:t>
                      </a:r>
                      <a:r>
                        <a:rPr lang="es-CO" sz="1800" dirty="0" smtClean="0">
                          <a:solidFill>
                            <a:schemeClr val="bg1"/>
                          </a:solidFill>
                        </a:rPr>
                        <a:t>50-</a:t>
                      </a:r>
                      <a:r>
                        <a:rPr lang="es-CO" sz="1800" u="none" dirty="0" smtClean="0">
                          <a:solidFill>
                            <a:schemeClr val="bg1"/>
                          </a:solidFill>
                        </a:rPr>
                        <a:t>0. </a:t>
                      </a:r>
                      <a:r>
                        <a:rPr lang="es-CO" sz="1800" dirty="0" smtClean="0">
                          <a:solidFill>
                            <a:schemeClr val="bg1"/>
                          </a:solidFill>
                        </a:rPr>
                        <a:t>70</a:t>
                      </a:r>
                      <a:endParaRPr lang="es-CO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 marT="45654" marB="45654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800" dirty="0" smtClean="0">
                          <a:solidFill>
                            <a:srgbClr val="FF0000"/>
                          </a:solidFill>
                        </a:rPr>
                        <a:t>3    </a:t>
                      </a:r>
                      <a:r>
                        <a:rPr lang="es-CO" sz="1800" u="none" dirty="0" smtClean="0">
                          <a:solidFill>
                            <a:schemeClr val="bg1"/>
                          </a:solidFill>
                        </a:rPr>
                        <a:t>0.</a:t>
                      </a:r>
                      <a:r>
                        <a:rPr lang="es-CO" sz="1800" dirty="0" smtClean="0">
                          <a:solidFill>
                            <a:schemeClr val="bg1"/>
                          </a:solidFill>
                        </a:rPr>
                        <a:t>71-</a:t>
                      </a:r>
                      <a:r>
                        <a:rPr lang="es-CO" sz="1800" u="none" dirty="0" smtClean="0">
                          <a:solidFill>
                            <a:schemeClr val="bg1"/>
                          </a:solidFill>
                        </a:rPr>
                        <a:t>0. </a:t>
                      </a:r>
                      <a:r>
                        <a:rPr lang="es-CO" sz="1800" dirty="0" smtClean="0">
                          <a:solidFill>
                            <a:schemeClr val="bg1"/>
                          </a:solidFill>
                        </a:rPr>
                        <a:t>89</a:t>
                      </a:r>
                      <a:endParaRPr lang="es-CO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 marT="45654" marB="45654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800" dirty="0" smtClean="0">
                          <a:solidFill>
                            <a:srgbClr val="FF0000"/>
                          </a:solidFill>
                        </a:rPr>
                        <a:t>5        </a:t>
                      </a:r>
                      <a:r>
                        <a:rPr lang="es-CO" sz="1800" u="sng" dirty="0" smtClean="0">
                          <a:solidFill>
                            <a:schemeClr val="bg1"/>
                          </a:solidFill>
                        </a:rPr>
                        <a:t>&gt;</a:t>
                      </a:r>
                      <a:r>
                        <a:rPr lang="es-CO" sz="1800" u="none" dirty="0" smtClean="0">
                          <a:solidFill>
                            <a:schemeClr val="bg1"/>
                          </a:solidFill>
                        </a:rPr>
                        <a:t> 0. 90 </a:t>
                      </a:r>
                      <a:endParaRPr lang="es-CO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39" marR="91439" marT="45654" marB="45654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9943894"/>
              </p:ext>
            </p:extLst>
          </p:nvPr>
        </p:nvGraphicFramePr>
        <p:xfrm>
          <a:off x="179388" y="474663"/>
          <a:ext cx="8321675" cy="4569080"/>
        </p:xfrm>
        <a:graphic>
          <a:graphicData uri="http://schemas.openxmlformats.org/drawingml/2006/table">
            <a:tbl>
              <a:tblPr/>
              <a:tblGrid>
                <a:gridCol w="2269548"/>
                <a:gridCol w="6052127"/>
              </a:tblGrid>
              <a:tr h="311761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2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AREA DE GESTION CLINICA O </a:t>
                      </a:r>
                      <a:r>
                        <a:rPr lang="es-MX" sz="20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ASISTENCIAL 40</a:t>
                      </a:r>
                      <a:r>
                        <a:rPr lang="es-MX" sz="2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% </a:t>
                      </a:r>
                    </a:p>
                  </a:txBody>
                  <a:tcPr marL="6980" marR="6980" marT="698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670196">
                <a:tc>
                  <a:txBody>
                    <a:bodyPr/>
                    <a:lstStyle/>
                    <a:p>
                      <a:pPr algn="l" fontAlgn="t"/>
                      <a:r>
                        <a:rPr lang="es-MX" sz="18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INDICADOR No 23:</a:t>
                      </a:r>
                    </a:p>
                  </a:txBody>
                  <a:tcPr marL="6980" marR="6980" marT="6981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315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8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EVALUACION DE APLICACIÓN DE GUIA DE MANEJO ESPECIFICA: GUIA DE ATENCION DE ENFERMEDAD HIPERTENSIVA-HTA </a:t>
                      </a:r>
                    </a:p>
                  </a:txBody>
                  <a:tcPr marL="6980" marR="6980" marT="6981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3151"/>
                    </a:solidFill>
                  </a:tcPr>
                </a:tc>
              </a:tr>
              <a:tr h="192709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Fórmula:</a:t>
                      </a:r>
                    </a:p>
                  </a:txBody>
                  <a:tcPr marL="6980" marR="6980" marT="698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MX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Numero de historias clínicas que hacen parte de la muestra representativa con </a:t>
                      </a:r>
                      <a:r>
                        <a:rPr lang="es-MX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aplicación estricta </a:t>
                      </a:r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 la Guía de atención de Enfermedad Hipertensiva adoptada por la </a:t>
                      </a:r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ESE en la vigencia objeto de evaluación </a:t>
                      </a:r>
                      <a:r>
                        <a:rPr lang="es-MX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/</a:t>
                      </a:r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Total de historias clínicas auditadas de la muestra representativa de pacientes con diagnóstico de hipertensión arterial atendidos en la ESE en la vigencia objeto de evaluación</a:t>
                      </a:r>
                    </a:p>
                  </a:txBody>
                  <a:tcPr marL="6980" marR="6980" marT="6981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5585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Estándar </a:t>
                      </a:r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Exigido</a:t>
                      </a:r>
                    </a:p>
                  </a:txBody>
                  <a:tcPr marL="6980" marR="6980" marT="6981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</a:t>
                      </a:r>
                      <a:r>
                        <a:rPr lang="es-MX" sz="18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≥   </a:t>
                      </a:r>
                      <a:r>
                        <a:rPr lang="es-CO" sz="1800" u="none" dirty="0" smtClean="0">
                          <a:solidFill>
                            <a:schemeClr val="tx1"/>
                          </a:solidFill>
                        </a:rPr>
                        <a:t>0. </a:t>
                      </a:r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90</a:t>
                      </a:r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/>
                      </a:r>
                      <a:br>
                        <a:rPr lang="es-MX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endParaRPr lang="es-MX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80" marR="6980" marT="6981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4189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Fuente de Información</a:t>
                      </a:r>
                    </a:p>
                  </a:txBody>
                  <a:tcPr marL="6980" marR="6980" marT="698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Informe Comité </a:t>
                      </a:r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 Historias </a:t>
                      </a:r>
                      <a:r>
                        <a:rPr lang="es-MX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Clínicas  </a:t>
                      </a:r>
                    </a:p>
                    <a:p>
                      <a:pPr algn="ctr" rtl="0" fontAlgn="b"/>
                      <a:r>
                        <a:rPr lang="es-MX" sz="18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Que contenga: </a:t>
                      </a:r>
                      <a:r>
                        <a:rPr lang="es-MX" sz="1800" b="0" i="0" u="none" strike="noStrike" baseline="0" dirty="0" smtClean="0">
                          <a:solidFill>
                            <a:srgbClr val="FF0000"/>
                          </a:solidFill>
                          <a:latin typeface="Calibri"/>
                        </a:rPr>
                        <a:t>Referencia del acto administrativo de adopción </a:t>
                      </a:r>
                    </a:p>
                    <a:p>
                      <a:pPr algn="ctr" rtl="0" fontAlgn="b"/>
                      <a:r>
                        <a:rPr lang="es-MX" sz="1800" b="0" i="0" u="none" strike="noStrike" baseline="0" dirty="0" smtClean="0">
                          <a:solidFill>
                            <a:srgbClr val="FF0000"/>
                          </a:solidFill>
                          <a:latin typeface="Calibri"/>
                        </a:rPr>
                        <a:t>Definición y cuantificación de la muestra utilizada </a:t>
                      </a:r>
                    </a:p>
                    <a:p>
                      <a:pPr algn="ctr" rtl="0" fontAlgn="b"/>
                      <a:r>
                        <a:rPr lang="es-MX" sz="1800" b="0" i="0" u="none" strike="noStrike" baseline="0" dirty="0" smtClean="0">
                          <a:solidFill>
                            <a:srgbClr val="FF0000"/>
                          </a:solidFill>
                          <a:latin typeface="Calibri"/>
                        </a:rPr>
                        <a:t>Y aplicación de la fórmula del indicador </a:t>
                      </a:r>
                      <a:endParaRPr lang="es-MX" sz="18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6980" marR="6980" marT="6981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014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981075"/>
            <a:ext cx="7562850" cy="4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893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4 Rectángulo"/>
          <p:cNvSpPr>
            <a:spLocks noChangeArrowheads="1"/>
          </p:cNvSpPr>
          <p:nvPr/>
        </p:nvSpPr>
        <p:spPr bwMode="auto">
          <a:xfrm>
            <a:off x="2802454" y="5068516"/>
            <a:ext cx="22256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CO" altLang="es-CO" sz="2800" dirty="0"/>
              <a:t>CALIFICACIÓN</a:t>
            </a:r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0207841"/>
              </p:ext>
            </p:extLst>
          </p:nvPr>
        </p:nvGraphicFramePr>
        <p:xfrm>
          <a:off x="786661" y="5694639"/>
          <a:ext cx="6072189" cy="436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0892"/>
                <a:gridCol w="1515158"/>
                <a:gridCol w="1357322"/>
                <a:gridCol w="1928817"/>
              </a:tblGrid>
              <a:tr h="436562">
                <a:tc>
                  <a:txBody>
                    <a:bodyPr/>
                    <a:lstStyle/>
                    <a:p>
                      <a:r>
                        <a:rPr lang="es-CO" sz="1800" u="none" dirty="0" smtClean="0">
                          <a:solidFill>
                            <a:srgbClr val="FF0000"/>
                          </a:solidFill>
                        </a:rPr>
                        <a:t>  0    </a:t>
                      </a:r>
                      <a:r>
                        <a:rPr lang="es-CO" sz="1800" u="none" dirty="0" smtClean="0">
                          <a:solidFill>
                            <a:schemeClr val="bg1"/>
                          </a:solidFill>
                        </a:rPr>
                        <a:t>&lt;0. 30</a:t>
                      </a:r>
                      <a:endParaRPr lang="es-CO" sz="1800" u="none" dirty="0"/>
                    </a:p>
                  </a:txBody>
                  <a:tcPr marT="45654" marB="45654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800" dirty="0" smtClean="0">
                          <a:solidFill>
                            <a:srgbClr val="FF0000"/>
                          </a:solidFill>
                        </a:rPr>
                        <a:t>1   </a:t>
                      </a:r>
                      <a:r>
                        <a:rPr lang="es-CO" sz="1800" u="none" dirty="0" smtClean="0">
                          <a:solidFill>
                            <a:schemeClr val="bg1"/>
                          </a:solidFill>
                        </a:rPr>
                        <a:t>0. </a:t>
                      </a:r>
                      <a:r>
                        <a:rPr lang="es-CO" sz="1800" dirty="0" smtClean="0">
                          <a:solidFill>
                            <a:schemeClr val="bg1"/>
                          </a:solidFill>
                        </a:rPr>
                        <a:t>30-</a:t>
                      </a:r>
                      <a:r>
                        <a:rPr lang="es-CO" sz="1800" u="none" dirty="0" smtClean="0">
                          <a:solidFill>
                            <a:schemeClr val="bg1"/>
                          </a:solidFill>
                        </a:rPr>
                        <a:t>0. </a:t>
                      </a:r>
                      <a:r>
                        <a:rPr lang="es-CO" sz="1800" dirty="0" smtClean="0">
                          <a:solidFill>
                            <a:schemeClr val="bg1"/>
                          </a:solidFill>
                        </a:rPr>
                        <a:t>55</a:t>
                      </a:r>
                      <a:endParaRPr lang="es-CO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654" marB="45654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800" dirty="0" smtClean="0">
                          <a:solidFill>
                            <a:srgbClr val="FF0000"/>
                          </a:solidFill>
                        </a:rPr>
                        <a:t>3  </a:t>
                      </a:r>
                      <a:r>
                        <a:rPr lang="es-CO" sz="1800" u="none" dirty="0" smtClean="0">
                          <a:solidFill>
                            <a:schemeClr val="bg1"/>
                          </a:solidFill>
                        </a:rPr>
                        <a:t>0. </a:t>
                      </a:r>
                      <a:r>
                        <a:rPr lang="es-CO" sz="1800" dirty="0" smtClean="0">
                          <a:solidFill>
                            <a:schemeClr val="bg1"/>
                          </a:solidFill>
                        </a:rPr>
                        <a:t>56-</a:t>
                      </a:r>
                      <a:r>
                        <a:rPr lang="es-CO" sz="1800" u="none" dirty="0" smtClean="0">
                          <a:solidFill>
                            <a:schemeClr val="bg1"/>
                          </a:solidFill>
                        </a:rPr>
                        <a:t>0.</a:t>
                      </a:r>
                      <a:r>
                        <a:rPr lang="es-CO" sz="1800" dirty="0" smtClean="0">
                          <a:solidFill>
                            <a:schemeClr val="bg1"/>
                          </a:solidFill>
                        </a:rPr>
                        <a:t>79</a:t>
                      </a:r>
                      <a:endParaRPr lang="es-CO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654" marB="45654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800" dirty="0" smtClean="0">
                          <a:solidFill>
                            <a:srgbClr val="FF0000"/>
                          </a:solidFill>
                        </a:rPr>
                        <a:t>5    </a:t>
                      </a:r>
                      <a:r>
                        <a:rPr lang="es-CO" sz="1800" u="sng" dirty="0" smtClean="0">
                          <a:solidFill>
                            <a:schemeClr val="bg1"/>
                          </a:solidFill>
                        </a:rPr>
                        <a:t>&gt;</a:t>
                      </a:r>
                      <a:r>
                        <a:rPr lang="es-CO" sz="1800" u="none" dirty="0" smtClean="0">
                          <a:solidFill>
                            <a:schemeClr val="bg1"/>
                          </a:solidFill>
                        </a:rPr>
                        <a:t>0. 80</a:t>
                      </a:r>
                      <a:endParaRPr lang="es-CO" sz="1800" dirty="0">
                        <a:solidFill>
                          <a:schemeClr val="bg1"/>
                        </a:solidFill>
                      </a:endParaRPr>
                    </a:p>
                  </a:txBody>
                  <a:tcPr marT="45654" marB="45654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9326374"/>
              </p:ext>
            </p:extLst>
          </p:nvPr>
        </p:nvGraphicFramePr>
        <p:xfrm>
          <a:off x="214282" y="489097"/>
          <a:ext cx="8643998" cy="4095902"/>
        </p:xfrm>
        <a:graphic>
          <a:graphicData uri="http://schemas.openxmlformats.org/drawingml/2006/table">
            <a:tbl>
              <a:tblPr/>
              <a:tblGrid>
                <a:gridCol w="2197627"/>
                <a:gridCol w="6446371"/>
              </a:tblGrid>
              <a:tr h="114757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MX" sz="2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AREA DE GESTION CLINICA O ASITENCIAL </a:t>
                      </a:r>
                      <a:r>
                        <a:rPr lang="es-MX" sz="20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40</a:t>
                      </a:r>
                      <a:r>
                        <a:rPr lang="es-MX" sz="2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% </a:t>
                      </a:r>
                    </a:p>
                  </a:txBody>
                  <a:tcPr marL="6449" marR="6449" marT="644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649594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8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INDICADOR No 24:</a:t>
                      </a:r>
                    </a:p>
                  </a:txBody>
                  <a:tcPr marL="6449" marR="6449" marT="644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315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8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EVALUACION DE APLICACIÓN DE GUIA DE MANEJO DE</a:t>
                      </a:r>
                      <a:br>
                        <a:rPr lang="es-MX" sz="18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</a:br>
                      <a:r>
                        <a:rPr lang="es-MX" sz="18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     CRECIMIENTO Y DESARROLLO-</a:t>
                      </a:r>
                      <a:r>
                        <a:rPr lang="es-MX" sz="1800" b="1" i="0" u="none" strike="noStrike" dirty="0" err="1">
                          <a:solidFill>
                            <a:srgbClr val="FFFFFF"/>
                          </a:solidFill>
                          <a:latin typeface="Calibri"/>
                        </a:rPr>
                        <a:t>CyD</a:t>
                      </a:r>
                      <a:r>
                        <a:rPr lang="es-MX" sz="18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 </a:t>
                      </a:r>
                    </a:p>
                  </a:txBody>
                  <a:tcPr marL="6449" marR="6449" marT="644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3151"/>
                    </a:solidFill>
                  </a:tcPr>
                </a:tc>
              </a:tr>
              <a:tr h="1644772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Fórmula:</a:t>
                      </a:r>
                    </a:p>
                  </a:txBody>
                  <a:tcPr marL="6449" marR="6449" marT="644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Número de historias clínicas  que hacen parte de la muestra representativa de niños menores de 10 años a quienes se </a:t>
                      </a:r>
                      <a:r>
                        <a:rPr lang="es-MX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les aplico estrictamente </a:t>
                      </a:r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la guía técnica  para la detección temprana de las alteraciones del crecimiento y desarrollo </a:t>
                      </a:r>
                      <a:r>
                        <a:rPr lang="es-MX" sz="16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en la vigencia objeto</a:t>
                      </a:r>
                      <a:r>
                        <a:rPr lang="es-MX" sz="1600" b="0" i="0" u="none" strike="noStrike" baseline="0" dirty="0" smtClean="0">
                          <a:solidFill>
                            <a:srgbClr val="FF0000"/>
                          </a:solidFill>
                          <a:latin typeface="Calibri"/>
                        </a:rPr>
                        <a:t> de evaluación</a:t>
                      </a:r>
                      <a:r>
                        <a:rPr lang="es-CO" sz="1600" u="none" dirty="0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rgbClr val="FF0000"/>
                          </a:solidFill>
                          <a:latin typeface="+mn-lt"/>
                        </a:rPr>
                        <a:t> </a:t>
                      </a:r>
                      <a:r>
                        <a:rPr lang="es-MX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/</a:t>
                      </a:r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Número de historias clínicas de niños menores de 10 años incluidas en la muestra representativa a quienes se atendió en consulta de crecimiento y desarrollo en la ESE en la Vigencia objeto</a:t>
                      </a:r>
                      <a:r>
                        <a:rPr lang="es-MX" sz="16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de evaluación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49" marR="6449" marT="644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88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Estándar Exigido</a:t>
                      </a:r>
                    </a:p>
                  </a:txBody>
                  <a:tcPr marL="6449" marR="6449" marT="644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≥</a:t>
                      </a:r>
                      <a:r>
                        <a:rPr lang="es-MX" sz="16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 </a:t>
                      </a:r>
                      <a:r>
                        <a:rPr lang="es-CO" sz="1600" u="none" dirty="0" smtClean="0">
                          <a:solidFill>
                            <a:schemeClr val="tx1"/>
                          </a:solidFill>
                        </a:rPr>
                        <a:t>0. </a:t>
                      </a:r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80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49" marR="6449" marT="644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084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Fuente de Información</a:t>
                      </a:r>
                    </a:p>
                  </a:txBody>
                  <a:tcPr marL="6449" marR="6449" marT="644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Informe Comité </a:t>
                      </a:r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 Historias Clínicas </a:t>
                      </a:r>
                      <a:endParaRPr lang="es-MX" sz="16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rtl="0" fontAlgn="b"/>
                      <a:r>
                        <a:rPr lang="es-MX" sz="1600" b="0" i="0" u="none" strike="noStrike" dirty="0" smtClean="0">
                          <a:solidFill>
                            <a:srgbClr val="FF0000"/>
                          </a:solidFill>
                          <a:latin typeface="+mn-lt"/>
                        </a:rPr>
                        <a:t>Que contenga: </a:t>
                      </a:r>
                      <a:r>
                        <a:rPr lang="es-MX" sz="1600" b="0" i="0" u="none" strike="noStrike" baseline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Referencia del acto administrativo de adopción, </a:t>
                      </a:r>
                    </a:p>
                    <a:p>
                      <a:pPr algn="ctr" rtl="0" fontAlgn="b"/>
                      <a:r>
                        <a:rPr lang="es-MX" sz="1600" b="0" i="0" u="none" strike="noStrike" baseline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definición y cuantificación de la muestra utilizada </a:t>
                      </a:r>
                    </a:p>
                    <a:p>
                      <a:pPr algn="ctr" rtl="0" fontAlgn="b"/>
                      <a:r>
                        <a:rPr lang="es-MX" sz="1600" b="0" i="0" u="none" strike="noStrike" baseline="0" dirty="0" smtClean="0">
                          <a:solidFill>
                            <a:srgbClr val="FF0000"/>
                          </a:solidFill>
                          <a:latin typeface="+mn-lt"/>
                        </a:rPr>
                        <a:t>y aplicación de la fórmula del indicador 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449" marR="6449" marT="6449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552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4 Rectángulo"/>
          <p:cNvSpPr>
            <a:spLocks noChangeArrowheads="1"/>
          </p:cNvSpPr>
          <p:nvPr/>
        </p:nvSpPr>
        <p:spPr bwMode="auto">
          <a:xfrm>
            <a:off x="2192965" y="4668026"/>
            <a:ext cx="22256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CO" altLang="es-CO" sz="2800" dirty="0"/>
              <a:t>CALIFICACIÓN</a:t>
            </a:r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590811"/>
              </p:ext>
            </p:extLst>
          </p:nvPr>
        </p:nvGraphicFramePr>
        <p:xfrm>
          <a:off x="299373" y="5157492"/>
          <a:ext cx="6715125" cy="4365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5874"/>
                <a:gridCol w="1454993"/>
                <a:gridCol w="1644520"/>
                <a:gridCol w="2329738"/>
              </a:tblGrid>
              <a:tr h="4365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u="none" dirty="0" smtClean="0">
                          <a:solidFill>
                            <a:srgbClr val="FF0000"/>
                          </a:solidFill>
                        </a:rPr>
                        <a:t>0    </a:t>
                      </a:r>
                      <a:r>
                        <a:rPr lang="es-CO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&gt; 0,10</a:t>
                      </a:r>
                      <a:endParaRPr lang="es-CO" sz="1800" u="none" dirty="0"/>
                    </a:p>
                  </a:txBody>
                  <a:tcPr marL="91438" marR="91438" marT="45654" marB="45654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800" dirty="0" smtClean="0">
                          <a:solidFill>
                            <a:srgbClr val="FF0000"/>
                          </a:solidFill>
                        </a:rPr>
                        <a:t>1   </a:t>
                      </a:r>
                      <a:r>
                        <a:rPr lang="es-CO" sz="1800" dirty="0" smtClean="0">
                          <a:solidFill>
                            <a:schemeClr val="bg1"/>
                          </a:solidFill>
                        </a:rPr>
                        <a:t>0.06 - 0.09</a:t>
                      </a:r>
                      <a:endParaRPr lang="es-CO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38" marR="91438" marT="45654" marB="45654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800" dirty="0" smtClean="0">
                          <a:solidFill>
                            <a:srgbClr val="FF0000"/>
                          </a:solidFill>
                        </a:rPr>
                        <a:t>3   </a:t>
                      </a:r>
                      <a:r>
                        <a:rPr lang="es-CO" sz="1800" dirty="0" smtClean="0">
                          <a:solidFill>
                            <a:schemeClr val="bg1"/>
                          </a:solidFill>
                        </a:rPr>
                        <a:t>0.031 -0.059</a:t>
                      </a:r>
                      <a:endParaRPr lang="es-CO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38" marR="91438" marT="45654" marB="45654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800" dirty="0" smtClean="0">
                          <a:solidFill>
                            <a:srgbClr val="FF0000"/>
                          </a:solidFill>
                        </a:rPr>
                        <a:t>5      </a:t>
                      </a:r>
                      <a:r>
                        <a:rPr lang="es-CO" sz="1800" u="none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s-CO" sz="1800" u="sng" dirty="0" smtClean="0">
                          <a:solidFill>
                            <a:schemeClr val="bg1"/>
                          </a:solidFill>
                        </a:rPr>
                        <a:t>&lt;</a:t>
                      </a:r>
                      <a:r>
                        <a:rPr lang="es-CO" sz="1800" u="none" dirty="0" smtClean="0">
                          <a:solidFill>
                            <a:schemeClr val="bg1"/>
                          </a:solidFill>
                        </a:rPr>
                        <a:t> 0,03</a:t>
                      </a:r>
                      <a:endParaRPr lang="es-CO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38" marR="91438" marT="45654" marB="45654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6152849"/>
              </p:ext>
            </p:extLst>
          </p:nvPr>
        </p:nvGraphicFramePr>
        <p:xfrm>
          <a:off x="714375" y="571500"/>
          <a:ext cx="7572375" cy="3424238"/>
        </p:xfrm>
        <a:graphic>
          <a:graphicData uri="http://schemas.openxmlformats.org/drawingml/2006/table">
            <a:tbl>
              <a:tblPr/>
              <a:tblGrid>
                <a:gridCol w="2071688"/>
                <a:gridCol w="5500687"/>
              </a:tblGrid>
              <a:tr h="481536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MX" sz="2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AREA DE GESTION CLINICA O </a:t>
                      </a:r>
                      <a:r>
                        <a:rPr lang="es-MX" sz="2000" b="1" i="0" u="none" strike="noStrike" dirty="0" smtClean="0">
                          <a:solidFill>
                            <a:srgbClr val="FFFFFF"/>
                          </a:solidFill>
                          <a:latin typeface="Calibri"/>
                        </a:rPr>
                        <a:t>ASISTENCIAL 40</a:t>
                      </a:r>
                      <a:r>
                        <a:rPr lang="es-MX" sz="2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% </a:t>
                      </a:r>
                    </a:p>
                  </a:txBody>
                  <a:tcPr marL="6980" marR="6980" marT="697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555630">
                <a:tc>
                  <a:txBody>
                    <a:bodyPr/>
                    <a:lstStyle/>
                    <a:p>
                      <a:pPr algn="l" fontAlgn="ctr"/>
                      <a:r>
                        <a:rPr lang="es-MX" sz="18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INDICADOR No 25:</a:t>
                      </a:r>
                    </a:p>
                  </a:txBody>
                  <a:tcPr marL="6980" marR="6980" marT="697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315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8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PROPORCION DE REINGRESOS AL SERVICIO </a:t>
                      </a:r>
                      <a:r>
                        <a:rPr lang="es-MX" sz="18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DE </a:t>
                      </a:r>
                      <a:r>
                        <a:rPr lang="es-MX" sz="18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URGENCIAS EN MENOS DE 72 HORAS</a:t>
                      </a:r>
                      <a:endParaRPr lang="es-MX" sz="18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6980" marR="6980" marT="697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F3151"/>
                    </a:solidFill>
                  </a:tcPr>
                </a:tc>
              </a:tr>
              <a:tr h="1226204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Fórmula:</a:t>
                      </a:r>
                    </a:p>
                  </a:txBody>
                  <a:tcPr marL="6980" marR="6980" marT="697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Número de </a:t>
                      </a:r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pacientes que reingresan  </a:t>
                      </a:r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al </a:t>
                      </a:r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servicio </a:t>
                      </a:r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 </a:t>
                      </a:r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urgencias en la misma institución antes de 72 horas con el </a:t>
                      </a:r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mismo diagnostico </a:t>
                      </a:r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de egreso en</a:t>
                      </a:r>
                      <a:r>
                        <a:rPr lang="es-MX" sz="16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la vigencia objeto de evaluación </a:t>
                      </a:r>
                      <a:r>
                        <a:rPr lang="es-MX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/ </a:t>
                      </a:r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 de </a:t>
                      </a:r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pacientes atendidos en</a:t>
                      </a:r>
                      <a:r>
                        <a:rPr lang="es-MX" sz="16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el </a:t>
                      </a:r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servicio de </a:t>
                      </a:r>
                      <a:r>
                        <a:rPr lang="es-MX" sz="16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urgencias en</a:t>
                      </a:r>
                      <a:r>
                        <a:rPr lang="es-MX" sz="1600" b="0" i="0" u="none" strike="noStrike" baseline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 la vigencia objeto de evaluación </a:t>
                      </a:r>
                      <a:endParaRPr lang="es-MX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80" marR="6980" marT="6978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6200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Estandar Exigido</a:t>
                      </a:r>
                    </a:p>
                  </a:txBody>
                  <a:tcPr marL="6980" marR="6980" marT="6978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≤ 0,03</a:t>
                      </a:r>
                      <a:br>
                        <a:rPr lang="es-MX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</a:br>
                      <a:endParaRPr lang="es-MX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980" marR="6980" marT="6978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4668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Fuente de Información</a:t>
                      </a:r>
                    </a:p>
                  </a:txBody>
                  <a:tcPr marL="6980" marR="6980" marT="697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600" b="0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Ficha</a:t>
                      </a:r>
                      <a:r>
                        <a:rPr lang="es-MX" sz="1600" b="0" i="0" u="none" strike="noStrike" baseline="0" dirty="0" smtClean="0">
                          <a:solidFill>
                            <a:srgbClr val="FF0000"/>
                          </a:solidFill>
                          <a:latin typeface="Calibri"/>
                        </a:rPr>
                        <a:t> técnica de la pagina web del SIHO del Ministerio de Salud y Protección Social </a:t>
                      </a:r>
                      <a:endParaRPr lang="es-MX" sz="16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6980" marR="6980" marT="6978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69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3644</TotalTime>
  <Words>2932</Words>
  <Application>Microsoft Office PowerPoint</Application>
  <PresentationFormat>Presentación en pantalla (4:3)</PresentationFormat>
  <Paragraphs>331</Paragraphs>
  <Slides>29</Slides>
  <Notes>19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0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Gobernación</dc:creator>
  <cp:lastModifiedBy>MYRIAM LUCIA RAMIREZ RIOS</cp:lastModifiedBy>
  <cp:revision>110</cp:revision>
  <dcterms:created xsi:type="dcterms:W3CDTF">2016-04-01T15:41:34Z</dcterms:created>
  <dcterms:modified xsi:type="dcterms:W3CDTF">2018-03-08T13:45:31Z</dcterms:modified>
</cp:coreProperties>
</file>