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54" r:id="rId2"/>
    <p:sldId id="388" r:id="rId3"/>
    <p:sldId id="372" r:id="rId4"/>
    <p:sldId id="373" r:id="rId5"/>
    <p:sldId id="360" r:id="rId6"/>
    <p:sldId id="361" r:id="rId7"/>
    <p:sldId id="389" r:id="rId8"/>
    <p:sldId id="391" r:id="rId9"/>
    <p:sldId id="392" r:id="rId10"/>
    <p:sldId id="390" r:id="rId11"/>
    <p:sldId id="394" r:id="rId12"/>
    <p:sldId id="395" r:id="rId13"/>
    <p:sldId id="396" r:id="rId14"/>
    <p:sldId id="380" r:id="rId15"/>
    <p:sldId id="369" r:id="rId16"/>
    <p:sldId id="370" r:id="rId17"/>
    <p:sldId id="381" r:id="rId18"/>
    <p:sldId id="387" r:id="rId19"/>
    <p:sldId id="393" r:id="rId20"/>
    <p:sldId id="383" r:id="rId21"/>
    <p:sldId id="384" r:id="rId22"/>
    <p:sldId id="385" r:id="rId23"/>
    <p:sldId id="386" r:id="rId24"/>
    <p:sldId id="353" r:id="rId2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5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10B4B-ED37-4683-8239-A60B9421B0DB}" type="datetimeFigureOut">
              <a:rPr lang="es-ES" smtClean="0"/>
              <a:pPr/>
              <a:t>06/03/2018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FB090-158F-4090-8915-EE4739C929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67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7 Rectángulo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A0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13" name="12 Imagen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808" y="44624"/>
              <a:ext cx="6046665" cy="6552728"/>
            </a:xfrm>
            <a:prstGeom prst="rect">
              <a:avLst/>
            </a:prstGeom>
          </p:spPr>
        </p:pic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3861048"/>
            <a:ext cx="6400800" cy="1126976"/>
          </a:xfrm>
        </p:spPr>
        <p:txBody>
          <a:bodyPr>
            <a:normAutofit/>
          </a:bodyPr>
          <a:lstStyle>
            <a:lvl1pPr marL="0" indent="0" algn="r">
              <a:buNone/>
              <a:defRPr sz="3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10" name="9 Rectángulo redondeado"/>
          <p:cNvSpPr/>
          <p:nvPr userDrawn="1"/>
        </p:nvSpPr>
        <p:spPr>
          <a:xfrm>
            <a:off x="-108520" y="116632"/>
            <a:ext cx="5976664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188640"/>
            <a:ext cx="3209557" cy="106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Prosperidad RGB.jpg"/>
          <p:cNvPicPr>
            <a:picLocks noChangeAspect="1"/>
          </p:cNvPicPr>
          <p:nvPr userDrawn="1"/>
        </p:nvPicPr>
        <p:blipFill>
          <a:blip r:embed="rId4" cstate="print"/>
          <a:srcRect l="12299" t="37400" r="11479" b="37400"/>
          <a:stretch>
            <a:fillRect/>
          </a:stretch>
        </p:blipFill>
        <p:spPr>
          <a:xfrm>
            <a:off x="3563888" y="404664"/>
            <a:ext cx="2232248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6/03/2018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6/03/2018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906888" cy="1156990"/>
          </a:xfrm>
        </p:spPr>
        <p:txBody>
          <a:bodyPr/>
          <a:lstStyle>
            <a:lvl1pPr algn="r">
              <a:defRPr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s-ES" dirty="0"/>
              <a:t>Haga clic para modificar el estilo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6/03/2018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</a:t>
            </a:r>
            <a:r>
              <a:rPr lang="es-ES" dirty="0" err="1"/>
              <a:t>pa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6/03/2018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6/03/2018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6/03/2018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6/03/2018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6/03/2018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6/03/2018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906888" cy="1156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</a:t>
            </a:r>
            <a:r>
              <a:rPr lang="es-ES" dirty="0" err="1"/>
              <a:t>pat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A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76672"/>
            <a:ext cx="2120900" cy="70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Prosperidad RGB.jpg"/>
          <p:cNvPicPr>
            <a:picLocks noChangeAspect="1"/>
          </p:cNvPicPr>
          <p:nvPr userDrawn="1"/>
        </p:nvPicPr>
        <p:blipFill>
          <a:blip r:embed="rId15" cstate="print"/>
          <a:srcRect l="12299" t="37400" r="11479" b="37400"/>
          <a:stretch>
            <a:fillRect/>
          </a:stretch>
        </p:blipFill>
        <p:spPr>
          <a:xfrm>
            <a:off x="2123728" y="620688"/>
            <a:ext cx="1728192" cy="445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00A0BA"/>
          </a:solidFill>
          <a:latin typeface="Arial Black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95325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s-CO" dirty="0">
              <a:latin typeface="+mj-lt"/>
            </a:endParaRPr>
          </a:p>
          <a:p>
            <a:pPr marL="0" indent="0" algn="ctr">
              <a:buNone/>
            </a:pPr>
            <a:r>
              <a:rPr lang="es-CO" sz="4400" b="1" dirty="0">
                <a:latin typeface="+mj-lt"/>
              </a:rPr>
              <a:t>Definición operacional de indicadores de Área Financiera y Administrativa</a:t>
            </a:r>
          </a:p>
          <a:p>
            <a:pPr marL="0" indent="0" algn="ctr">
              <a:buNone/>
            </a:pPr>
            <a:r>
              <a:rPr lang="es-CO" sz="4400" b="1" dirty="0">
                <a:latin typeface="+mj-lt"/>
              </a:rPr>
              <a:t>40%</a:t>
            </a:r>
          </a:p>
          <a:p>
            <a:pPr marL="0" indent="0" algn="ctr">
              <a:buNone/>
            </a:pPr>
            <a:endParaRPr lang="es-CO" sz="4400" b="1" dirty="0">
              <a:latin typeface="+mj-lt"/>
            </a:endParaRPr>
          </a:p>
          <a:p>
            <a:pPr marL="0" indent="0" algn="ctr">
              <a:buNone/>
            </a:pPr>
            <a:endParaRPr lang="es-CO" b="1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12998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99592" y="2080420"/>
          <a:ext cx="7344816" cy="2659176"/>
        </p:xfrm>
        <a:graphic>
          <a:graphicData uri="http://schemas.openxmlformats.org/drawingml/2006/table">
            <a:tbl>
              <a:tblPr/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3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CARTERA DEUDORES (miles de pesos corrientes)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9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93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Cartera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59.664.020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78.403.567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93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&lt; 60 dias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11.586.385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18.535.964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93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61 a 360 dias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22.221.272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24.436.598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393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&gt; 360 dias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25.856.362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35.431.005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3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PASIVOS (miles de pesos corrientes)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39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393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PASIVO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1.039.533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4.941.959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93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...SERVICIOS PERSONALES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231.585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224.731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393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Otros Acreedores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807.948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4.717.228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870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582061"/>
              </p:ext>
            </p:extLst>
          </p:nvPr>
        </p:nvGraphicFramePr>
        <p:xfrm>
          <a:off x="467544" y="908720"/>
          <a:ext cx="7776864" cy="5532120"/>
        </p:xfrm>
        <a:graphic>
          <a:graphicData uri="http://schemas.openxmlformats.org/drawingml/2006/table">
            <a:tbl>
              <a:tblPr/>
              <a:tblGrid>
                <a:gridCol w="271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9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6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96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8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88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96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5274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latin typeface="+mj-lt"/>
                        </a:rPr>
                        <a:t>Aplicativo para calcular variación de la Unidad de Valor Relativa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latin typeface="+mj-lt"/>
                        </a:rPr>
                        <a:t>Nivel de atención de la IPS a analizar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latin typeface="+mj-lt"/>
                        </a:rPr>
                        <a:t>Actualizado: 27 de marzo de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latin typeface="+mj-lt"/>
                        </a:rPr>
                        <a:t>Nivel de atención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latin typeface="+mj-lt"/>
                        </a:rPr>
                        <a:t>Producción por año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latin typeface="+mj-lt"/>
                        </a:rPr>
                        <a:t>UVR por año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latin typeface="+mj-lt"/>
                        </a:rPr>
                        <a:t>Concepto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latin typeface="+mj-lt"/>
                        </a:rPr>
                        <a:t>Ponderación UVR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latin typeface="+mj-lt"/>
                        </a:rPr>
                        <a:t>t-1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latin typeface="+mj-lt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Symbol" pitchFamily="18" charset="2"/>
                        </a:rPr>
                        <a:t>D</a:t>
                      </a:r>
                      <a:r>
                        <a:rPr lang="es-ES" sz="1000" b="0" i="0" u="none" strike="noStrike" dirty="0">
                          <a:latin typeface="+mj-lt"/>
                        </a:rPr>
                        <a:t> % </a:t>
                      </a:r>
                      <a:r>
                        <a:rPr lang="es-ES" sz="1000" b="0" i="0" u="none" strike="noStrike" dirty="0" err="1">
                          <a:latin typeface="+mj-lt"/>
                        </a:rPr>
                        <a:t>producc</a:t>
                      </a:r>
                      <a:endParaRPr lang="es-ES" sz="10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latin typeface="+mj-lt"/>
                        </a:rPr>
                        <a:t>t-1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latin typeface="+mj-lt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latin typeface="Symbol" pitchFamily="18" charset="2"/>
                        </a:rPr>
                        <a:t>D</a:t>
                      </a:r>
                      <a:r>
                        <a:rPr lang="es-ES" sz="1100" b="0" i="0" u="none" strike="noStrike" dirty="0">
                          <a:latin typeface="+mj-lt"/>
                        </a:rPr>
                        <a:t> % UVR por servicio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Dosis de biológico aplicadas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0,15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55.112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59.226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7,5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8.266,8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8.883,9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7,5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488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Controles de enfermería (Atención prenatal / crecimiento y desarrollo)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0,75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23.438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25.088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7,0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17.578,5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18.816,0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7,0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Citologías cervicovaginales tomadas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2,00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24.533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27.861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13,6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49.066,0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55.722,0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13,6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233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Otros controles de enfermería de PyP (Diferentes a atención prenatal - Crecimiento y desarrollo)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0,75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8.664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13.045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6.498,0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9.783,8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50,6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48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latin typeface="+mj-lt"/>
                        </a:rPr>
                        <a:t>Número de visitas domiciliarias e institucionales -PIC-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2,37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15.384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14.292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36.398,5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33.814,9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-7,1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Número de sesiones de talleres colectivos -PIC-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1,82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415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3.358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755,3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6.111,6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709,2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488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Consultas de medicina general electivas realizadas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1,82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63.824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64.222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0,6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116.159,7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116.884,0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0,6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488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Consultas de medicina general urgentes realizadas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5,27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20.500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25.609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24,9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108.035,0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134.959,4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24,9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488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latin typeface="+mj-lt"/>
                        </a:rPr>
                        <a:t>Total de consultas de odontología realizadas (valoración)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1,82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34.461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35.543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3,1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62.719,0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64.688,3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Sellantes aplicados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1,06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4.104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3.528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-14,0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4.350,2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3.739,7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-14,0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Superficies obturadas (cualquier material)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1,06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7.786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6.934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-10,9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8.253,2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7.350,0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-10,9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Exodoncias (cualquier tipo)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2,10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4.104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3.528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-14,0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8.618,4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7.408,8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-14,0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Partos vaginales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65,00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-38,1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4.095,0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2.535,0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-38,1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5488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latin typeface="+mj-lt"/>
                        </a:rPr>
                        <a:t>Total de días estancia de los egresos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10,74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11,64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15,64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227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170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-25,1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       2.438,0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       1.825,8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-25,1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Exámenes de laboratorio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1,98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3,10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6,98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                -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                -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744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Número de imágenes diagnósticas tomadas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4,73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6,51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 37,40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                -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                -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5488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latin typeface="+mj-lt"/>
                        </a:rPr>
                        <a:t> Variación % UVR por servicio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433.231,6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472.523,1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9,1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322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08937" y="1348814"/>
          <a:ext cx="8577905" cy="4528458"/>
        </p:xfrm>
        <a:graphic>
          <a:graphicData uri="http://schemas.openxmlformats.org/drawingml/2006/table">
            <a:tbl>
              <a:tblPr/>
              <a:tblGrid>
                <a:gridCol w="2517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8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8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8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48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88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8695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latin typeface="+mj-lt"/>
                        </a:rPr>
                        <a:t>Aplicativo para calcular variación de la Unidad de Valor Relativa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latin typeface="+mj-lt"/>
                        </a:rPr>
                        <a:t>Nivel de atención de la IPS a analizar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latin typeface="+mj-lt"/>
                        </a:rPr>
                        <a:t>Actualizado: 27 de marzo de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latin typeface="+mj-lt"/>
                        </a:rPr>
                        <a:t>Nivel de atención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latin typeface="+mj-lt"/>
                        </a:rPr>
                        <a:t>Producción por año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latin typeface="+mj-lt"/>
                        </a:rPr>
                        <a:t>UVR por año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8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latin typeface="+mj-lt"/>
                        </a:rPr>
                        <a:t>Concepto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+mj-lt"/>
                        </a:rPr>
                        <a:t>Ponderación UVR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+mj-lt"/>
                        </a:rPr>
                        <a:t>t-1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+mj-lt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Symbol" pitchFamily="18" charset="2"/>
                        </a:rPr>
                        <a:t>D</a:t>
                      </a:r>
                      <a:r>
                        <a:rPr lang="es-ES" sz="1200" b="0" i="0" u="none" strike="noStrike" dirty="0">
                          <a:latin typeface="+mj-lt"/>
                        </a:rPr>
                        <a:t> % producción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latin typeface="+mj-lt"/>
                        </a:rPr>
                        <a:t>t-1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+mj-lt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Symbol" pitchFamily="18" charset="2"/>
                        </a:rPr>
                        <a:t>D</a:t>
                      </a:r>
                      <a:r>
                        <a:rPr lang="es-ES" sz="1200" b="0" i="0" u="none" strike="noStrike" dirty="0">
                          <a:latin typeface="+mj-lt"/>
                        </a:rPr>
                        <a:t> % UVR por servicio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91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Consultas de medicina general urgentes realizadas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5,27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10.990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12.543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14,1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57.917,3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66.101,6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14,1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91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Consultas de medicina especializada electivas realizadas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2,60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32.600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43.141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32,3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84.760,0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112.166,6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32,3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91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Partos vaginales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65,00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63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 dirty="0">
                          <a:latin typeface="+mj-lt"/>
                        </a:rPr>
                        <a:t> 39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-38,1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4.095,0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2.535,0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-38,1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91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Partos por cesárea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77,50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751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944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25,7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58.202,5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73.160,0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25,7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91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Total de días estancia de los egresos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10,74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11,64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15,64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227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170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-25,1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          2.642,3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          1.978,8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-25,1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91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Total de cirugías realizadas (Sin incluir partos, cesáreas y otros obstétricos)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82,00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138,09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262,10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5.356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 dirty="0">
                          <a:latin typeface="+mj-lt"/>
                        </a:rPr>
                        <a:t> 6.737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25,8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      739.583,3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      930.278,6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25,8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91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Exámenes de laboratorio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1,98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3,10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6,98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55.575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67.501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21,5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      172.282,5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      209.253,1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21,5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91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Número de imágenes diagnósticas tomadas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4,73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6,51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latin typeface="+mj-lt"/>
                        </a:rPr>
                        <a:t> 37,40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15.103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21.175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40,2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 dirty="0">
                          <a:latin typeface="+mj-lt"/>
                        </a:rPr>
                        <a:t>         98.320,5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 dirty="0">
                          <a:latin typeface="+mj-lt"/>
                        </a:rPr>
                        <a:t>       137.849,3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>
                          <a:latin typeface="+mj-lt"/>
                        </a:rPr>
                        <a:t> 40,2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074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latin typeface="+mj-lt"/>
                        </a:rPr>
                        <a:t> Variación % UVR por servicio 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6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6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 dirty="0">
                          <a:latin typeface="+mj-lt"/>
                        </a:rPr>
                        <a:t>1.217.803,4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 dirty="0">
                          <a:latin typeface="+mj-lt"/>
                        </a:rPr>
                        <a:t>1.533.323,0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 dirty="0">
                          <a:latin typeface="+mj-lt"/>
                        </a:rPr>
                        <a:t> 25,9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547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85720" y="1144095"/>
          <a:ext cx="8408170" cy="5165225"/>
        </p:xfrm>
        <a:graphic>
          <a:graphicData uri="http://schemas.openxmlformats.org/drawingml/2006/table">
            <a:tbl>
              <a:tblPr/>
              <a:tblGrid>
                <a:gridCol w="2556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6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3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3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13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64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48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095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263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55727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latin typeface="+mj-lt"/>
                        </a:rPr>
                        <a:t>Aplicativo para calcular variación de la Unidad de Valor Relativa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24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latin typeface="+mj-lt"/>
                        </a:rPr>
                        <a:t>Nivel de atención de la IPS a analizar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24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latin typeface="+mj-lt"/>
                        </a:rPr>
                        <a:t>Actualizado: 27 de marzo de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latin typeface="+mj-lt"/>
                        </a:rPr>
                        <a:t>Nivel de atención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latin typeface="+mj-lt"/>
                        </a:rPr>
                        <a:t>Producción por año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latin typeface="+mj-lt"/>
                        </a:rPr>
                        <a:t>UVR por año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4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latin typeface="+mj-lt"/>
                        </a:rPr>
                        <a:t>Concepto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latin typeface="+mj-lt"/>
                        </a:rPr>
                        <a:t>Ponderación UVR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latin typeface="+mj-lt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latin typeface="+mj-lt"/>
                        </a:rPr>
                        <a:t>t-1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latin typeface="+mj-lt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latin typeface="Symbol" pitchFamily="18" charset="2"/>
                        </a:rPr>
                        <a:t>D</a:t>
                      </a:r>
                      <a:r>
                        <a:rPr lang="es-ES" sz="1100" b="0" i="0" u="none" strike="noStrike" dirty="0">
                          <a:latin typeface="+mj-lt"/>
                        </a:rPr>
                        <a:t> % producción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latin typeface="+mj-lt"/>
                        </a:rPr>
                        <a:t>t-1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latin typeface="+mj-lt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latin typeface="Symbol" pitchFamily="18" charset="2"/>
                        </a:rPr>
                        <a:t>D </a:t>
                      </a:r>
                      <a:r>
                        <a:rPr lang="es-ES" sz="1100" b="0" i="0" u="none" strike="noStrike" dirty="0">
                          <a:latin typeface="+mj-lt"/>
                        </a:rPr>
                        <a:t>% UVR por servicio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49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Consultas de medicina general urgentes realizadas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5,27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10.990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12.543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14,1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57.917,3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66.101,6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14,1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49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Consultas de medicina especializada electivas realizadas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2,60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32.600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43.141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32,3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84.760,0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112.166,6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32,3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Partos vaginales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65,00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-38,1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4.095,0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2.535,0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-38,1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Partos por cesárea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77,50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751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944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25,7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58.202,5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73.160,0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25,7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49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Total de días estancia de los egresos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10,74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11,64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15,64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227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170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-25,1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       3.550,3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       2.658,8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-25,1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Días estancia Cuidados Intermedios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51,33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5.861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7.115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21,4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300.845,1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365.213,0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21,4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359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Días estancia Cuidados Intensivos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108,55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4.693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6.340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35,1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509.425,2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688.207,0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35,1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359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Total de cirugías realizadas (Sin incluir partos, cesáreas y otros obstétricos)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82,00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138,09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262,10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5.356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6.737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25,8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1.403.807,6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1.765.767,7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25,8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49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Exámenes de laboratorio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1,98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3,10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6,98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55.575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67.501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21,5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   387.913,5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      471.157,0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21,5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049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latin typeface="+mj-lt"/>
                        </a:rPr>
                        <a:t>Número de imágenes diagnósticas tomadas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4,73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6,51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37,40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15.103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21.175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>
                          <a:latin typeface="+mj-lt"/>
                        </a:rPr>
                        <a:t> 40,2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      564.852,2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      791.945,0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40,2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latin typeface="+mj-lt"/>
                        </a:rPr>
                        <a:t> Variación % UVR por servicio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3.375.368,7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4.338.911,6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ES" sz="1100" b="0" i="0" u="none" strike="noStrike" dirty="0">
                        <a:latin typeface="+mj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100" b="0" i="0" u="none" strike="noStrike" dirty="0">
                          <a:latin typeface="+mj-lt"/>
                        </a:rPr>
                        <a:t> 28,5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750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805421"/>
              </p:ext>
            </p:extLst>
          </p:nvPr>
        </p:nvGraphicFramePr>
        <p:xfrm>
          <a:off x="467544" y="1052736"/>
          <a:ext cx="8247860" cy="4666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9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0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Anexo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Aspecto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Indicador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01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2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>
                          <a:effectLst/>
                        </a:rPr>
                        <a:t>Número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u="none" strike="noStrike" dirty="0">
                          <a:effectLst/>
                        </a:rPr>
                        <a:t>6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0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Ponderación</a:t>
                      </a: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u="none" strike="noStrike" dirty="0">
                          <a:effectLst/>
                        </a:rPr>
                        <a:t>(0,05)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0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u="none" strike="noStrike">
                          <a:effectLst/>
                        </a:rPr>
                        <a:t>Tipo de ESE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u="none" strike="noStrike" dirty="0">
                          <a:effectLst/>
                        </a:rPr>
                        <a:t>Nivel I, II y III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966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>
                          <a:effectLst/>
                        </a:rPr>
                        <a:t>Indicador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500" u="none" strike="noStrike" dirty="0">
                          <a:effectLst/>
                        </a:rPr>
                        <a:t>Proporción de M y MMQ adquiridos mediante uno de los siguientes</a:t>
                      </a:r>
                      <a:r>
                        <a:rPr lang="es-CO" sz="1500" u="none" strike="noStrike" baseline="0" dirty="0">
                          <a:effectLst/>
                        </a:rPr>
                        <a:t> </a:t>
                      </a:r>
                      <a:r>
                        <a:rPr lang="es-CO" sz="1500" u="none" strike="noStrike" dirty="0">
                          <a:effectLst/>
                        </a:rPr>
                        <a:t>mecanismos a) compras conjuntas, b)compras a través de cooperativas de ESE, c) compras a través</a:t>
                      </a:r>
                      <a:r>
                        <a:rPr lang="es-CO" sz="1500" u="none" strike="noStrike" baseline="0" dirty="0">
                          <a:effectLst/>
                        </a:rPr>
                        <a:t> de</a:t>
                      </a:r>
                      <a:r>
                        <a:rPr lang="es-CO" sz="1500" u="none" strike="noStrike" dirty="0">
                          <a:effectLst/>
                        </a:rPr>
                        <a:t> mecanismos electrónicos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55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>
                          <a:effectLst/>
                        </a:rPr>
                        <a:t>Fórmula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500" u="none" strike="noStrike" dirty="0">
                          <a:effectLst/>
                        </a:rPr>
                        <a:t>Valor total adquisiciones M y adquiridos mediante uno de los siguientes</a:t>
                      </a:r>
                      <a:r>
                        <a:rPr lang="es-CO" sz="1500" u="none" strike="noStrike" baseline="0" dirty="0">
                          <a:effectLst/>
                        </a:rPr>
                        <a:t> </a:t>
                      </a:r>
                      <a:r>
                        <a:rPr lang="es-CO" sz="1500" u="none" strike="noStrike" dirty="0">
                          <a:effectLst/>
                        </a:rPr>
                        <a:t>mecanismos a) compras conjuntas, b)compras a través de cooperativas de ESE, c) compras a través</a:t>
                      </a:r>
                      <a:r>
                        <a:rPr lang="es-CO" sz="1500" u="none" strike="noStrike" baseline="0" dirty="0">
                          <a:effectLst/>
                        </a:rPr>
                        <a:t> de</a:t>
                      </a:r>
                      <a:r>
                        <a:rPr lang="es-CO" sz="1500" u="none" strike="noStrike" dirty="0">
                          <a:effectLst/>
                        </a:rPr>
                        <a:t> mecanismos electrónicos </a:t>
                      </a:r>
                      <a:r>
                        <a:rPr lang="es-CO" sz="1500" b="1" u="none" strike="noStrike" dirty="0">
                          <a:effectLst/>
                        </a:rPr>
                        <a:t>/</a:t>
                      </a:r>
                      <a:r>
                        <a:rPr lang="es-CO" sz="1500" u="none" strike="noStrike" dirty="0">
                          <a:effectLst/>
                        </a:rPr>
                        <a:t> Valor total adquisiciones ESE por M y MMQ Vig .Eva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9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500" b="1" u="none" strike="noStrike" dirty="0">
                          <a:effectLst/>
                        </a:rPr>
                        <a:t>Estándar para cada año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500" b="1" u="none" strike="noStrike" dirty="0">
                          <a:effectLst/>
                        </a:rPr>
                        <a:t>Mayor o Igual 0,70</a:t>
                      </a:r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89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>
                          <a:effectLst/>
                        </a:rPr>
                        <a:t>Fuente de Información</a:t>
                      </a:r>
                      <a:endParaRPr lang="es-CO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 dirty="0">
                          <a:effectLst/>
                        </a:rPr>
                        <a:t>Certificación compras firmado por Revisor</a:t>
                      </a:r>
                      <a:r>
                        <a:rPr lang="es-CO" sz="1500" u="none" strike="noStrike" baseline="0" dirty="0">
                          <a:effectLst/>
                        </a:rPr>
                        <a:t> Fiscal </a:t>
                      </a:r>
                      <a:r>
                        <a:rPr lang="es-CO" sz="1500" u="none" strike="noStrike" dirty="0">
                          <a:effectLst/>
                        </a:rPr>
                        <a:t>o por Contador  Público titulado</a:t>
                      </a:r>
                      <a:r>
                        <a:rPr lang="es-CO" sz="1500" u="none" strike="noStrike" baseline="0" dirty="0">
                          <a:effectLst/>
                        </a:rPr>
                        <a:t> </a:t>
                      </a:r>
                      <a:r>
                        <a:rPr lang="es-CO" sz="1500" u="none" strike="noStrike" dirty="0">
                          <a:effectLst/>
                        </a:rPr>
                        <a:t>y Control Interno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01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500" u="none" strike="noStrike" dirty="0">
                          <a:effectLst/>
                        </a:rPr>
                        <a:t>3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 dirty="0">
                          <a:effectLst/>
                        </a:rPr>
                        <a:t>Calificación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 dirty="0">
                          <a:effectLst/>
                        </a:rPr>
                        <a:t>0: Valor menor a 0,30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0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 dirty="0">
                          <a:effectLst/>
                        </a:rPr>
                        <a:t>1: Entre 0,30 y 0,50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0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 dirty="0">
                          <a:effectLst/>
                        </a:rPr>
                        <a:t>3: Entre 0,51 y 0,69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0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500" u="none" strike="noStrike" dirty="0">
                          <a:effectLst/>
                        </a:rPr>
                        <a:t>5: Mayor o</a:t>
                      </a:r>
                      <a:r>
                        <a:rPr lang="es-CO" sz="1500" u="none" strike="noStrike" baseline="0" dirty="0">
                          <a:effectLst/>
                        </a:rPr>
                        <a:t> igual a</a:t>
                      </a:r>
                      <a:r>
                        <a:rPr lang="es-CO" sz="1500" u="none" strike="noStrike" dirty="0">
                          <a:effectLst/>
                        </a:rPr>
                        <a:t> 0,70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 bwMode="auto">
          <a:xfrm>
            <a:off x="179512" y="6165304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 de Gestión de Gerentes de ESE</a:t>
            </a:r>
            <a:endParaRPr kumimoji="0" lang="es-CO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RESOLUCIÓN 408 DE 2018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3685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454309"/>
              </p:ext>
            </p:extLst>
          </p:nvPr>
        </p:nvGraphicFramePr>
        <p:xfrm>
          <a:off x="251520" y="1268761"/>
          <a:ext cx="8640959" cy="4708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5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7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3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11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Número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7 </a:t>
                      </a:r>
                      <a:r>
                        <a:rPr lang="es-CO" sz="1600" u="none" strike="noStrike" baseline="0" dirty="0">
                          <a:effectLst/>
                        </a:rPr>
                        <a:t>                    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11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Ponderación</a:t>
                      </a:r>
                    </a:p>
                  </a:txBody>
                  <a:tcPr marL="6371" marR="6371" marT="637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(0,05)</a:t>
                      </a:r>
                    </a:p>
                  </a:txBody>
                  <a:tcPr marL="6371" marR="6371" marT="6371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11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Tipo de ESE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Nivel I, II y III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1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Indicador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Monto de la deuda superior a 30 días salarios de planta y contratación de servicios y su variación frente a la vigencia anterior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3" marR="5783" marT="578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22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Fórmula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Valor de la deuda superior a 30 días por salarios y contratación de servicios corte 31 Dic de la vigencia evaluada - Valor de la deuda superior a 30 días por concepto de salarios y contratación de servicios corte 31 Dic vigencia anterior.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3" marR="5783" marT="578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4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Estándar para cada año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Cero (0) ó Variación negativa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4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Fuente de Información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Certificación Revisor Fiscal o Contador (Incluir formula con Vr de las variables del indicador)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1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Calificación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0: Registra deuda y variación interanual positiva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11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1: registra deuda y variación interanual es "0"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11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3: registra deuda y variación interanual es negativa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11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5: registra deuda "0"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RESOLUCIÓN 408 DE 2018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7202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874192"/>
              </p:ext>
            </p:extLst>
          </p:nvPr>
        </p:nvGraphicFramePr>
        <p:xfrm>
          <a:off x="467545" y="1196753"/>
          <a:ext cx="8280919" cy="1425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6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Ubicación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Aspecto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Calificación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3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Anexo 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Calificación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0: Registra deuda y variación interanual positiva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15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1: registra deuda y variación interanual es "0"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9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3: registra deuda y variación interanual es negativa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5: registra deuda "0"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1" marR="6371" marT="637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 bwMode="auto">
          <a:xfrm>
            <a:off x="467544" y="12998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145908"/>
              </p:ext>
            </p:extLst>
          </p:nvPr>
        </p:nvGraphicFramePr>
        <p:xfrm>
          <a:off x="467544" y="2708920"/>
          <a:ext cx="8208912" cy="2903673"/>
        </p:xfrm>
        <a:graphic>
          <a:graphicData uri="http://schemas.openxmlformats.org/drawingml/2006/table">
            <a:tbl>
              <a:tblPr/>
              <a:tblGrid>
                <a:gridCol w="2844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53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80"/>
                          </a:solidFill>
                          <a:latin typeface="Calibri"/>
                        </a:rPr>
                        <a:t>Concepto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80"/>
                          </a:solidFill>
                          <a:latin typeface="Calibri"/>
                        </a:rPr>
                        <a:t>Resultado línea base o evaluación vigencia anterior</a:t>
                      </a:r>
                    </a:p>
                  </a:txBody>
                  <a:tcPr marL="6421" marR="6421" marT="642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80"/>
                          </a:solidFill>
                          <a:latin typeface="Calibri"/>
                        </a:rPr>
                        <a:t>Resultado año evaluado</a:t>
                      </a:r>
                    </a:p>
                  </a:txBody>
                  <a:tcPr marL="6421" marR="6421" marT="642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latin typeface="Calibri"/>
                        </a:rPr>
                        <a:t>Var $</a:t>
                      </a:r>
                    </a:p>
                  </a:txBody>
                  <a:tcPr marL="6421" marR="6421" marT="642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latin typeface="Calibri"/>
                        </a:rPr>
                        <a:t>CALIFICACION</a:t>
                      </a:r>
                    </a:p>
                  </a:txBody>
                  <a:tcPr marL="6421" marR="6421" marT="642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177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b="0" i="0" u="none" strike="noStrike" dirty="0">
                          <a:latin typeface="Calibri"/>
                        </a:rPr>
                        <a:t>Monto de la deuda superior a 30 días por concepto de salarios del personal de planta y por concepto de contratación de servicios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latin typeface="Calibri"/>
                        </a:rPr>
                        <a:t>226.80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latin typeface="Calibri"/>
                        </a:rPr>
                        <a:t>514.80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latin typeface="Calibri"/>
                        </a:rPr>
                        <a:t>288.00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latin typeface="Calibri"/>
                        </a:rPr>
                        <a:t>0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427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177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b="0" i="0" u="none" strike="noStrike" dirty="0">
                          <a:latin typeface="Calibri"/>
                        </a:rPr>
                        <a:t>Monto de la deuda superior a 30 días por concepto de salarios del personal de planta y por concepto de contratación de servicios,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latin typeface="Calibri"/>
                        </a:rPr>
                        <a:t>1,405.60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latin typeface="Calibri"/>
                        </a:rPr>
                        <a:t>896.10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latin typeface="Calibri"/>
                        </a:rPr>
                        <a:t>-509.50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latin typeface="Calibri"/>
                        </a:rPr>
                        <a:t>3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02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974469"/>
              </p:ext>
            </p:extLst>
          </p:nvPr>
        </p:nvGraphicFramePr>
        <p:xfrm>
          <a:off x="460516" y="1052736"/>
          <a:ext cx="8143932" cy="4556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7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83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Número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8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8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Ponderación</a:t>
                      </a:r>
                    </a:p>
                  </a:txBody>
                  <a:tcPr marL="7830" marR="7830" marT="783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(0,05)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83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Tipo de ESE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Nivel I, II y III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49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Indicador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Utilización de la información de Registro Individual de prestaciones - RIPS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32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Fórmula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Número de informes de análisis de prestación de servicios de la ESE a la Junta Directiva con base en RIPS en la vigencia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Estándar para cada año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4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Fuente de Información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Planeación y Actas Junta Directiva (ver atributos del informe)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39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Calificación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0: </a:t>
                      </a:r>
                      <a:r>
                        <a:rPr lang="pt-BR" sz="1600" u="none" strike="noStrike" dirty="0">
                          <a:effectLst/>
                        </a:rPr>
                        <a:t>1informes a JD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83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1: 2 informes a JD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83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3: </a:t>
                      </a:r>
                      <a:r>
                        <a:rPr lang="pt-BR" sz="1600" u="none" strike="noStrike" dirty="0">
                          <a:effectLst/>
                        </a:rPr>
                        <a:t>3 informes a JD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83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5: 4  o</a:t>
                      </a:r>
                      <a:r>
                        <a:rPr lang="pt-BR" sz="1600" u="none" strike="noStrike" baseline="0" dirty="0">
                          <a:effectLst/>
                        </a:rPr>
                        <a:t> más </a:t>
                      </a:r>
                      <a:r>
                        <a:rPr lang="pt-BR" sz="1600" u="none" strike="noStrike" dirty="0">
                          <a:effectLst/>
                        </a:rPr>
                        <a:t>informes a JD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49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*En caso de IPS de primer nivel se debe informar caracterización de la población </a:t>
                      </a:r>
                      <a:r>
                        <a:rPr lang="es-CO" sz="1600" u="none" strike="noStrike" dirty="0" err="1">
                          <a:effectLst/>
                        </a:rPr>
                        <a:t>capitada</a:t>
                      </a:r>
                      <a:r>
                        <a:rPr lang="es-CO" sz="1600" u="none" strike="noStrike" dirty="0">
                          <a:effectLst/>
                        </a:rPr>
                        <a:t> con mínimo: perfil epidemiológico y frecuencias de uso de los servicios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30" marR="7830" marT="783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RESOLUCIÓN 408 DE 2018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3485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624253"/>
              </p:ext>
            </p:extLst>
          </p:nvPr>
        </p:nvGraphicFramePr>
        <p:xfrm>
          <a:off x="570332" y="1052736"/>
          <a:ext cx="8034116" cy="4562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23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31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4" marR="6644" marT="66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30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Número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3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Ponderación</a:t>
                      </a:r>
                    </a:p>
                  </a:txBody>
                  <a:tcPr marL="7630" marR="7630" marT="763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(0,05)</a:t>
                      </a:r>
                    </a:p>
                  </a:txBody>
                  <a:tcPr marL="7630" marR="7630" marT="763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3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Tipo de ESE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Nivel I, II y III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5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Indicador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Resultado Equilibrio Presupuestal con Recaudo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6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Fórmula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Valor de la ejecución de ingresos totales recaudados en la vigencia, con c x c vigencias anteriores / valor de la ejecución de los gastos comprometidos incluyendo Vr comprometido de cuentas por pagar de vigencias anteriores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9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Estándar para cada año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Mayor o igual a 1,00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7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Fuente de Información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Ficha</a:t>
                      </a:r>
                      <a:r>
                        <a:rPr lang="es-CO" sz="16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técnica de la página web del SIHO del MSPS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30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Calificación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0: Menor a 0,80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3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1: entre 0,80 y 0,90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3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3: entre 0,91 y 0,99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3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5: Mayor o igual a 1,00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RESOLUCIÓN 408 DE 2018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7073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12998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5" y="2276872"/>
          <a:ext cx="7704858" cy="2626804"/>
        </p:xfrm>
        <a:graphic>
          <a:graphicData uri="http://schemas.openxmlformats.org/drawingml/2006/table">
            <a:tbl>
              <a:tblPr/>
              <a:tblGrid>
                <a:gridCol w="5808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2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FFFFEE"/>
                          </a:solidFill>
                          <a:latin typeface="+mj-lt"/>
                        </a:rPr>
                        <a:t>EQUILIBRIO Y EFICIENCIA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Equilibrio presupuestal con reconocimiento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1,61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1,72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61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Equilibrio presupuestal con recaudo (Indicador 9 Resolución 743 de 2013)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1,28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1,29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Equilibrio presupuestal con reconocimiento ( Sin CXC y CXP)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1,78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Equilibrio presupuestal con recaudo ( Sin CXC y CXP)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1,24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1,28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Ingreso reconocido por Venta de Servicios de Salud por UVR ($)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5.234,36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6.488,76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Gasto de funcionamiento + de operación comercial y prestación de servicios por UVR ($)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4.640,69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6.256,10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Gasto de personal por UVR ($)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2.757,55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3.913,53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87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9912" y="183778"/>
            <a:ext cx="4906888" cy="1156990"/>
          </a:xfrm>
        </p:spPr>
        <p:txBody>
          <a:bodyPr>
            <a:normAutofit/>
          </a:bodyPr>
          <a:lstStyle/>
          <a:p>
            <a:r>
              <a:rPr lang="es-CO" sz="2800" dirty="0"/>
              <a:t>Resolución 408 de 2018</a:t>
            </a:r>
            <a:br>
              <a:rPr lang="es-CO" sz="2800" dirty="0"/>
            </a:b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39604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INDICADORES -  Anexo 2</a:t>
            </a:r>
          </a:p>
          <a:p>
            <a:pPr marL="0" indent="0" algn="ctr">
              <a:buNone/>
            </a:pPr>
            <a:endParaRPr lang="es-CO" sz="2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es-CO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Área de Gestión </a:t>
            </a:r>
            <a:r>
              <a:rPr lang="es-CO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Financiera y Administrativa</a:t>
            </a:r>
            <a:r>
              <a:rPr lang="es-CO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:</a:t>
            </a:r>
          </a:p>
          <a:p>
            <a:pPr marL="0" indent="0" algn="just">
              <a:buNone/>
            </a:pPr>
            <a:endParaRPr lang="es-CO" sz="2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457200" indent="-457200" algn="just">
              <a:buAutoNum type="arabicPeriod"/>
            </a:pPr>
            <a:r>
              <a:rPr lang="es-CO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Indicador 4: 	</a:t>
            </a:r>
            <a:r>
              <a:rPr lang="es-CO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Riesgo Fiscal y Financiero</a:t>
            </a:r>
          </a:p>
          <a:p>
            <a:pPr marL="457200" indent="-457200" algn="just">
              <a:buAutoNum type="arabicPeriod"/>
            </a:pPr>
            <a:r>
              <a:rPr lang="es-CO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Indicador 5: 	</a:t>
            </a:r>
            <a:r>
              <a:rPr lang="es-CO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Evolución del Gasto por UVR</a:t>
            </a:r>
          </a:p>
          <a:p>
            <a:pPr marL="457200" indent="-457200" algn="just">
              <a:buAutoNum type="arabicPeriod"/>
            </a:pPr>
            <a:r>
              <a:rPr lang="es-CO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Indicador 6:</a:t>
            </a:r>
            <a:r>
              <a:rPr lang="es-CO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	Proporción de medicamentos 				adquiridos</a:t>
            </a:r>
          </a:p>
          <a:p>
            <a:pPr marL="457200" indent="-457200" algn="just">
              <a:buAutoNum type="arabicPeriod"/>
            </a:pPr>
            <a:r>
              <a:rPr lang="es-CO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Indicador 9:	</a:t>
            </a:r>
            <a:r>
              <a:rPr lang="es-CO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Resultado equilibrio 					presupuestal con recaudo </a:t>
            </a:r>
            <a:r>
              <a:rPr lang="es-CO" sz="28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				</a:t>
            </a:r>
            <a:endParaRPr lang="es-CO" sz="2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9751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633589"/>
              </p:ext>
            </p:extLst>
          </p:nvPr>
        </p:nvGraphicFramePr>
        <p:xfrm>
          <a:off x="395537" y="1235546"/>
          <a:ext cx="8496943" cy="125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1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5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444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Ubicación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Calificación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44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Anexo 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Calificación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0: Menor a 0,80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4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1: entre 0,80 y 0,90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4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3: entre 0,91 y 0,99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4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5: Mayor o igual a 1,00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152852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7544" y="3058191"/>
          <a:ext cx="8352928" cy="1954985"/>
        </p:xfrm>
        <a:graphic>
          <a:graphicData uri="http://schemas.openxmlformats.org/drawingml/2006/table">
            <a:tbl>
              <a:tblPr/>
              <a:tblGrid>
                <a:gridCol w="2436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06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80"/>
                          </a:solidFill>
                          <a:latin typeface="Calibri"/>
                        </a:rPr>
                        <a:t>Concepto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80"/>
                          </a:solidFill>
                          <a:latin typeface="Calibri"/>
                        </a:rPr>
                        <a:t>Resultado línea base o evaluación vigencia anterior</a:t>
                      </a:r>
                    </a:p>
                  </a:txBody>
                  <a:tcPr marL="7937" marR="7937" marT="79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80"/>
                          </a:solidFill>
                          <a:latin typeface="Calibri"/>
                        </a:rPr>
                        <a:t>Resultado año evaluado</a:t>
                      </a:r>
                    </a:p>
                  </a:txBody>
                  <a:tcPr marL="7937" marR="7937" marT="79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latin typeface="Calibri"/>
                        </a:rPr>
                        <a:t>CALIFICACION</a:t>
                      </a:r>
                    </a:p>
                  </a:txBody>
                  <a:tcPr marL="7937" marR="7937" marT="79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>
                          <a:latin typeface="Calibri"/>
                        </a:rPr>
                        <a:t>Ingreso recaudado total</a:t>
                      </a:r>
                    </a:p>
                  </a:txBody>
                  <a:tcPr marL="7937" marR="7937" marT="793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latin typeface="Calibri"/>
                        </a:rPr>
                        <a:t> 11,406.3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latin typeface="Calibri"/>
                        </a:rPr>
                        <a:t> 8,573.1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719"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>
                          <a:latin typeface="Calibri"/>
                        </a:rPr>
                        <a:t>Gasto comprometido total</a:t>
                      </a:r>
                    </a:p>
                  </a:txBody>
                  <a:tcPr marL="7937" marR="7937" marT="793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latin typeface="Calibri"/>
                        </a:rPr>
                        <a:t> 12,660.6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latin typeface="Calibri"/>
                        </a:rPr>
                        <a:t> 9,664.6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03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latin typeface="Calibri"/>
                        </a:rPr>
                        <a:t>Relación recaudo/ compromiso</a:t>
                      </a:r>
                    </a:p>
                  </a:txBody>
                  <a:tcPr marL="7937" marR="7937" marT="79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latin typeface="Calibri"/>
                        </a:rPr>
                        <a:t> 0.90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latin typeface="Calibri"/>
                        </a:rPr>
                        <a:t> 0.89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latin typeface="Calibri"/>
                        </a:rPr>
                        <a:t>1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073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633589"/>
              </p:ext>
            </p:extLst>
          </p:nvPr>
        </p:nvGraphicFramePr>
        <p:xfrm>
          <a:off x="395537" y="1235546"/>
          <a:ext cx="8496943" cy="125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1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5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444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Ubicación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Calificación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44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Anexo 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Calificación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0: Menor a 0,80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4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1: entre 0,80 y 0,90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4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3: entre 0,91 y 0,99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4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5: Mayor o igual a 1,00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30" marR="7630" marT="763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152852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7544" y="2950430"/>
          <a:ext cx="8352928" cy="2206762"/>
        </p:xfrm>
        <a:graphic>
          <a:graphicData uri="http://schemas.openxmlformats.org/drawingml/2006/table">
            <a:tbl>
              <a:tblPr/>
              <a:tblGrid>
                <a:gridCol w="2436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7258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latin typeface="Arial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latin typeface="Arial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latin typeface="Arial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latin typeface="Arial"/>
                      </a:endParaRP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6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80"/>
                          </a:solidFill>
                          <a:latin typeface="Calibri"/>
                        </a:rPr>
                        <a:t>Concepto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80"/>
                          </a:solidFill>
                          <a:latin typeface="Calibri"/>
                        </a:rPr>
                        <a:t>Resultado línea base o evaluación vigencia anterior</a:t>
                      </a:r>
                    </a:p>
                  </a:txBody>
                  <a:tcPr marL="7937" marR="7937" marT="79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80"/>
                          </a:solidFill>
                          <a:latin typeface="Calibri"/>
                        </a:rPr>
                        <a:t>Resultado año evaluado</a:t>
                      </a:r>
                    </a:p>
                  </a:txBody>
                  <a:tcPr marL="7937" marR="7937" marT="79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latin typeface="Calibri"/>
                        </a:rPr>
                        <a:t>CALIFICACION</a:t>
                      </a:r>
                    </a:p>
                  </a:txBody>
                  <a:tcPr marL="7937" marR="7937" marT="793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>
                          <a:latin typeface="Calibri"/>
                        </a:rPr>
                        <a:t>Ingreso recaudado total</a:t>
                      </a:r>
                    </a:p>
                  </a:txBody>
                  <a:tcPr marL="7937" marR="7937" marT="793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latin typeface="Calibri"/>
                        </a:rPr>
                        <a:t> 8,573.1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latin typeface="Calibri"/>
                        </a:rPr>
                        <a:t> 13,104.2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719">
                <a:tc>
                  <a:txBody>
                    <a:bodyPr/>
                    <a:lstStyle/>
                    <a:p>
                      <a:pPr algn="l" fontAlgn="t"/>
                      <a:r>
                        <a:rPr lang="es-MX" sz="1600" b="0" i="0" u="none" strike="noStrike">
                          <a:latin typeface="Calibri"/>
                        </a:rPr>
                        <a:t>Gasto comprometido total</a:t>
                      </a:r>
                    </a:p>
                  </a:txBody>
                  <a:tcPr marL="7937" marR="7937" marT="793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latin typeface="Calibri"/>
                        </a:rPr>
                        <a:t> 9,664.6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latin typeface="Calibri"/>
                        </a:rPr>
                        <a:t> 13,327.4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03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latin typeface="Calibri"/>
                        </a:rPr>
                        <a:t>Relación recaudo/ compromiso</a:t>
                      </a:r>
                    </a:p>
                  </a:txBody>
                  <a:tcPr marL="7937" marR="7937" marT="79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latin typeface="Calibri"/>
                        </a:rPr>
                        <a:t> 0.89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latin typeface="Calibri"/>
                        </a:rPr>
                        <a:t> 0.98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latin typeface="Calibri"/>
                        </a:rPr>
                        <a:t>3 </a:t>
                      </a:r>
                    </a:p>
                  </a:txBody>
                  <a:tcPr marL="7937" marR="7937" marT="793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073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246407"/>
              </p:ext>
            </p:extLst>
          </p:nvPr>
        </p:nvGraphicFramePr>
        <p:xfrm>
          <a:off x="610421" y="1346644"/>
          <a:ext cx="7819231" cy="438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4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8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50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50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Número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50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Ponderación</a:t>
                      </a: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u="none" strike="noStrike" dirty="0">
                          <a:effectLst/>
                        </a:rPr>
                        <a:t>(0,05)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5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Tipo de ESE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Nivel I, II y III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88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Indicador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Oportunidad en la entrega del reporte de información Circular Única </a:t>
                      </a:r>
                      <a:r>
                        <a:rPr lang="es-CO" sz="1600" u="none" strike="noStrike" dirty="0" err="1">
                          <a:effectLst/>
                        </a:rPr>
                        <a:t>Supersalud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1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Fórmula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Cumplimiento oportuno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1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Estándar para cada año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Cumplimiento en términos previstos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1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Fuente de Información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Superintendencia</a:t>
                      </a:r>
                      <a:r>
                        <a:rPr lang="es-CO" sz="1600" u="none" strike="noStrike" baseline="0" dirty="0">
                          <a:effectLst/>
                        </a:rPr>
                        <a:t> Nacional de </a:t>
                      </a:r>
                      <a:r>
                        <a:rPr lang="es-CO" sz="1600" u="none" strike="noStrike" dirty="0">
                          <a:effectLst/>
                        </a:rPr>
                        <a:t>Salud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14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Calificación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0: No presentación oportuna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5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5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1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5: Presentación oportuna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RESOLUCIÓN 408 DE 2018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6375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477297"/>
              </p:ext>
            </p:extLst>
          </p:nvPr>
        </p:nvGraphicFramePr>
        <p:xfrm>
          <a:off x="610989" y="1243272"/>
          <a:ext cx="7890101" cy="4309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2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1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3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71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77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Número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7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(0,05)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Tipo de ESE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Nivel I, II y III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65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Indicador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Oportunidad en el reporte de la información en cumplimiento del Decreto 2193 de 2004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Fórmula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Cumplimiento oportuno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1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Estándar para cada año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Cumplimiento en términos previstos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60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Fuente de Información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Ministerio de Salud y Protección Social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17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Calificación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0: No presentación oportuna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1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5: Presentación oportuna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RESOLUCIÓN 408 DE 2018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1504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r" rtl="0">
              <a:spcBef>
                <a:spcPct val="0"/>
              </a:spcBef>
            </a:pPr>
            <a:br>
              <a:rPr lang="es-CO" sz="2000" b="1" kern="1200" dirty="0">
                <a:solidFill>
                  <a:srgbClr val="00A0BA"/>
                </a:solidFill>
                <a:latin typeface="Arial Black" pitchFamily="34" charset="0"/>
                <a:ea typeface="+mj-ea"/>
                <a:cs typeface="Arial" pitchFamily="34" charset="0"/>
              </a:rPr>
            </a:br>
            <a:br>
              <a:rPr lang="es-ES" sz="2000" b="1" kern="1200" dirty="0">
                <a:solidFill>
                  <a:srgbClr val="00A0BA"/>
                </a:solidFill>
                <a:latin typeface="Arial Black" pitchFamily="34" charset="0"/>
                <a:ea typeface="+mj-ea"/>
                <a:cs typeface="Arial" pitchFamily="34" charset="0"/>
              </a:rPr>
            </a:br>
            <a:br>
              <a:rPr lang="es-ES" sz="1600" dirty="0"/>
            </a:br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857620" y="260648"/>
            <a:ext cx="5072098" cy="11569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00A0BA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</a:b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A0BA"/>
              </a:solidFill>
              <a:effectLst/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pPr marL="0" indent="0" algn="ctr">
              <a:buNone/>
            </a:pPr>
            <a:r>
              <a:rPr lang="es-ES" sz="4800" b="1" dirty="0">
                <a:solidFill>
                  <a:schemeClr val="accent3">
                    <a:lumMod val="50000"/>
                  </a:schemeClr>
                </a:solidFill>
              </a:rPr>
              <a:t>GRACIAS</a:t>
            </a: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1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412853"/>
              </p:ext>
            </p:extLst>
          </p:nvPr>
        </p:nvGraphicFramePr>
        <p:xfrm>
          <a:off x="1115616" y="1124745"/>
          <a:ext cx="7128792" cy="4510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5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9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9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94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Número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Ponderación</a:t>
                      </a:r>
                    </a:p>
                  </a:txBody>
                  <a:tcPr marL="8751" marR="8751" marT="87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(0,05)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Tipo de ESE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Nivel I, II y III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9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Indicador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Riesgo Fiscal y Financiero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6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Fórmula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Adopción</a:t>
                      </a:r>
                      <a:r>
                        <a:rPr lang="es-CO" sz="1600" u="none" strike="noStrike" baseline="0" dirty="0">
                          <a:effectLst/>
                        </a:rPr>
                        <a:t> del Programa de Saneamiento Fiscal y Financiero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4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Estándar para cada año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s-CO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ADOPCION</a:t>
                      </a:r>
                      <a:r>
                        <a:rPr lang="es-CO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DEL PROGRAMA DE SANEAMIENTO FISCAL Y FINANCIERO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31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Fuente de Información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16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Acto Advo.</a:t>
                      </a:r>
                      <a:r>
                        <a:rPr lang="es-CO" sz="1600" u="none" strike="noStrike" baseline="0" dirty="0">
                          <a:effectLst/>
                        </a:rPr>
                        <a:t> de adopción del programa de saneamiento fiscal y financiero para las ESE (MEDIO o ALTO)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9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Calificación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6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u="none" strike="noStrike" dirty="0">
                          <a:effectLst/>
                        </a:rPr>
                        <a:t>0: No</a:t>
                      </a:r>
                      <a:r>
                        <a:rPr lang="es-CO" sz="1600" u="none" strike="noStrike" baseline="0" dirty="0">
                          <a:effectLst/>
                        </a:rPr>
                        <a:t> Adoptó el PSFF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9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5: Adoptó el PSFF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51" marR="8751" marT="875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RESOLUCIÓN 408 DE 2018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793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760469"/>
              </p:ext>
            </p:extLst>
          </p:nvPr>
        </p:nvGraphicFramePr>
        <p:xfrm>
          <a:off x="1367644" y="732026"/>
          <a:ext cx="6336704" cy="5214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8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2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Anexo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Aspecto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8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Número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8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Ponderación</a:t>
                      </a: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u="none" strike="noStrike" dirty="0">
                          <a:effectLst/>
                        </a:rPr>
                        <a:t>(0,05)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63" marR="7863" marT="786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Tipo de ESE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Nivel I, II y III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Indicador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1" u="none" strike="noStrike" dirty="0">
                          <a:effectLst/>
                        </a:rPr>
                        <a:t>Evolución del gasto por UVR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445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Fórmula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1" u="none" strike="noStrike" dirty="0">
                          <a:effectLst/>
                        </a:rPr>
                        <a:t>(</a:t>
                      </a:r>
                      <a:r>
                        <a:rPr lang="es-CO" sz="1600" u="none" strike="noStrike" dirty="0">
                          <a:effectLst/>
                        </a:rPr>
                        <a:t>Gasto de funcionamiento</a:t>
                      </a:r>
                      <a:r>
                        <a:rPr lang="es-CO" sz="1600" u="none" strike="noStrike" baseline="0" dirty="0">
                          <a:effectLst/>
                        </a:rPr>
                        <a:t> y operación comercial y prestación de servicios comprometido en e</a:t>
                      </a:r>
                      <a:r>
                        <a:rPr lang="es-CO" sz="1600" u="none" strike="noStrike" dirty="0">
                          <a:effectLst/>
                        </a:rPr>
                        <a:t>l año evaluado </a:t>
                      </a:r>
                      <a:r>
                        <a:rPr lang="es-CO" sz="1600" b="1" u="none" strike="noStrike" dirty="0">
                          <a:effectLst/>
                        </a:rPr>
                        <a:t>/</a:t>
                      </a:r>
                      <a:r>
                        <a:rPr lang="es-CO" sz="1600" u="none" strike="noStrike" dirty="0">
                          <a:effectLst/>
                        </a:rPr>
                        <a:t> No. UVR producidas en el año evaluado</a:t>
                      </a:r>
                      <a:r>
                        <a:rPr lang="es-CO" sz="1600" b="1" u="none" strike="noStrike" dirty="0">
                          <a:effectLst/>
                        </a:rPr>
                        <a:t>)</a:t>
                      </a:r>
                      <a:r>
                        <a:rPr lang="es-CO" sz="1600" u="none" strike="noStrike" dirty="0">
                          <a:effectLst/>
                        </a:rPr>
                        <a:t> </a:t>
                      </a:r>
                      <a:r>
                        <a:rPr lang="es-CO" sz="1600" b="1" u="none" strike="noStrike" dirty="0">
                          <a:effectLst/>
                        </a:rPr>
                        <a:t>/</a:t>
                      </a:r>
                      <a:r>
                        <a:rPr lang="es-CO" sz="1600" u="none" strike="noStrike" dirty="0">
                          <a:effectLst/>
                        </a:rPr>
                        <a:t> </a:t>
                      </a:r>
                      <a:r>
                        <a:rPr lang="es-CO" sz="1600" b="1" u="none" strike="noStrike" dirty="0">
                          <a:effectLst/>
                        </a:rPr>
                        <a:t>(</a:t>
                      </a:r>
                      <a:r>
                        <a:rPr lang="es-CO" sz="1600" u="none" strike="noStrike" dirty="0">
                          <a:effectLst/>
                        </a:rPr>
                        <a:t>Gasto de funcionamiento</a:t>
                      </a:r>
                      <a:r>
                        <a:rPr lang="es-CO" sz="1600" u="none" strike="noStrike" baseline="0" dirty="0">
                          <a:effectLst/>
                        </a:rPr>
                        <a:t> y operación comercial y prestación de servicios comprometido en la vigencia anterior</a:t>
                      </a:r>
                      <a:r>
                        <a:rPr lang="es-CO" sz="1600" u="none" strike="noStrike" dirty="0">
                          <a:effectLst/>
                        </a:rPr>
                        <a:t>, en $ constantes </a:t>
                      </a:r>
                      <a:r>
                        <a:rPr lang="es-CO" sz="1600" b="1" u="none" strike="noStrike" dirty="0">
                          <a:effectLst/>
                        </a:rPr>
                        <a:t>/</a:t>
                      </a:r>
                      <a:r>
                        <a:rPr lang="es-CO" sz="1600" u="none" strike="noStrike" dirty="0">
                          <a:effectLst/>
                        </a:rPr>
                        <a:t> No. UVR producidas en el año anterior</a:t>
                      </a:r>
                      <a:r>
                        <a:rPr lang="es-CO" sz="1600" b="1" u="none" strike="noStrike" dirty="0">
                          <a:effectLst/>
                        </a:rPr>
                        <a:t>)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Estándar para cada año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Menor a 0,90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2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Fuente Información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Ficha técnica SIHO MS y PS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8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Calificación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0: Valor mayor a 1,10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3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1: Entre 1.0 y 1.10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3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3: Entre 0,90 y 0,99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3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5: Menor a 0,90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3" marR="7863" marT="786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 bwMode="auto">
          <a:xfrm>
            <a:off x="467544" y="224290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RESOLUCIÓN 408 DE 2018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987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12998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7" y="836712"/>
            <a:ext cx="775005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87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12998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95511"/>
            <a:ext cx="6768752" cy="459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87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12998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279175"/>
              </p:ext>
            </p:extLst>
          </p:nvPr>
        </p:nvGraphicFramePr>
        <p:xfrm>
          <a:off x="1115616" y="908720"/>
          <a:ext cx="7488832" cy="4586832"/>
        </p:xfrm>
        <a:graphic>
          <a:graphicData uri="http://schemas.openxmlformats.org/drawingml/2006/table">
            <a:tbl>
              <a:tblPr/>
              <a:tblGrid>
                <a:gridCol w="5680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3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FFFFEE"/>
                          </a:solidFill>
                          <a:latin typeface="+mj-lt"/>
                        </a:rPr>
                        <a:t>PRODUCCIÓN DE SERVICIOS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Camas de hospitalización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de egresos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13.837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16.530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Porcentaje Ocupacional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107,94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116,22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Promedio Dias Estancia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8,56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7,26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Giro Cama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42,19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50,4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Consultas Electivas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61.448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70.754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Consultas de medicina general urgentes realizadas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22.309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18.266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3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3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CALIDAD DE ATENCIÓN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 Muertes intrahospitalarias antes 48 horas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4,49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4,16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 Muertes intrahospitalarias despues 48 horas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6,39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4,17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 infeccion intrahospitalaria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4,82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3,52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 cancelacion cirugia electiva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5,36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4,52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Promedio días consulta médica general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Promedio días consulta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ginecoobstétrica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11,58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3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3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PLANTA DE PERSONAL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Cargos Planta de Personal (Provistos)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44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  Empleados Públicos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838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  Libre Nombramiento y Periodo Fijo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87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12998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37499"/>
              </p:ext>
            </p:extLst>
          </p:nvPr>
        </p:nvGraphicFramePr>
        <p:xfrm>
          <a:off x="1043608" y="1124744"/>
          <a:ext cx="7344815" cy="4085468"/>
        </p:xfrm>
        <a:graphic>
          <a:graphicData uri="http://schemas.openxmlformats.org/drawingml/2006/table">
            <a:tbl>
              <a:tblPr/>
              <a:tblGrid>
                <a:gridCol w="5571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3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GASTO COMPROMETIDO (miles de pesos corrientes)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34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3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Gastos Total Comprometido Excluye CxP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92.684.294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91.604.352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3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Gasto de Funcionamiento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52.045.820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62.650.468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3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3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INGRESOS RECONOCIDOS (miles de pesos corrientes)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34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27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Ingreso Total Reconocido Excluye CxC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148.521.005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163.324.000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3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Venta de Servicios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81.414.005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86.340.770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3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3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INGRESOS RECAUDADOS (miles de pesos corrientes)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34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276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Ingreso Total Recaudado (Excluye CxC)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114.812.002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117.681.976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3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Venta de Servicios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47.705.003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40.698.746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3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3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RECAUDADOS / RECONOCIMIENTOS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34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3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% de recaudos / reconocimientos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77,3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72,05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3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Venta de Servicios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58,6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47,14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870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12998"/>
            <a:ext cx="8136904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AREA DE GESTIÓN: 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FINANCIERA Y ADMINISTRATIVA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5" y="2276872"/>
          <a:ext cx="7704858" cy="2626804"/>
        </p:xfrm>
        <a:graphic>
          <a:graphicData uri="http://schemas.openxmlformats.org/drawingml/2006/table">
            <a:tbl>
              <a:tblPr/>
              <a:tblGrid>
                <a:gridCol w="5808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2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FFFFEE"/>
                          </a:solidFill>
                          <a:latin typeface="+mj-lt"/>
                        </a:rPr>
                        <a:t>EQUILIBRIO Y EFICIENCIA</a:t>
                      </a:r>
                    </a:p>
                  </a:txBody>
                  <a:tcPr marL="8238" marR="8238" marT="8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Variable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>
                          <a:solidFill>
                            <a:srgbClr val="FFFFEE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Equilibrio presupuestal con reconocimiento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1,61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1,72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61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Equilibrio presupuestal con recaudo (Indicador 9 Resolución 743 de 2013)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1,28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1,29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Equilibrio presupuestal con reconocimiento ( Sin CXC y CXP)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1,78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Equilibrio presupuestal con recaudo ( Sin CXC y CXP)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1,24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1,28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Ingreso reconocido por Venta de Servicios de Salud por UVR ($)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5.234,36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6.488,76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Gasto de funcionamiento + de operación comercial y prestación de servicios por UVR ($)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4.640,69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6.256,10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255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Gasto de personal por UVR ($)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2.757,55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3.913,53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88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870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2679</Words>
  <Application>Microsoft Office PowerPoint</Application>
  <PresentationFormat>Presentación en pantalla (4:3)</PresentationFormat>
  <Paragraphs>937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Symbol</vt:lpstr>
      <vt:lpstr>Tema de Office</vt:lpstr>
      <vt:lpstr>Presentación de PowerPoint</vt:lpstr>
      <vt:lpstr>Resolución 408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lpareja</dc:creator>
  <cp:lastModifiedBy>MAURICIO RENALDO ROSERO ESTUPINAN</cp:lastModifiedBy>
  <cp:revision>210</cp:revision>
  <dcterms:created xsi:type="dcterms:W3CDTF">2012-09-03T14:34:27Z</dcterms:created>
  <dcterms:modified xsi:type="dcterms:W3CDTF">2018-03-07T04:02:57Z</dcterms:modified>
</cp:coreProperties>
</file>