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933" r:id="rId3"/>
    <p:sldId id="919" r:id="rId4"/>
    <p:sldId id="262" r:id="rId5"/>
    <p:sldId id="935" r:id="rId6"/>
    <p:sldId id="920" r:id="rId7"/>
    <p:sldId id="263" r:id="rId8"/>
    <p:sldId id="288" r:id="rId9"/>
    <p:sldId id="273" r:id="rId10"/>
    <p:sldId id="934" r:id="rId11"/>
    <p:sldId id="932" r:id="rId12"/>
    <p:sldId id="265" r:id="rId13"/>
    <p:sldId id="267" r:id="rId14"/>
    <p:sldId id="269" r:id="rId15"/>
    <p:sldId id="270" r:id="rId16"/>
    <p:sldId id="271" r:id="rId17"/>
    <p:sldId id="937" r:id="rId18"/>
    <p:sldId id="264" r:id="rId19"/>
    <p:sldId id="282" r:id="rId20"/>
    <p:sldId id="923" r:id="rId21"/>
    <p:sldId id="278" r:id="rId22"/>
    <p:sldId id="936" r:id="rId23"/>
    <p:sldId id="922" r:id="rId24"/>
    <p:sldId id="25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3"/>
      <p:italic r:id="rId33"/>
      <p:boldItalic r:id="rId33"/>
    </p:embeddedFont>
    <p:embeddedFont>
      <p:font typeface="MS Mincho" panose="02020609040205080304" pitchFamily="49" charset="-128"/>
      <p:regular r:id="rId34"/>
    </p:embeddedFont>
    <p:embeddedFont>
      <p:font typeface="Open Sans" panose="020B0604020202020204" charset="0"/>
      <p:regular r:id="rId35"/>
      <p:bold r:id="rId36"/>
      <p:italic r:id="rId37"/>
      <p:boldItalic r:id="rId38"/>
    </p:embeddedFont>
    <p:embeddedFont>
      <p:font typeface="Prompt" panose="020B0604020202020204" charset="0"/>
      <p:regular r:id="rId33"/>
      <p:bold r:id="rId33"/>
      <p:italic r:id="rId33"/>
      <p:boldItalic r:id="rId33"/>
    </p:embeddedFont>
    <p:embeddedFont>
      <p:font typeface="Work Sans" panose="020B0604020202020204" charset="0"/>
      <p:regular r:id="rId39"/>
      <p:bold r:id="rId40"/>
      <p:italic r:id="rId33"/>
      <p:boldItalic r:id="rId41"/>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641"/>
    <a:srgbClr val="CC66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047" autoAdjust="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15.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2B953-F9FF-4D5D-BA9D-66D6BCB4C59F}"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s-ES"/>
        </a:p>
      </dgm:t>
    </dgm:pt>
    <dgm:pt modelId="{F4E77708-E8DA-41E0-ABEA-6D17FC7D22C2}">
      <dgm:prSet/>
      <dgm:spPr/>
      <dgm:t>
        <a:bodyPr/>
        <a:lstStyle/>
        <a:p>
          <a:r>
            <a:rPr lang="es-ES" b="1" dirty="0"/>
            <a:t>OSSSA</a:t>
          </a:r>
          <a:endParaRPr lang="es-ES" dirty="0"/>
        </a:p>
      </dgm:t>
    </dgm:pt>
    <dgm:pt modelId="{DC5FC894-343A-41DB-9473-9727C31AEDB9}" type="parTrans" cxnId="{D0FC1B86-DCC5-42F1-A356-520BCD82180D}">
      <dgm:prSet/>
      <dgm:spPr/>
      <dgm:t>
        <a:bodyPr/>
        <a:lstStyle/>
        <a:p>
          <a:endParaRPr lang="es-ES"/>
        </a:p>
      </dgm:t>
    </dgm:pt>
    <dgm:pt modelId="{BBF62F24-C013-4734-A269-9B32BEC7D8BD}" type="sibTrans" cxnId="{D0FC1B86-DCC5-42F1-A356-520BCD82180D}">
      <dgm:prSet/>
      <dgm:spPr/>
      <dgm:t>
        <a:bodyPr/>
        <a:lstStyle/>
        <a:p>
          <a:endParaRPr lang="es-ES"/>
        </a:p>
      </dgm:t>
    </dgm:pt>
    <dgm:pt modelId="{8BF19C6D-2BD7-4DDC-BA0D-B465E8A285CB}" type="pres">
      <dgm:prSet presAssocID="{F582B953-F9FF-4D5D-BA9D-66D6BCB4C59F}" presName="cycle" presStyleCnt="0">
        <dgm:presLayoutVars>
          <dgm:dir/>
          <dgm:resizeHandles val="exact"/>
        </dgm:presLayoutVars>
      </dgm:prSet>
      <dgm:spPr/>
    </dgm:pt>
    <dgm:pt modelId="{B77858F1-8EDD-47F8-A3C7-B397EDAA2CF3}" type="pres">
      <dgm:prSet presAssocID="{F4E77708-E8DA-41E0-ABEA-6D17FC7D22C2}" presName="node" presStyleLbl="node1" presStyleIdx="0" presStyleCnt="1" custScaleX="25914" custScaleY="25163" custRadScaleRad="110628" custRadScaleInc="-620">
        <dgm:presLayoutVars>
          <dgm:bulletEnabled val="1"/>
        </dgm:presLayoutVars>
      </dgm:prSet>
      <dgm:spPr/>
    </dgm:pt>
  </dgm:ptLst>
  <dgm:cxnLst>
    <dgm:cxn modelId="{92E7F05A-19AC-4259-8AEC-E841A33B2BDA}" type="presOf" srcId="{F582B953-F9FF-4D5D-BA9D-66D6BCB4C59F}" destId="{8BF19C6D-2BD7-4DDC-BA0D-B465E8A285CB}" srcOrd="0" destOrd="0" presId="urn:microsoft.com/office/officeart/2005/8/layout/cycle2"/>
    <dgm:cxn modelId="{D0FC1B86-DCC5-42F1-A356-520BCD82180D}" srcId="{F582B953-F9FF-4D5D-BA9D-66D6BCB4C59F}" destId="{F4E77708-E8DA-41E0-ABEA-6D17FC7D22C2}" srcOrd="0" destOrd="0" parTransId="{DC5FC894-343A-41DB-9473-9727C31AEDB9}" sibTransId="{BBF62F24-C013-4734-A269-9B32BEC7D8BD}"/>
    <dgm:cxn modelId="{A6A3BECD-D620-46C5-8795-C7872858294F}" type="presOf" srcId="{F4E77708-E8DA-41E0-ABEA-6D17FC7D22C2}" destId="{B77858F1-8EDD-47F8-A3C7-B397EDAA2CF3}" srcOrd="0" destOrd="0" presId="urn:microsoft.com/office/officeart/2005/8/layout/cycle2"/>
    <dgm:cxn modelId="{8EA196BF-3C19-4937-B5EA-891A710A4C70}" type="presParOf" srcId="{8BF19C6D-2BD7-4DDC-BA0D-B465E8A285CB}" destId="{B77858F1-8EDD-47F8-A3C7-B397EDAA2CF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235E0-9B9A-42F3-8A92-E1237FC02A2B}" type="doc">
      <dgm:prSet loTypeId="urn:microsoft.com/office/officeart/2005/8/layout/lProcess2" loCatId="relationship" qsTypeId="urn:microsoft.com/office/officeart/2005/8/quickstyle/3d2" qsCatId="3D" csTypeId="urn:microsoft.com/office/officeart/2005/8/colors/colorful5" csCatId="colorful" phldr="1"/>
      <dgm:spPr/>
    </dgm:pt>
    <dgm:pt modelId="{97415D01-95FC-4479-B701-E0240302657F}">
      <dgm:prSet phldrT="[Texto]"/>
      <dgm:spPr/>
      <dgm:t>
        <a:bodyPr/>
        <a:lstStyle/>
        <a:p>
          <a:r>
            <a:rPr lang="es-ES_tradnl" b="1" dirty="0"/>
            <a:t>Objetivo general: </a:t>
          </a:r>
          <a:r>
            <a:rPr lang="es-ES_tradnl" dirty="0"/>
            <a:t>Transformar la información en conocimiento para orientar la toma de decisiones sobre los planes, programas, proyectos y políticas en salud para el departamento de Antioquia, utilizando tecnologías y métodos estadísticos</a:t>
          </a:r>
          <a:endParaRPr lang="en-US" dirty="0"/>
        </a:p>
      </dgm:t>
    </dgm:pt>
    <dgm:pt modelId="{E8E507FC-77EA-472C-A5FF-C1692AEB301D}" type="parTrans" cxnId="{E85DD108-E218-4437-AC2D-9373EBA13076}">
      <dgm:prSet/>
      <dgm:spPr/>
      <dgm:t>
        <a:bodyPr/>
        <a:lstStyle/>
        <a:p>
          <a:endParaRPr lang="en-US"/>
        </a:p>
      </dgm:t>
    </dgm:pt>
    <dgm:pt modelId="{3DFC37EE-9DD3-483D-BD29-C13D8CEF5E80}" type="sibTrans" cxnId="{E85DD108-E218-4437-AC2D-9373EBA13076}">
      <dgm:prSet/>
      <dgm:spPr/>
      <dgm:t>
        <a:bodyPr/>
        <a:lstStyle/>
        <a:p>
          <a:endParaRPr lang="en-US"/>
        </a:p>
      </dgm:t>
    </dgm:pt>
    <dgm:pt modelId="{EA39E8A9-48E9-405C-9643-4FF89C43A5BA}">
      <dgm:prSet phldrT="[Texto]"/>
      <dgm:spPr/>
      <dgm:t>
        <a:bodyPr/>
        <a:lstStyle/>
        <a:p>
          <a:r>
            <a:rPr lang="es-CO" dirty="0"/>
            <a:t>Objetivo específico 1: </a:t>
          </a:r>
          <a:r>
            <a:rPr lang="es-CO" b="1" dirty="0"/>
            <a:t>Evaluar</a:t>
          </a:r>
          <a:r>
            <a:rPr lang="es-CO" dirty="0"/>
            <a:t> el avance de los planes programas y proyectos de la SSSA, mediante el </a:t>
          </a:r>
          <a:r>
            <a:rPr lang="es-CO" b="1" dirty="0"/>
            <a:t>monitoreo y difusión </a:t>
          </a:r>
          <a:r>
            <a:rPr lang="es-CO" dirty="0"/>
            <a:t>de indicadores frente a las metas.</a:t>
          </a:r>
          <a:endParaRPr lang="en-US" dirty="0"/>
        </a:p>
      </dgm:t>
    </dgm:pt>
    <dgm:pt modelId="{8EF01427-A2AD-4881-821B-D579491F1D2F}" type="parTrans" cxnId="{12A385F7-7677-4ABB-9789-FF6ACD8A942C}">
      <dgm:prSet/>
      <dgm:spPr/>
      <dgm:t>
        <a:bodyPr/>
        <a:lstStyle/>
        <a:p>
          <a:endParaRPr lang="en-US"/>
        </a:p>
      </dgm:t>
    </dgm:pt>
    <dgm:pt modelId="{C55FABF9-2690-4997-8BF1-E1C2835711C5}" type="sibTrans" cxnId="{12A385F7-7677-4ABB-9789-FF6ACD8A942C}">
      <dgm:prSet/>
      <dgm:spPr/>
      <dgm:t>
        <a:bodyPr/>
        <a:lstStyle/>
        <a:p>
          <a:endParaRPr lang="en-US"/>
        </a:p>
      </dgm:t>
    </dgm:pt>
    <dgm:pt modelId="{1633B9DA-88C2-4678-AA56-B894CA5A93BE}">
      <dgm:prSet phldrT="[Texto]"/>
      <dgm:spPr/>
      <dgm:t>
        <a:bodyPr/>
        <a:lstStyle/>
        <a:p>
          <a:r>
            <a:rPr lang="es-CO" dirty="0"/>
            <a:t>Objetivo específico 2: Realizar </a:t>
          </a:r>
          <a:r>
            <a:rPr lang="es-CO" b="1" dirty="0"/>
            <a:t>análisis</a:t>
          </a:r>
          <a:r>
            <a:rPr lang="es-CO" dirty="0"/>
            <a:t> a profundidad y</a:t>
          </a:r>
          <a:r>
            <a:rPr lang="es-CO" b="1" dirty="0"/>
            <a:t> salas situacionales </a:t>
          </a:r>
          <a:r>
            <a:rPr lang="es-CO" dirty="0"/>
            <a:t>para cada </a:t>
          </a:r>
          <a:r>
            <a:rPr lang="es-CO" b="1" dirty="0"/>
            <a:t>línea temática </a:t>
          </a:r>
          <a:r>
            <a:rPr lang="es-CO" dirty="0"/>
            <a:t>priorizada.</a:t>
          </a:r>
          <a:endParaRPr lang="en-US" dirty="0"/>
        </a:p>
      </dgm:t>
    </dgm:pt>
    <dgm:pt modelId="{8BF6726F-E7CE-4FD6-837D-5B4233BEAF22}" type="parTrans" cxnId="{F803F425-57DE-44DF-A392-29BDA8FC4343}">
      <dgm:prSet/>
      <dgm:spPr/>
      <dgm:t>
        <a:bodyPr/>
        <a:lstStyle/>
        <a:p>
          <a:endParaRPr lang="en-US"/>
        </a:p>
      </dgm:t>
    </dgm:pt>
    <dgm:pt modelId="{C53D33F1-6F7A-4519-B019-EA7C3543345A}" type="sibTrans" cxnId="{F803F425-57DE-44DF-A392-29BDA8FC4343}">
      <dgm:prSet/>
      <dgm:spPr/>
      <dgm:t>
        <a:bodyPr/>
        <a:lstStyle/>
        <a:p>
          <a:endParaRPr lang="en-US"/>
        </a:p>
      </dgm:t>
    </dgm:pt>
    <dgm:pt modelId="{567019CA-D09E-4A18-AF1E-C3431BE69157}">
      <dgm:prSet phldrT="[Texto]"/>
      <dgm:spPr/>
      <dgm:t>
        <a:bodyPr/>
        <a:lstStyle/>
        <a:p>
          <a:r>
            <a:rPr lang="es-CO" dirty="0"/>
            <a:t>Objetivo específico 3: Brindar </a:t>
          </a:r>
          <a:r>
            <a:rPr lang="es-CO" b="1" dirty="0"/>
            <a:t>recomendaciones</a:t>
          </a:r>
          <a:r>
            <a:rPr lang="es-CO" dirty="0"/>
            <a:t> y </a:t>
          </a:r>
          <a:r>
            <a:rPr lang="es-CO" b="1" dirty="0"/>
            <a:t>alternativas</a:t>
          </a:r>
          <a:r>
            <a:rPr lang="es-CO" dirty="0"/>
            <a:t> basadas en evidencia, mediante los productos de conocimiento. </a:t>
          </a:r>
          <a:endParaRPr lang="en-US" dirty="0"/>
        </a:p>
      </dgm:t>
    </dgm:pt>
    <dgm:pt modelId="{A2E2A9CE-D7C6-4FBE-B5BD-DECCE7AD683B}" type="parTrans" cxnId="{A4DEA1D0-2C19-4C33-9D08-7DCA90F3B6F0}">
      <dgm:prSet/>
      <dgm:spPr/>
      <dgm:t>
        <a:bodyPr/>
        <a:lstStyle/>
        <a:p>
          <a:endParaRPr lang="en-US"/>
        </a:p>
      </dgm:t>
    </dgm:pt>
    <dgm:pt modelId="{4BEFDFCB-BAB4-4820-BF2F-15D00B429BE8}" type="sibTrans" cxnId="{A4DEA1D0-2C19-4C33-9D08-7DCA90F3B6F0}">
      <dgm:prSet/>
      <dgm:spPr/>
      <dgm:t>
        <a:bodyPr/>
        <a:lstStyle/>
        <a:p>
          <a:endParaRPr lang="en-US"/>
        </a:p>
      </dgm:t>
    </dgm:pt>
    <dgm:pt modelId="{A01BA6DF-4F97-4907-B683-1FBDC6C49D10}">
      <dgm:prSet phldrT="[Texto]"/>
      <dgm:spPr/>
      <dgm:t>
        <a:bodyPr/>
        <a:lstStyle/>
        <a:p>
          <a:r>
            <a:rPr lang="es-CO" dirty="0"/>
            <a:t>Objetivo específico 4: </a:t>
          </a:r>
          <a:r>
            <a:rPr lang="es-CO" b="1" dirty="0"/>
            <a:t>Difundir información estadística</a:t>
          </a:r>
          <a:r>
            <a:rPr lang="es-CO" dirty="0"/>
            <a:t> a partir de fuentes primarias y secundarias utilizando canales para cada tipo de público con el apoyo de las TICS.</a:t>
          </a:r>
          <a:endParaRPr lang="en-US" dirty="0"/>
        </a:p>
      </dgm:t>
    </dgm:pt>
    <dgm:pt modelId="{689D844F-C269-4A20-89C6-13B72B05415A}" type="parTrans" cxnId="{0B28DD79-B46E-422A-AE08-406A286F1A44}">
      <dgm:prSet/>
      <dgm:spPr/>
      <dgm:t>
        <a:bodyPr/>
        <a:lstStyle/>
        <a:p>
          <a:endParaRPr lang="en-US"/>
        </a:p>
      </dgm:t>
    </dgm:pt>
    <dgm:pt modelId="{3255518C-B8E6-488A-871C-B3EF3EDBFB39}" type="sibTrans" cxnId="{0B28DD79-B46E-422A-AE08-406A286F1A44}">
      <dgm:prSet/>
      <dgm:spPr/>
      <dgm:t>
        <a:bodyPr/>
        <a:lstStyle/>
        <a:p>
          <a:endParaRPr lang="en-US"/>
        </a:p>
      </dgm:t>
    </dgm:pt>
    <dgm:pt modelId="{FF7137E9-2955-44C6-ADF4-56A2D145E0A6}">
      <dgm:prSet phldrT="[Texto]"/>
      <dgm:spPr/>
      <dgm:t>
        <a:bodyPr/>
        <a:lstStyle/>
        <a:p>
          <a:r>
            <a:rPr lang="es-CO" dirty="0"/>
            <a:t>Objetivo específico: Facilitar la apropiación social del conocimiento mediante alianzas y redes de conocimiento.</a:t>
          </a:r>
          <a:endParaRPr lang="en-US" dirty="0"/>
        </a:p>
      </dgm:t>
    </dgm:pt>
    <dgm:pt modelId="{7EB8D513-8C14-4D9C-9833-7393E1C01C3B}" type="parTrans" cxnId="{041DEEAA-87A2-4972-BA69-94F2C435DDB7}">
      <dgm:prSet/>
      <dgm:spPr/>
      <dgm:t>
        <a:bodyPr/>
        <a:lstStyle/>
        <a:p>
          <a:endParaRPr lang="en-US"/>
        </a:p>
      </dgm:t>
    </dgm:pt>
    <dgm:pt modelId="{55FAFF4D-C492-4A7A-A875-0B2A4B555EC5}" type="sibTrans" cxnId="{041DEEAA-87A2-4972-BA69-94F2C435DDB7}">
      <dgm:prSet/>
      <dgm:spPr/>
      <dgm:t>
        <a:bodyPr/>
        <a:lstStyle/>
        <a:p>
          <a:endParaRPr lang="en-US"/>
        </a:p>
      </dgm:t>
    </dgm:pt>
    <dgm:pt modelId="{E44F661D-29B5-4530-A573-514E61E5F114}" type="pres">
      <dgm:prSet presAssocID="{3BC235E0-9B9A-42F3-8A92-E1237FC02A2B}" presName="theList" presStyleCnt="0">
        <dgm:presLayoutVars>
          <dgm:dir/>
          <dgm:animLvl val="lvl"/>
          <dgm:resizeHandles val="exact"/>
        </dgm:presLayoutVars>
      </dgm:prSet>
      <dgm:spPr/>
    </dgm:pt>
    <dgm:pt modelId="{6743275E-216B-4F32-8F8D-B687AF6AC248}" type="pres">
      <dgm:prSet presAssocID="{97415D01-95FC-4479-B701-E0240302657F}" presName="compNode" presStyleCnt="0"/>
      <dgm:spPr/>
    </dgm:pt>
    <dgm:pt modelId="{AB0D796A-178D-4EC9-9B10-A19CCEBFF496}" type="pres">
      <dgm:prSet presAssocID="{97415D01-95FC-4479-B701-E0240302657F}" presName="aNode" presStyleLbl="bgShp" presStyleIdx="0" presStyleCnt="1" custLinFactNeighborX="-1801" custLinFactNeighborY="1389"/>
      <dgm:spPr/>
    </dgm:pt>
    <dgm:pt modelId="{D52820D6-81E1-46E8-B6ED-F09CCAF89FD9}" type="pres">
      <dgm:prSet presAssocID="{97415D01-95FC-4479-B701-E0240302657F}" presName="textNode" presStyleLbl="bgShp" presStyleIdx="0" presStyleCnt="1"/>
      <dgm:spPr/>
    </dgm:pt>
    <dgm:pt modelId="{EF95B014-E8F5-40D1-A514-3E86A382C3F5}" type="pres">
      <dgm:prSet presAssocID="{97415D01-95FC-4479-B701-E0240302657F}" presName="compChildNode" presStyleCnt="0"/>
      <dgm:spPr/>
    </dgm:pt>
    <dgm:pt modelId="{B3B8AB5E-D547-4118-A92C-3A9C4BA93193}" type="pres">
      <dgm:prSet presAssocID="{97415D01-95FC-4479-B701-E0240302657F}" presName="theInnerList" presStyleCnt="0"/>
      <dgm:spPr/>
    </dgm:pt>
    <dgm:pt modelId="{C30DA665-1318-4CAD-844B-0B761BBE6026}" type="pres">
      <dgm:prSet presAssocID="{EA39E8A9-48E9-405C-9643-4FF89C43A5BA}" presName="childNode" presStyleLbl="node1" presStyleIdx="0" presStyleCnt="5">
        <dgm:presLayoutVars>
          <dgm:bulletEnabled val="1"/>
        </dgm:presLayoutVars>
      </dgm:prSet>
      <dgm:spPr/>
    </dgm:pt>
    <dgm:pt modelId="{531FD523-1950-4A5E-A674-C3CE682EAD2D}" type="pres">
      <dgm:prSet presAssocID="{EA39E8A9-48E9-405C-9643-4FF89C43A5BA}" presName="aSpace2" presStyleCnt="0"/>
      <dgm:spPr/>
    </dgm:pt>
    <dgm:pt modelId="{A7C8E0AE-2E2B-4A25-A076-151110C76F92}" type="pres">
      <dgm:prSet presAssocID="{1633B9DA-88C2-4678-AA56-B894CA5A93BE}" presName="childNode" presStyleLbl="node1" presStyleIdx="1" presStyleCnt="5">
        <dgm:presLayoutVars>
          <dgm:bulletEnabled val="1"/>
        </dgm:presLayoutVars>
      </dgm:prSet>
      <dgm:spPr/>
    </dgm:pt>
    <dgm:pt modelId="{2613CFCA-20D6-406C-A4DB-C2FB111667A4}" type="pres">
      <dgm:prSet presAssocID="{1633B9DA-88C2-4678-AA56-B894CA5A93BE}" presName="aSpace2" presStyleCnt="0"/>
      <dgm:spPr/>
    </dgm:pt>
    <dgm:pt modelId="{76173211-58A0-4CE7-BC5D-7E2A113F8451}" type="pres">
      <dgm:prSet presAssocID="{567019CA-D09E-4A18-AF1E-C3431BE69157}" presName="childNode" presStyleLbl="node1" presStyleIdx="2" presStyleCnt="5">
        <dgm:presLayoutVars>
          <dgm:bulletEnabled val="1"/>
        </dgm:presLayoutVars>
      </dgm:prSet>
      <dgm:spPr/>
    </dgm:pt>
    <dgm:pt modelId="{E745FBCB-68F6-4E77-B645-BB820B247C2F}" type="pres">
      <dgm:prSet presAssocID="{567019CA-D09E-4A18-AF1E-C3431BE69157}" presName="aSpace2" presStyleCnt="0"/>
      <dgm:spPr/>
    </dgm:pt>
    <dgm:pt modelId="{BFFC17AA-08CA-4D7C-86A3-E38A95B3CB00}" type="pres">
      <dgm:prSet presAssocID="{A01BA6DF-4F97-4907-B683-1FBDC6C49D10}" presName="childNode" presStyleLbl="node1" presStyleIdx="3" presStyleCnt="5">
        <dgm:presLayoutVars>
          <dgm:bulletEnabled val="1"/>
        </dgm:presLayoutVars>
      </dgm:prSet>
      <dgm:spPr/>
    </dgm:pt>
    <dgm:pt modelId="{6259F059-4813-4283-9AEF-4A3AE0A8F5CC}" type="pres">
      <dgm:prSet presAssocID="{A01BA6DF-4F97-4907-B683-1FBDC6C49D10}" presName="aSpace2" presStyleCnt="0"/>
      <dgm:spPr/>
    </dgm:pt>
    <dgm:pt modelId="{9E85286C-76D1-482F-A6AF-406D618D6FFC}" type="pres">
      <dgm:prSet presAssocID="{FF7137E9-2955-44C6-ADF4-56A2D145E0A6}" presName="childNode" presStyleLbl="node1" presStyleIdx="4" presStyleCnt="5">
        <dgm:presLayoutVars>
          <dgm:bulletEnabled val="1"/>
        </dgm:presLayoutVars>
      </dgm:prSet>
      <dgm:spPr/>
    </dgm:pt>
  </dgm:ptLst>
  <dgm:cxnLst>
    <dgm:cxn modelId="{E85DD108-E218-4437-AC2D-9373EBA13076}" srcId="{3BC235E0-9B9A-42F3-8A92-E1237FC02A2B}" destId="{97415D01-95FC-4479-B701-E0240302657F}" srcOrd="0" destOrd="0" parTransId="{E8E507FC-77EA-472C-A5FF-C1692AEB301D}" sibTransId="{3DFC37EE-9DD3-483D-BD29-C13D8CEF5E80}"/>
    <dgm:cxn modelId="{F803F425-57DE-44DF-A392-29BDA8FC4343}" srcId="{97415D01-95FC-4479-B701-E0240302657F}" destId="{1633B9DA-88C2-4678-AA56-B894CA5A93BE}" srcOrd="1" destOrd="0" parTransId="{8BF6726F-E7CE-4FD6-837D-5B4233BEAF22}" sibTransId="{C53D33F1-6F7A-4519-B019-EA7C3543345A}"/>
    <dgm:cxn modelId="{356A8337-3AFA-4B7C-9664-BE173E59E452}" type="presOf" srcId="{FF7137E9-2955-44C6-ADF4-56A2D145E0A6}" destId="{9E85286C-76D1-482F-A6AF-406D618D6FFC}" srcOrd="0" destOrd="0" presId="urn:microsoft.com/office/officeart/2005/8/layout/lProcess2"/>
    <dgm:cxn modelId="{F96CBB76-DF82-4B9D-9DD7-470C26D87BAA}" type="presOf" srcId="{97415D01-95FC-4479-B701-E0240302657F}" destId="{AB0D796A-178D-4EC9-9B10-A19CCEBFF496}" srcOrd="0" destOrd="0" presId="urn:microsoft.com/office/officeart/2005/8/layout/lProcess2"/>
    <dgm:cxn modelId="{0B28DD79-B46E-422A-AE08-406A286F1A44}" srcId="{97415D01-95FC-4479-B701-E0240302657F}" destId="{A01BA6DF-4F97-4907-B683-1FBDC6C49D10}" srcOrd="3" destOrd="0" parTransId="{689D844F-C269-4A20-89C6-13B72B05415A}" sibTransId="{3255518C-B8E6-488A-871C-B3EF3EDBFB39}"/>
    <dgm:cxn modelId="{A982D19B-C93F-460C-A2AE-5D8FA1C5A337}" type="presOf" srcId="{3BC235E0-9B9A-42F3-8A92-E1237FC02A2B}" destId="{E44F661D-29B5-4530-A573-514E61E5F114}" srcOrd="0" destOrd="0" presId="urn:microsoft.com/office/officeart/2005/8/layout/lProcess2"/>
    <dgm:cxn modelId="{041DEEAA-87A2-4972-BA69-94F2C435DDB7}" srcId="{97415D01-95FC-4479-B701-E0240302657F}" destId="{FF7137E9-2955-44C6-ADF4-56A2D145E0A6}" srcOrd="4" destOrd="0" parTransId="{7EB8D513-8C14-4D9C-9833-7393E1C01C3B}" sibTransId="{55FAFF4D-C492-4A7A-A875-0B2A4B555EC5}"/>
    <dgm:cxn modelId="{318131C0-3397-43D9-8B91-20492201BAEE}" type="presOf" srcId="{1633B9DA-88C2-4678-AA56-B894CA5A93BE}" destId="{A7C8E0AE-2E2B-4A25-A076-151110C76F92}" srcOrd="0" destOrd="0" presId="urn:microsoft.com/office/officeart/2005/8/layout/lProcess2"/>
    <dgm:cxn modelId="{07A64EC4-7B12-42A3-A1DA-465D2BE098F3}" type="presOf" srcId="{97415D01-95FC-4479-B701-E0240302657F}" destId="{D52820D6-81E1-46E8-B6ED-F09CCAF89FD9}" srcOrd="1" destOrd="0" presId="urn:microsoft.com/office/officeart/2005/8/layout/lProcess2"/>
    <dgm:cxn modelId="{4A2497C6-1C1F-420D-A918-5D13A99B579F}" type="presOf" srcId="{A01BA6DF-4F97-4907-B683-1FBDC6C49D10}" destId="{BFFC17AA-08CA-4D7C-86A3-E38A95B3CB00}" srcOrd="0" destOrd="0" presId="urn:microsoft.com/office/officeart/2005/8/layout/lProcess2"/>
    <dgm:cxn modelId="{A4DEA1D0-2C19-4C33-9D08-7DCA90F3B6F0}" srcId="{97415D01-95FC-4479-B701-E0240302657F}" destId="{567019CA-D09E-4A18-AF1E-C3431BE69157}" srcOrd="2" destOrd="0" parTransId="{A2E2A9CE-D7C6-4FBE-B5BD-DECCE7AD683B}" sibTransId="{4BEFDFCB-BAB4-4820-BF2F-15D00B429BE8}"/>
    <dgm:cxn modelId="{BC9D89E3-AE50-4FBB-ACDD-2FCAC6F03F8F}" type="presOf" srcId="{EA39E8A9-48E9-405C-9643-4FF89C43A5BA}" destId="{C30DA665-1318-4CAD-844B-0B761BBE6026}" srcOrd="0" destOrd="0" presId="urn:microsoft.com/office/officeart/2005/8/layout/lProcess2"/>
    <dgm:cxn modelId="{48893BE6-84C4-47A3-BA60-4CCB25408442}" type="presOf" srcId="{567019CA-D09E-4A18-AF1E-C3431BE69157}" destId="{76173211-58A0-4CE7-BC5D-7E2A113F8451}" srcOrd="0" destOrd="0" presId="urn:microsoft.com/office/officeart/2005/8/layout/lProcess2"/>
    <dgm:cxn modelId="{12A385F7-7677-4ABB-9789-FF6ACD8A942C}" srcId="{97415D01-95FC-4479-B701-E0240302657F}" destId="{EA39E8A9-48E9-405C-9643-4FF89C43A5BA}" srcOrd="0" destOrd="0" parTransId="{8EF01427-A2AD-4881-821B-D579491F1D2F}" sibTransId="{C55FABF9-2690-4997-8BF1-E1C2835711C5}"/>
    <dgm:cxn modelId="{E50C0ED0-63AC-4E7C-8720-52465F85E57B}" type="presParOf" srcId="{E44F661D-29B5-4530-A573-514E61E5F114}" destId="{6743275E-216B-4F32-8F8D-B687AF6AC248}" srcOrd="0" destOrd="0" presId="urn:microsoft.com/office/officeart/2005/8/layout/lProcess2"/>
    <dgm:cxn modelId="{13D882DE-C0D1-4A5A-95F7-D810BE3747DD}" type="presParOf" srcId="{6743275E-216B-4F32-8F8D-B687AF6AC248}" destId="{AB0D796A-178D-4EC9-9B10-A19CCEBFF496}" srcOrd="0" destOrd="0" presId="urn:microsoft.com/office/officeart/2005/8/layout/lProcess2"/>
    <dgm:cxn modelId="{BCC7D84E-408F-4FF3-8075-FE285C42B042}" type="presParOf" srcId="{6743275E-216B-4F32-8F8D-B687AF6AC248}" destId="{D52820D6-81E1-46E8-B6ED-F09CCAF89FD9}" srcOrd="1" destOrd="0" presId="urn:microsoft.com/office/officeart/2005/8/layout/lProcess2"/>
    <dgm:cxn modelId="{82DF6B8F-BB59-4273-B78E-59C166FBC255}" type="presParOf" srcId="{6743275E-216B-4F32-8F8D-B687AF6AC248}" destId="{EF95B014-E8F5-40D1-A514-3E86A382C3F5}" srcOrd="2" destOrd="0" presId="urn:microsoft.com/office/officeart/2005/8/layout/lProcess2"/>
    <dgm:cxn modelId="{6940658C-4C51-4CC0-901D-FD8CB4D2D0D8}" type="presParOf" srcId="{EF95B014-E8F5-40D1-A514-3E86A382C3F5}" destId="{B3B8AB5E-D547-4118-A92C-3A9C4BA93193}" srcOrd="0" destOrd="0" presId="urn:microsoft.com/office/officeart/2005/8/layout/lProcess2"/>
    <dgm:cxn modelId="{60DCC482-73E2-4D96-A64F-EFC9FBE75907}" type="presParOf" srcId="{B3B8AB5E-D547-4118-A92C-3A9C4BA93193}" destId="{C30DA665-1318-4CAD-844B-0B761BBE6026}" srcOrd="0" destOrd="0" presId="urn:microsoft.com/office/officeart/2005/8/layout/lProcess2"/>
    <dgm:cxn modelId="{9316ECB5-D57C-4C2F-8DE9-4EF5E6B85364}" type="presParOf" srcId="{B3B8AB5E-D547-4118-A92C-3A9C4BA93193}" destId="{531FD523-1950-4A5E-A674-C3CE682EAD2D}" srcOrd="1" destOrd="0" presId="urn:microsoft.com/office/officeart/2005/8/layout/lProcess2"/>
    <dgm:cxn modelId="{B1260DB4-2C0F-4C51-AD12-EBA51DDDA2FD}" type="presParOf" srcId="{B3B8AB5E-D547-4118-A92C-3A9C4BA93193}" destId="{A7C8E0AE-2E2B-4A25-A076-151110C76F92}" srcOrd="2" destOrd="0" presId="urn:microsoft.com/office/officeart/2005/8/layout/lProcess2"/>
    <dgm:cxn modelId="{2AAF8567-0936-4412-BD06-9B596E5E5845}" type="presParOf" srcId="{B3B8AB5E-D547-4118-A92C-3A9C4BA93193}" destId="{2613CFCA-20D6-406C-A4DB-C2FB111667A4}" srcOrd="3" destOrd="0" presId="urn:microsoft.com/office/officeart/2005/8/layout/lProcess2"/>
    <dgm:cxn modelId="{F7BB3FEF-97A1-43EA-8F0D-3CBC6E04E612}" type="presParOf" srcId="{B3B8AB5E-D547-4118-A92C-3A9C4BA93193}" destId="{76173211-58A0-4CE7-BC5D-7E2A113F8451}" srcOrd="4" destOrd="0" presId="urn:microsoft.com/office/officeart/2005/8/layout/lProcess2"/>
    <dgm:cxn modelId="{CF0E472E-19A1-4310-ABBF-F8641B8306DD}" type="presParOf" srcId="{B3B8AB5E-D547-4118-A92C-3A9C4BA93193}" destId="{E745FBCB-68F6-4E77-B645-BB820B247C2F}" srcOrd="5" destOrd="0" presId="urn:microsoft.com/office/officeart/2005/8/layout/lProcess2"/>
    <dgm:cxn modelId="{2C81DE23-2B1A-490C-B014-E4B34B79EF7B}" type="presParOf" srcId="{B3B8AB5E-D547-4118-A92C-3A9C4BA93193}" destId="{BFFC17AA-08CA-4D7C-86A3-E38A95B3CB00}" srcOrd="6" destOrd="0" presId="urn:microsoft.com/office/officeart/2005/8/layout/lProcess2"/>
    <dgm:cxn modelId="{84ED4046-47E7-4004-899E-9B3451D0EABE}" type="presParOf" srcId="{B3B8AB5E-D547-4118-A92C-3A9C4BA93193}" destId="{6259F059-4813-4283-9AEF-4A3AE0A8F5CC}" srcOrd="7" destOrd="0" presId="urn:microsoft.com/office/officeart/2005/8/layout/lProcess2"/>
    <dgm:cxn modelId="{7E1980F3-2778-4C09-8F2A-6BA65FCDBF6A}" type="presParOf" srcId="{B3B8AB5E-D547-4118-A92C-3A9C4BA93193}" destId="{9E85286C-76D1-482F-A6AF-406D618D6FFC}" srcOrd="8"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653E94-C551-4678-90E2-D527BB48D15D}"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EBA835A-8486-475F-BFFC-6DDF74AA18FF}">
      <dgm:prSet phldrT="[Texto]"/>
      <dgm:spPr/>
      <dgm:t>
        <a:bodyPr/>
        <a:lstStyle/>
        <a:p>
          <a:pPr>
            <a:lnSpc>
              <a:spcPct val="100000"/>
            </a:lnSpc>
            <a:defRPr b="1"/>
          </a:pPr>
          <a:r>
            <a:rPr lang="es-MX"/>
            <a:t>Líder </a:t>
          </a:r>
          <a:endParaRPr lang="en-US"/>
        </a:p>
      </dgm:t>
    </dgm:pt>
    <dgm:pt modelId="{A1592702-D460-4C32-A8E4-866821115096}" type="parTrans" cxnId="{558195F3-2F7C-4B16-90F7-A229D6CA9E00}">
      <dgm:prSet/>
      <dgm:spPr/>
      <dgm:t>
        <a:bodyPr/>
        <a:lstStyle/>
        <a:p>
          <a:endParaRPr lang="en-US"/>
        </a:p>
      </dgm:t>
    </dgm:pt>
    <dgm:pt modelId="{EBB23D21-1C14-49E3-97E0-EB57EC20D2D3}" type="sibTrans" cxnId="{558195F3-2F7C-4B16-90F7-A229D6CA9E00}">
      <dgm:prSet/>
      <dgm:spPr/>
      <dgm:t>
        <a:bodyPr/>
        <a:lstStyle/>
        <a:p>
          <a:endParaRPr lang="en-US"/>
        </a:p>
      </dgm:t>
    </dgm:pt>
    <dgm:pt modelId="{DBE7E2F5-4237-4B5E-B609-612B70CCA702}">
      <dgm:prSet phldrT="[Texto]"/>
      <dgm:spPr/>
      <dgm:t>
        <a:bodyPr/>
        <a:lstStyle/>
        <a:p>
          <a:pPr>
            <a:lnSpc>
              <a:spcPct val="100000"/>
            </a:lnSpc>
          </a:pPr>
          <a:r>
            <a:rPr lang="es-MX" dirty="0"/>
            <a:t>Efectividad de las reuniones</a:t>
          </a:r>
        </a:p>
        <a:p>
          <a:pPr>
            <a:lnSpc>
              <a:spcPct val="100000"/>
            </a:lnSpc>
          </a:pPr>
          <a:r>
            <a:rPr lang="es-MX" dirty="0"/>
            <a:t>Convocar</a:t>
          </a:r>
        </a:p>
        <a:p>
          <a:pPr>
            <a:lnSpc>
              <a:spcPct val="100000"/>
            </a:lnSpc>
          </a:pPr>
          <a:r>
            <a:rPr lang="es-MX" dirty="0"/>
            <a:t>Dirigir</a:t>
          </a:r>
        </a:p>
        <a:p>
          <a:pPr>
            <a:lnSpc>
              <a:spcPct val="100000"/>
            </a:lnSpc>
          </a:pPr>
          <a:r>
            <a:rPr lang="es-MX" dirty="0"/>
            <a:t>Pertinencia de temáticas en cada reunión </a:t>
          </a:r>
        </a:p>
        <a:p>
          <a:pPr>
            <a:lnSpc>
              <a:spcPct val="100000"/>
            </a:lnSpc>
          </a:pPr>
          <a:r>
            <a:rPr lang="es-MX" dirty="0"/>
            <a:t>Asistentes</a:t>
          </a:r>
          <a:endParaRPr lang="en-US" dirty="0"/>
        </a:p>
      </dgm:t>
    </dgm:pt>
    <dgm:pt modelId="{B854F3C0-7F0E-4E72-9FAF-C1CEEED3C2C3}" type="parTrans" cxnId="{B50CA7DA-EED9-449D-B9F3-20BC76C88796}">
      <dgm:prSet/>
      <dgm:spPr/>
      <dgm:t>
        <a:bodyPr/>
        <a:lstStyle/>
        <a:p>
          <a:endParaRPr lang="en-US"/>
        </a:p>
      </dgm:t>
    </dgm:pt>
    <dgm:pt modelId="{16AE883D-94B9-44BE-B074-AEB5C0548E7B}" type="sibTrans" cxnId="{B50CA7DA-EED9-449D-B9F3-20BC76C88796}">
      <dgm:prSet/>
      <dgm:spPr/>
      <dgm:t>
        <a:bodyPr/>
        <a:lstStyle/>
        <a:p>
          <a:endParaRPr lang="en-US"/>
        </a:p>
      </dgm:t>
    </dgm:pt>
    <dgm:pt modelId="{3D5F2BBC-5F9B-41FE-B89A-7D4F4D5D7F5F}">
      <dgm:prSet phldrT="[Texto]"/>
      <dgm:spPr/>
      <dgm:t>
        <a:bodyPr/>
        <a:lstStyle/>
        <a:p>
          <a:pPr>
            <a:lnSpc>
              <a:spcPct val="100000"/>
            </a:lnSpc>
            <a:defRPr b="1"/>
          </a:pPr>
          <a:r>
            <a:rPr lang="es-MX"/>
            <a:t>Referentes temáticos</a:t>
          </a:r>
          <a:endParaRPr lang="en-US"/>
        </a:p>
      </dgm:t>
    </dgm:pt>
    <dgm:pt modelId="{D5362D08-A319-48FC-9BCF-0351C9654404}" type="parTrans" cxnId="{4D238982-4D60-4C64-A898-BAE80F868633}">
      <dgm:prSet/>
      <dgm:spPr/>
      <dgm:t>
        <a:bodyPr/>
        <a:lstStyle/>
        <a:p>
          <a:endParaRPr lang="en-US"/>
        </a:p>
      </dgm:t>
    </dgm:pt>
    <dgm:pt modelId="{F80ED6A2-9661-4137-9AC4-A2A4C6010D04}" type="sibTrans" cxnId="{4D238982-4D60-4C64-A898-BAE80F868633}">
      <dgm:prSet/>
      <dgm:spPr/>
      <dgm:t>
        <a:bodyPr/>
        <a:lstStyle/>
        <a:p>
          <a:endParaRPr lang="en-US"/>
        </a:p>
      </dgm:t>
    </dgm:pt>
    <dgm:pt modelId="{41E36F5D-2D0E-44FC-9C11-7D7D67CE3212}">
      <dgm:prSet phldrT="[Texto]"/>
      <dgm:spPr/>
      <dgm:t>
        <a:bodyPr/>
        <a:lstStyle/>
        <a:p>
          <a:pPr>
            <a:lnSpc>
              <a:spcPct val="100000"/>
            </a:lnSpc>
          </a:pPr>
          <a:r>
            <a:rPr lang="es-MX" dirty="0"/>
            <a:t>Preparación de las salas situacionales, </a:t>
          </a:r>
        </a:p>
        <a:p>
          <a:pPr>
            <a:lnSpc>
              <a:spcPct val="100000"/>
            </a:lnSpc>
          </a:pPr>
          <a:r>
            <a:rPr lang="es-MX" dirty="0"/>
            <a:t>Mantener actualizado el directorio de los integrantes e invitados </a:t>
          </a:r>
        </a:p>
        <a:p>
          <a:pPr>
            <a:lnSpc>
              <a:spcPct val="100000"/>
            </a:lnSpc>
          </a:pPr>
          <a:r>
            <a:rPr lang="es-MX" dirty="0"/>
            <a:t>Análisis de problemas y soluciones</a:t>
          </a:r>
        </a:p>
        <a:p>
          <a:pPr>
            <a:lnSpc>
              <a:spcPct val="100000"/>
            </a:lnSpc>
          </a:pPr>
          <a:r>
            <a:rPr lang="es-MX" dirty="0"/>
            <a:t>Valoración de alternativas</a:t>
          </a:r>
        </a:p>
        <a:p>
          <a:pPr>
            <a:lnSpc>
              <a:spcPct val="100000"/>
            </a:lnSpc>
          </a:pPr>
          <a:endParaRPr lang="es-MX" dirty="0"/>
        </a:p>
        <a:p>
          <a:endParaRPr lang="en-US" dirty="0"/>
        </a:p>
      </dgm:t>
    </dgm:pt>
    <dgm:pt modelId="{D1B81D1E-0F82-4E25-9D88-469119485BFE}" type="parTrans" cxnId="{F51E1EE1-180F-428E-9141-22F9796F98B5}">
      <dgm:prSet/>
      <dgm:spPr/>
      <dgm:t>
        <a:bodyPr/>
        <a:lstStyle/>
        <a:p>
          <a:endParaRPr lang="en-US"/>
        </a:p>
      </dgm:t>
    </dgm:pt>
    <dgm:pt modelId="{90D0E03A-FCFD-4619-8270-2B7314155EC8}" type="sibTrans" cxnId="{F51E1EE1-180F-428E-9141-22F9796F98B5}">
      <dgm:prSet/>
      <dgm:spPr/>
      <dgm:t>
        <a:bodyPr/>
        <a:lstStyle/>
        <a:p>
          <a:endParaRPr lang="en-US"/>
        </a:p>
      </dgm:t>
    </dgm:pt>
    <dgm:pt modelId="{E646188F-BC24-4C12-BD8A-0EE102230D5A}">
      <dgm:prSet phldrT="[Texto]"/>
      <dgm:spPr/>
      <dgm:t>
        <a:bodyPr/>
        <a:lstStyle/>
        <a:p>
          <a:pPr>
            <a:lnSpc>
              <a:spcPct val="100000"/>
            </a:lnSpc>
            <a:defRPr b="1"/>
          </a:pPr>
          <a:r>
            <a:rPr lang="es-MX"/>
            <a:t>Comité</a:t>
          </a:r>
          <a:endParaRPr lang="en-US"/>
        </a:p>
      </dgm:t>
    </dgm:pt>
    <dgm:pt modelId="{63AF0895-F29A-49B2-B50D-CD9432CF2AE0}" type="parTrans" cxnId="{2349EA43-B615-40C7-8636-03C755D1A318}">
      <dgm:prSet/>
      <dgm:spPr/>
      <dgm:t>
        <a:bodyPr/>
        <a:lstStyle/>
        <a:p>
          <a:endParaRPr lang="en-US"/>
        </a:p>
      </dgm:t>
    </dgm:pt>
    <dgm:pt modelId="{0CE49EFA-141E-47D2-AB61-7F9F0CB52064}" type="sibTrans" cxnId="{2349EA43-B615-40C7-8636-03C755D1A318}">
      <dgm:prSet/>
      <dgm:spPr/>
      <dgm:t>
        <a:bodyPr/>
        <a:lstStyle/>
        <a:p>
          <a:endParaRPr lang="en-US"/>
        </a:p>
      </dgm:t>
    </dgm:pt>
    <dgm:pt modelId="{2BB4AAF5-53AD-4CBA-A365-03E47DC24F1E}">
      <dgm:prSet phldrT="[Texto]"/>
      <dgm:spPr/>
      <dgm:t>
        <a:bodyPr/>
        <a:lstStyle/>
        <a:p>
          <a:pPr>
            <a:lnSpc>
              <a:spcPct val="100000"/>
            </a:lnSpc>
          </a:pPr>
          <a:r>
            <a:rPr lang="es-MX" dirty="0"/>
            <a:t>Análisis de información </a:t>
          </a:r>
          <a:endParaRPr lang="en-US" dirty="0"/>
        </a:p>
        <a:p>
          <a:pPr>
            <a:lnSpc>
              <a:spcPct val="100000"/>
            </a:lnSpc>
          </a:pPr>
          <a:r>
            <a:rPr lang="en-US" dirty="0" err="1"/>
            <a:t>Aprobación</a:t>
          </a:r>
          <a:r>
            <a:rPr lang="en-US" dirty="0"/>
            <a:t> y </a:t>
          </a:r>
          <a:r>
            <a:rPr lang="en-US" dirty="0" err="1"/>
            <a:t>seguimiento</a:t>
          </a:r>
          <a:r>
            <a:rPr lang="en-US" dirty="0"/>
            <a:t> al plan de </a:t>
          </a:r>
          <a:r>
            <a:rPr lang="en-US" dirty="0" err="1"/>
            <a:t>trabajo</a:t>
          </a:r>
          <a:endParaRPr lang="en-US" dirty="0"/>
        </a:p>
        <a:p>
          <a:pPr>
            <a:lnSpc>
              <a:spcPct val="100000"/>
            </a:lnSpc>
          </a:pPr>
          <a:r>
            <a:rPr lang="en-US" dirty="0" err="1"/>
            <a:t>Realización</a:t>
          </a:r>
          <a:r>
            <a:rPr lang="en-US" dirty="0"/>
            <a:t> de mesas de </a:t>
          </a:r>
          <a:r>
            <a:rPr lang="en-US" dirty="0" err="1"/>
            <a:t>trabajo</a:t>
          </a:r>
          <a:r>
            <a:rPr lang="en-US" dirty="0"/>
            <a:t> </a:t>
          </a:r>
          <a:r>
            <a:rPr lang="en-US" dirty="0" err="1"/>
            <a:t>multisectoriales</a:t>
          </a:r>
          <a:endParaRPr lang="en-US" dirty="0"/>
        </a:p>
        <a:p>
          <a:pPr>
            <a:lnSpc>
              <a:spcPct val="100000"/>
            </a:lnSpc>
          </a:pPr>
          <a:r>
            <a:rPr lang="en-US" dirty="0" err="1"/>
            <a:t>Identificar</a:t>
          </a:r>
          <a:r>
            <a:rPr lang="en-US" dirty="0"/>
            <a:t> </a:t>
          </a:r>
          <a:r>
            <a:rPr lang="en-US" dirty="0" err="1"/>
            <a:t>necesidades</a:t>
          </a:r>
          <a:r>
            <a:rPr lang="en-US" dirty="0"/>
            <a:t> de </a:t>
          </a:r>
          <a:r>
            <a:rPr lang="en-US" dirty="0" err="1"/>
            <a:t>investigaciones</a:t>
          </a:r>
          <a:endParaRPr lang="en-US" dirty="0"/>
        </a:p>
        <a:p>
          <a:pPr>
            <a:lnSpc>
              <a:spcPct val="100000"/>
            </a:lnSpc>
          </a:pPr>
          <a:r>
            <a:rPr lang="en-US" dirty="0" err="1"/>
            <a:t>Generar</a:t>
          </a:r>
          <a:r>
            <a:rPr lang="en-US" dirty="0"/>
            <a:t> </a:t>
          </a:r>
          <a:r>
            <a:rPr lang="en-US" dirty="0" err="1"/>
            <a:t>propuestas</a:t>
          </a:r>
          <a:endParaRPr lang="en-US" dirty="0"/>
        </a:p>
        <a:p>
          <a:pPr>
            <a:lnSpc>
              <a:spcPct val="100000"/>
            </a:lnSpc>
          </a:pPr>
          <a:r>
            <a:rPr lang="es-MX" dirty="0"/>
            <a:t>Coordinar los eventos y publicaciones del Observatorio</a:t>
          </a:r>
          <a:endParaRPr lang="en-US" dirty="0"/>
        </a:p>
      </dgm:t>
    </dgm:pt>
    <dgm:pt modelId="{10F9E506-68CA-4AD4-81B5-5CC20BF717B3}" type="parTrans" cxnId="{A71A8856-EFDC-4994-838C-30776DF3661A}">
      <dgm:prSet/>
      <dgm:spPr/>
      <dgm:t>
        <a:bodyPr/>
        <a:lstStyle/>
        <a:p>
          <a:endParaRPr lang="en-US"/>
        </a:p>
      </dgm:t>
    </dgm:pt>
    <dgm:pt modelId="{B6C4AB2A-4318-4689-8594-9CB58E233707}" type="sibTrans" cxnId="{A71A8856-EFDC-4994-838C-30776DF3661A}">
      <dgm:prSet/>
      <dgm:spPr/>
      <dgm:t>
        <a:bodyPr/>
        <a:lstStyle/>
        <a:p>
          <a:endParaRPr lang="en-US"/>
        </a:p>
      </dgm:t>
    </dgm:pt>
    <dgm:pt modelId="{816EEB80-1CF7-4922-9F82-70619814AFAD}" type="pres">
      <dgm:prSet presAssocID="{10653E94-C551-4678-90E2-D527BB48D15D}" presName="root" presStyleCnt="0">
        <dgm:presLayoutVars>
          <dgm:dir/>
          <dgm:resizeHandles val="exact"/>
        </dgm:presLayoutVars>
      </dgm:prSet>
      <dgm:spPr/>
    </dgm:pt>
    <dgm:pt modelId="{E7AA2D4C-4C9D-4C78-8DB7-6C7E01F15D81}" type="pres">
      <dgm:prSet presAssocID="{9EBA835A-8486-475F-BFFC-6DDF74AA18FF}" presName="compNode" presStyleCnt="0"/>
      <dgm:spPr/>
    </dgm:pt>
    <dgm:pt modelId="{320BB531-AA05-4EA8-8EF1-69429C485333}" type="pres">
      <dgm:prSet presAssocID="{9EBA835A-8486-475F-BFFC-6DDF74AA18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unión"/>
        </a:ext>
      </dgm:extLst>
    </dgm:pt>
    <dgm:pt modelId="{F31D2701-7D1A-49CC-AE34-0EA497EFBB4E}" type="pres">
      <dgm:prSet presAssocID="{9EBA835A-8486-475F-BFFC-6DDF74AA18FF}" presName="iconSpace" presStyleCnt="0"/>
      <dgm:spPr/>
    </dgm:pt>
    <dgm:pt modelId="{EB72090A-728E-4EF4-A7B7-0671835749BC}" type="pres">
      <dgm:prSet presAssocID="{9EBA835A-8486-475F-BFFC-6DDF74AA18FF}" presName="parTx" presStyleLbl="revTx" presStyleIdx="0" presStyleCnt="6">
        <dgm:presLayoutVars>
          <dgm:chMax val="0"/>
          <dgm:chPref val="0"/>
        </dgm:presLayoutVars>
      </dgm:prSet>
      <dgm:spPr/>
    </dgm:pt>
    <dgm:pt modelId="{57D5BDA3-2DF2-4052-9C5E-4B7601E388BC}" type="pres">
      <dgm:prSet presAssocID="{9EBA835A-8486-475F-BFFC-6DDF74AA18FF}" presName="txSpace" presStyleCnt="0"/>
      <dgm:spPr/>
    </dgm:pt>
    <dgm:pt modelId="{5C82D785-94FC-454D-8D06-D2DD0855BADD}" type="pres">
      <dgm:prSet presAssocID="{9EBA835A-8486-475F-BFFC-6DDF74AA18FF}" presName="desTx" presStyleLbl="revTx" presStyleIdx="1" presStyleCnt="6">
        <dgm:presLayoutVars/>
      </dgm:prSet>
      <dgm:spPr/>
    </dgm:pt>
    <dgm:pt modelId="{027BF032-9F47-4826-BABC-37401AEFD0F9}" type="pres">
      <dgm:prSet presAssocID="{EBB23D21-1C14-49E3-97E0-EB57EC20D2D3}" presName="sibTrans" presStyleCnt="0"/>
      <dgm:spPr/>
    </dgm:pt>
    <dgm:pt modelId="{5288DF0B-1E19-4E74-879E-47C45F896182}" type="pres">
      <dgm:prSet presAssocID="{3D5F2BBC-5F9B-41FE-B89A-7D4F4D5D7F5F}" presName="compNode" presStyleCnt="0"/>
      <dgm:spPr/>
    </dgm:pt>
    <dgm:pt modelId="{EC04F57D-8DB4-43EC-B2EB-20F8AEB9ED57}" type="pres">
      <dgm:prSet presAssocID="{3D5F2BBC-5F9B-41FE-B89A-7D4F4D5D7F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arero"/>
        </a:ext>
      </dgm:extLst>
    </dgm:pt>
    <dgm:pt modelId="{D7DAE886-8E8A-4818-864E-C6D411FE1CC7}" type="pres">
      <dgm:prSet presAssocID="{3D5F2BBC-5F9B-41FE-B89A-7D4F4D5D7F5F}" presName="iconSpace" presStyleCnt="0"/>
      <dgm:spPr/>
    </dgm:pt>
    <dgm:pt modelId="{89B20477-0A00-4F53-80B9-32D8081B126F}" type="pres">
      <dgm:prSet presAssocID="{3D5F2BBC-5F9B-41FE-B89A-7D4F4D5D7F5F}" presName="parTx" presStyleLbl="revTx" presStyleIdx="2" presStyleCnt="6">
        <dgm:presLayoutVars>
          <dgm:chMax val="0"/>
          <dgm:chPref val="0"/>
        </dgm:presLayoutVars>
      </dgm:prSet>
      <dgm:spPr/>
    </dgm:pt>
    <dgm:pt modelId="{A239A911-CA48-4A58-91FF-5A941E550B67}" type="pres">
      <dgm:prSet presAssocID="{3D5F2BBC-5F9B-41FE-B89A-7D4F4D5D7F5F}" presName="txSpace" presStyleCnt="0"/>
      <dgm:spPr/>
    </dgm:pt>
    <dgm:pt modelId="{8B85432A-01EA-499C-A1B1-3F69F134A4C2}" type="pres">
      <dgm:prSet presAssocID="{3D5F2BBC-5F9B-41FE-B89A-7D4F4D5D7F5F}" presName="desTx" presStyleLbl="revTx" presStyleIdx="3" presStyleCnt="6">
        <dgm:presLayoutVars/>
      </dgm:prSet>
      <dgm:spPr/>
    </dgm:pt>
    <dgm:pt modelId="{267ED00F-5278-4D56-903A-2046EC1E3990}" type="pres">
      <dgm:prSet presAssocID="{F80ED6A2-9661-4137-9AC4-A2A4C6010D04}" presName="sibTrans" presStyleCnt="0"/>
      <dgm:spPr/>
    </dgm:pt>
    <dgm:pt modelId="{F1A28408-6587-4249-A7D1-E74F0317649A}" type="pres">
      <dgm:prSet presAssocID="{E646188F-BC24-4C12-BD8A-0EE102230D5A}" presName="compNode" presStyleCnt="0"/>
      <dgm:spPr/>
    </dgm:pt>
    <dgm:pt modelId="{ABC2F1E1-1398-4EA4-ABDB-2A8C859B3FF2}" type="pres">
      <dgm:prSet presAssocID="{E646188F-BC24-4C12-BD8A-0EE102230D5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A787A3AB-4F84-4DFE-999E-D2877314AFBE}" type="pres">
      <dgm:prSet presAssocID="{E646188F-BC24-4C12-BD8A-0EE102230D5A}" presName="iconSpace" presStyleCnt="0"/>
      <dgm:spPr/>
    </dgm:pt>
    <dgm:pt modelId="{F2528219-BCD8-4398-9920-6522F88ADAE6}" type="pres">
      <dgm:prSet presAssocID="{E646188F-BC24-4C12-BD8A-0EE102230D5A}" presName="parTx" presStyleLbl="revTx" presStyleIdx="4" presStyleCnt="6">
        <dgm:presLayoutVars>
          <dgm:chMax val="0"/>
          <dgm:chPref val="0"/>
        </dgm:presLayoutVars>
      </dgm:prSet>
      <dgm:spPr/>
    </dgm:pt>
    <dgm:pt modelId="{FB006098-4108-463F-852B-9A08C91C8DAB}" type="pres">
      <dgm:prSet presAssocID="{E646188F-BC24-4C12-BD8A-0EE102230D5A}" presName="txSpace" presStyleCnt="0"/>
      <dgm:spPr/>
    </dgm:pt>
    <dgm:pt modelId="{2E59415E-C31F-44F0-8B36-1B016F9DFFD7}" type="pres">
      <dgm:prSet presAssocID="{E646188F-BC24-4C12-BD8A-0EE102230D5A}" presName="desTx" presStyleLbl="revTx" presStyleIdx="5" presStyleCnt="6">
        <dgm:presLayoutVars/>
      </dgm:prSet>
      <dgm:spPr/>
    </dgm:pt>
  </dgm:ptLst>
  <dgm:cxnLst>
    <dgm:cxn modelId="{C1FCB112-3E55-4DC8-869B-2DCE8A1F80E2}" type="presOf" srcId="{10653E94-C551-4678-90E2-D527BB48D15D}" destId="{816EEB80-1CF7-4922-9F82-70619814AFAD}" srcOrd="0" destOrd="0" presId="urn:microsoft.com/office/officeart/2018/5/layout/CenteredIconLabelDescriptionList"/>
    <dgm:cxn modelId="{862E9460-1CB2-4F5B-A808-BC24E987F8CF}" type="presOf" srcId="{DBE7E2F5-4237-4B5E-B609-612B70CCA702}" destId="{5C82D785-94FC-454D-8D06-D2DD0855BADD}" srcOrd="0" destOrd="0" presId="urn:microsoft.com/office/officeart/2018/5/layout/CenteredIconLabelDescriptionList"/>
    <dgm:cxn modelId="{2349EA43-B615-40C7-8636-03C755D1A318}" srcId="{10653E94-C551-4678-90E2-D527BB48D15D}" destId="{E646188F-BC24-4C12-BD8A-0EE102230D5A}" srcOrd="2" destOrd="0" parTransId="{63AF0895-F29A-49B2-B50D-CD9432CF2AE0}" sibTransId="{0CE49EFA-141E-47D2-AB61-7F9F0CB52064}"/>
    <dgm:cxn modelId="{B107236E-267E-43AF-B4A3-39805DEB5A99}" type="presOf" srcId="{41E36F5D-2D0E-44FC-9C11-7D7D67CE3212}" destId="{8B85432A-01EA-499C-A1B1-3F69F134A4C2}" srcOrd="0" destOrd="0" presId="urn:microsoft.com/office/officeart/2018/5/layout/CenteredIconLabelDescriptionList"/>
    <dgm:cxn modelId="{A71A8856-EFDC-4994-838C-30776DF3661A}" srcId="{E646188F-BC24-4C12-BD8A-0EE102230D5A}" destId="{2BB4AAF5-53AD-4CBA-A365-03E47DC24F1E}" srcOrd="0" destOrd="0" parTransId="{10F9E506-68CA-4AD4-81B5-5CC20BF717B3}" sibTransId="{B6C4AB2A-4318-4689-8594-9CB58E233707}"/>
    <dgm:cxn modelId="{3C745559-BFF7-47CD-ACC2-F011B1E2DF98}" type="presOf" srcId="{3D5F2BBC-5F9B-41FE-B89A-7D4F4D5D7F5F}" destId="{89B20477-0A00-4F53-80B9-32D8081B126F}" srcOrd="0" destOrd="0" presId="urn:microsoft.com/office/officeart/2018/5/layout/CenteredIconLabelDescriptionList"/>
    <dgm:cxn modelId="{4D238982-4D60-4C64-A898-BAE80F868633}" srcId="{10653E94-C551-4678-90E2-D527BB48D15D}" destId="{3D5F2BBC-5F9B-41FE-B89A-7D4F4D5D7F5F}" srcOrd="1" destOrd="0" parTransId="{D5362D08-A319-48FC-9BCF-0351C9654404}" sibTransId="{F80ED6A2-9661-4137-9AC4-A2A4C6010D04}"/>
    <dgm:cxn modelId="{44D8908D-F64E-40D7-AC99-E31505537B29}" type="presOf" srcId="{2BB4AAF5-53AD-4CBA-A365-03E47DC24F1E}" destId="{2E59415E-C31F-44F0-8B36-1B016F9DFFD7}" srcOrd="0" destOrd="0" presId="urn:microsoft.com/office/officeart/2018/5/layout/CenteredIconLabelDescriptionList"/>
    <dgm:cxn modelId="{B50CA7DA-EED9-449D-B9F3-20BC76C88796}" srcId="{9EBA835A-8486-475F-BFFC-6DDF74AA18FF}" destId="{DBE7E2F5-4237-4B5E-B609-612B70CCA702}" srcOrd="0" destOrd="0" parTransId="{B854F3C0-7F0E-4E72-9FAF-C1CEEED3C2C3}" sibTransId="{16AE883D-94B9-44BE-B074-AEB5C0548E7B}"/>
    <dgm:cxn modelId="{F51E1EE1-180F-428E-9141-22F9796F98B5}" srcId="{3D5F2BBC-5F9B-41FE-B89A-7D4F4D5D7F5F}" destId="{41E36F5D-2D0E-44FC-9C11-7D7D67CE3212}" srcOrd="0" destOrd="0" parTransId="{D1B81D1E-0F82-4E25-9D88-469119485BFE}" sibTransId="{90D0E03A-FCFD-4619-8270-2B7314155EC8}"/>
    <dgm:cxn modelId="{B12B17EE-BE88-49FB-A951-A3A14CB176A7}" type="presOf" srcId="{E646188F-BC24-4C12-BD8A-0EE102230D5A}" destId="{F2528219-BCD8-4398-9920-6522F88ADAE6}" srcOrd="0" destOrd="0" presId="urn:microsoft.com/office/officeart/2018/5/layout/CenteredIconLabelDescriptionList"/>
    <dgm:cxn modelId="{558195F3-2F7C-4B16-90F7-A229D6CA9E00}" srcId="{10653E94-C551-4678-90E2-D527BB48D15D}" destId="{9EBA835A-8486-475F-BFFC-6DDF74AA18FF}" srcOrd="0" destOrd="0" parTransId="{A1592702-D460-4C32-A8E4-866821115096}" sibTransId="{EBB23D21-1C14-49E3-97E0-EB57EC20D2D3}"/>
    <dgm:cxn modelId="{B27153F8-F002-45F1-83CB-7D7C0DF78A57}" type="presOf" srcId="{9EBA835A-8486-475F-BFFC-6DDF74AA18FF}" destId="{EB72090A-728E-4EF4-A7B7-0671835749BC}" srcOrd="0" destOrd="0" presId="urn:microsoft.com/office/officeart/2018/5/layout/CenteredIconLabelDescriptionList"/>
    <dgm:cxn modelId="{307984CB-81AB-479A-9E53-5D90215CF616}" type="presParOf" srcId="{816EEB80-1CF7-4922-9F82-70619814AFAD}" destId="{E7AA2D4C-4C9D-4C78-8DB7-6C7E01F15D81}" srcOrd="0" destOrd="0" presId="urn:microsoft.com/office/officeart/2018/5/layout/CenteredIconLabelDescriptionList"/>
    <dgm:cxn modelId="{EED7A8E3-BBBC-4BA9-9F17-8C5D1B359C8E}" type="presParOf" srcId="{E7AA2D4C-4C9D-4C78-8DB7-6C7E01F15D81}" destId="{320BB531-AA05-4EA8-8EF1-69429C485333}" srcOrd="0" destOrd="0" presId="urn:microsoft.com/office/officeart/2018/5/layout/CenteredIconLabelDescriptionList"/>
    <dgm:cxn modelId="{F9C219B0-795A-4289-9F43-580CDEB2F7E7}" type="presParOf" srcId="{E7AA2D4C-4C9D-4C78-8DB7-6C7E01F15D81}" destId="{F31D2701-7D1A-49CC-AE34-0EA497EFBB4E}" srcOrd="1" destOrd="0" presId="urn:microsoft.com/office/officeart/2018/5/layout/CenteredIconLabelDescriptionList"/>
    <dgm:cxn modelId="{78674228-B984-481F-B737-5AA6177DF427}" type="presParOf" srcId="{E7AA2D4C-4C9D-4C78-8DB7-6C7E01F15D81}" destId="{EB72090A-728E-4EF4-A7B7-0671835749BC}" srcOrd="2" destOrd="0" presId="urn:microsoft.com/office/officeart/2018/5/layout/CenteredIconLabelDescriptionList"/>
    <dgm:cxn modelId="{165C1A6D-7D80-4133-8A81-7B873D52D309}" type="presParOf" srcId="{E7AA2D4C-4C9D-4C78-8DB7-6C7E01F15D81}" destId="{57D5BDA3-2DF2-4052-9C5E-4B7601E388BC}" srcOrd="3" destOrd="0" presId="urn:microsoft.com/office/officeart/2018/5/layout/CenteredIconLabelDescriptionList"/>
    <dgm:cxn modelId="{C8BBA47C-AF2A-4930-9DFA-54D9F0709758}" type="presParOf" srcId="{E7AA2D4C-4C9D-4C78-8DB7-6C7E01F15D81}" destId="{5C82D785-94FC-454D-8D06-D2DD0855BADD}" srcOrd="4" destOrd="0" presId="urn:microsoft.com/office/officeart/2018/5/layout/CenteredIconLabelDescriptionList"/>
    <dgm:cxn modelId="{F756D227-40F3-4E64-9F6D-96BBBE683F7E}" type="presParOf" srcId="{816EEB80-1CF7-4922-9F82-70619814AFAD}" destId="{027BF032-9F47-4826-BABC-37401AEFD0F9}" srcOrd="1" destOrd="0" presId="urn:microsoft.com/office/officeart/2018/5/layout/CenteredIconLabelDescriptionList"/>
    <dgm:cxn modelId="{833D193B-732E-448A-A60E-CEAB008F48D0}" type="presParOf" srcId="{816EEB80-1CF7-4922-9F82-70619814AFAD}" destId="{5288DF0B-1E19-4E74-879E-47C45F896182}" srcOrd="2" destOrd="0" presId="urn:microsoft.com/office/officeart/2018/5/layout/CenteredIconLabelDescriptionList"/>
    <dgm:cxn modelId="{E190312B-0475-4816-B085-1FCCBCFD17B4}" type="presParOf" srcId="{5288DF0B-1E19-4E74-879E-47C45F896182}" destId="{EC04F57D-8DB4-43EC-B2EB-20F8AEB9ED57}" srcOrd="0" destOrd="0" presId="urn:microsoft.com/office/officeart/2018/5/layout/CenteredIconLabelDescriptionList"/>
    <dgm:cxn modelId="{95595DBA-4BE6-46A2-B563-22420EACF4FB}" type="presParOf" srcId="{5288DF0B-1E19-4E74-879E-47C45F896182}" destId="{D7DAE886-8E8A-4818-864E-C6D411FE1CC7}" srcOrd="1" destOrd="0" presId="urn:microsoft.com/office/officeart/2018/5/layout/CenteredIconLabelDescriptionList"/>
    <dgm:cxn modelId="{A4025A16-CCE2-4FA0-A61E-4403919E14C0}" type="presParOf" srcId="{5288DF0B-1E19-4E74-879E-47C45F896182}" destId="{89B20477-0A00-4F53-80B9-32D8081B126F}" srcOrd="2" destOrd="0" presId="urn:microsoft.com/office/officeart/2018/5/layout/CenteredIconLabelDescriptionList"/>
    <dgm:cxn modelId="{2055115E-07D0-4B9E-95A7-1AD02E209F3D}" type="presParOf" srcId="{5288DF0B-1E19-4E74-879E-47C45F896182}" destId="{A239A911-CA48-4A58-91FF-5A941E550B67}" srcOrd="3" destOrd="0" presId="urn:microsoft.com/office/officeart/2018/5/layout/CenteredIconLabelDescriptionList"/>
    <dgm:cxn modelId="{79A64CD7-B036-4059-96CE-63EF1A720F89}" type="presParOf" srcId="{5288DF0B-1E19-4E74-879E-47C45F896182}" destId="{8B85432A-01EA-499C-A1B1-3F69F134A4C2}" srcOrd="4" destOrd="0" presId="urn:microsoft.com/office/officeart/2018/5/layout/CenteredIconLabelDescriptionList"/>
    <dgm:cxn modelId="{B06A028A-7CF4-4536-B5D4-93E8D579A506}" type="presParOf" srcId="{816EEB80-1CF7-4922-9F82-70619814AFAD}" destId="{267ED00F-5278-4D56-903A-2046EC1E3990}" srcOrd="3" destOrd="0" presId="urn:microsoft.com/office/officeart/2018/5/layout/CenteredIconLabelDescriptionList"/>
    <dgm:cxn modelId="{797470FF-4E64-4A6A-9068-CBBA6207813E}" type="presParOf" srcId="{816EEB80-1CF7-4922-9F82-70619814AFAD}" destId="{F1A28408-6587-4249-A7D1-E74F0317649A}" srcOrd="4" destOrd="0" presId="urn:microsoft.com/office/officeart/2018/5/layout/CenteredIconLabelDescriptionList"/>
    <dgm:cxn modelId="{E1F88D54-957C-4A04-AB28-23EE4F66C79B}" type="presParOf" srcId="{F1A28408-6587-4249-A7D1-E74F0317649A}" destId="{ABC2F1E1-1398-4EA4-ABDB-2A8C859B3FF2}" srcOrd="0" destOrd="0" presId="urn:microsoft.com/office/officeart/2018/5/layout/CenteredIconLabelDescriptionList"/>
    <dgm:cxn modelId="{7817AC79-206D-453C-BCAC-2B9D2A4677AB}" type="presParOf" srcId="{F1A28408-6587-4249-A7D1-E74F0317649A}" destId="{A787A3AB-4F84-4DFE-999E-D2877314AFBE}" srcOrd="1" destOrd="0" presId="urn:microsoft.com/office/officeart/2018/5/layout/CenteredIconLabelDescriptionList"/>
    <dgm:cxn modelId="{D3B5DFD9-6EF9-446E-B29A-AC6CA67EBD97}" type="presParOf" srcId="{F1A28408-6587-4249-A7D1-E74F0317649A}" destId="{F2528219-BCD8-4398-9920-6522F88ADAE6}" srcOrd="2" destOrd="0" presId="urn:microsoft.com/office/officeart/2018/5/layout/CenteredIconLabelDescriptionList"/>
    <dgm:cxn modelId="{DBC41030-D50C-48E4-88DA-112F4180638E}" type="presParOf" srcId="{F1A28408-6587-4249-A7D1-E74F0317649A}" destId="{FB006098-4108-463F-852B-9A08C91C8DAB}" srcOrd="3" destOrd="0" presId="urn:microsoft.com/office/officeart/2018/5/layout/CenteredIconLabelDescriptionList"/>
    <dgm:cxn modelId="{92832401-017F-4E27-97C7-5F782815C501}" type="presParOf" srcId="{F1A28408-6587-4249-A7D1-E74F0317649A}" destId="{2E59415E-C31F-44F0-8B36-1B016F9DFFD7}"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E15EC5-83FE-4167-9215-AB6F2603664A}" type="doc">
      <dgm:prSet loTypeId="urn:microsoft.com/office/officeart/2005/8/layout/pyramid2" loCatId="pyramid" qsTypeId="urn:microsoft.com/office/officeart/2005/8/quickstyle/3d2" qsCatId="3D" csTypeId="urn:microsoft.com/office/officeart/2005/8/colors/accent6_3" csCatId="accent6" phldr="1"/>
      <dgm:spPr/>
    </dgm:pt>
    <dgm:pt modelId="{5953F484-E080-422E-84B9-4571F48575D2}">
      <dgm:prSet phldrT="[Texto]"/>
      <dgm:spPr/>
      <dgm:t>
        <a:bodyPr/>
        <a:lstStyle/>
        <a:p>
          <a:pPr>
            <a:buFont typeface="Symbol" panose="05050102010706020507" pitchFamily="18" charset="2"/>
            <a:buChar char=""/>
          </a:pPr>
          <a:r>
            <a:rPr lang="es-CO">
              <a:latin typeface="Arial" panose="020B0604020202020204" pitchFamily="34" charset="0"/>
              <a:ea typeface="Calibri" panose="020F0502020204030204" pitchFamily="34" charset="0"/>
              <a:cs typeface="Times New Roman" panose="02020603050405020304" pitchFamily="18" charset="0"/>
            </a:rPr>
            <a:t>Nivel 1. Recolección de datos, tabulación, procesamiento, traficación y mapeo. </a:t>
          </a:r>
          <a:endParaRPr lang="en-US"/>
        </a:p>
      </dgm:t>
    </dgm:pt>
    <dgm:pt modelId="{B602EAE0-C094-4D7F-AD3F-9D3F97BC0563}" type="parTrans" cxnId="{844EF76A-D323-4108-83F3-63DD110E5AF9}">
      <dgm:prSet/>
      <dgm:spPr/>
      <dgm:t>
        <a:bodyPr/>
        <a:lstStyle/>
        <a:p>
          <a:endParaRPr lang="en-US"/>
        </a:p>
      </dgm:t>
    </dgm:pt>
    <dgm:pt modelId="{646CA2AD-4D46-466B-9772-BBD773ED442C}" type="sibTrans" cxnId="{844EF76A-D323-4108-83F3-63DD110E5AF9}">
      <dgm:prSet/>
      <dgm:spPr/>
      <dgm:t>
        <a:bodyPr/>
        <a:lstStyle/>
        <a:p>
          <a:endParaRPr lang="en-US"/>
        </a:p>
      </dgm:t>
    </dgm:pt>
    <dgm:pt modelId="{1D983394-4FF5-4D4F-98F4-E994AFEC9656}">
      <dgm:prSet/>
      <dgm:spPr/>
      <dgm:t>
        <a:bodyPr/>
        <a:lstStyle/>
        <a:p>
          <a:r>
            <a:rPr lang="es-CO">
              <a:latin typeface="Arial" panose="020B0604020202020204" pitchFamily="34" charset="0"/>
              <a:ea typeface="Calibri" panose="020F0502020204030204" pitchFamily="34" charset="0"/>
              <a:cs typeface="Times New Roman" panose="02020603050405020304" pitchFamily="18" charset="0"/>
            </a:rPr>
            <a:t>Nivel 2. Análisis de datos, comparación, valoración de frecuencias y elaboración de alternativas. </a:t>
          </a:r>
          <a:endParaRPr lang="en-US" dirty="0">
            <a:latin typeface="Calibri" panose="020F0502020204030204" pitchFamily="34" charset="0"/>
            <a:ea typeface="Calibri" panose="020F0502020204030204" pitchFamily="34" charset="0"/>
            <a:cs typeface="Times New Roman" panose="02020603050405020304" pitchFamily="18" charset="0"/>
          </a:endParaRPr>
        </a:p>
      </dgm:t>
    </dgm:pt>
    <dgm:pt modelId="{0A39234A-686D-48D7-A52B-64682DB853F7}" type="parTrans" cxnId="{C56A1D8F-58BD-49B8-9716-E5E47A7F4966}">
      <dgm:prSet/>
      <dgm:spPr/>
      <dgm:t>
        <a:bodyPr/>
        <a:lstStyle/>
        <a:p>
          <a:endParaRPr lang="en-US"/>
        </a:p>
      </dgm:t>
    </dgm:pt>
    <dgm:pt modelId="{6EB52545-EE5E-4661-A5FC-C2CA980CA01F}" type="sibTrans" cxnId="{C56A1D8F-58BD-49B8-9716-E5E47A7F4966}">
      <dgm:prSet/>
      <dgm:spPr/>
      <dgm:t>
        <a:bodyPr/>
        <a:lstStyle/>
        <a:p>
          <a:endParaRPr lang="en-US"/>
        </a:p>
      </dgm:t>
    </dgm:pt>
    <dgm:pt modelId="{F63F54A5-0C91-4303-8473-920925F7BE8D}">
      <dgm:prSet/>
      <dgm:spPr/>
      <dgm:t>
        <a:bodyPr/>
        <a:lstStyle/>
        <a:p>
          <a:r>
            <a:rPr lang="es-CO">
              <a:latin typeface="Arial" panose="020B0604020202020204" pitchFamily="34" charset="0"/>
              <a:ea typeface="Calibri" panose="020F0502020204030204" pitchFamily="34" charset="0"/>
              <a:cs typeface="Times New Roman" panose="02020603050405020304" pitchFamily="18" charset="0"/>
            </a:rPr>
            <a:t>Nivel 3. Valoración de problemas, valoración de intervenciones y toma de decisiones.</a:t>
          </a:r>
          <a:endParaRPr lang="en-US" dirty="0">
            <a:latin typeface="Calibri" panose="020F0502020204030204" pitchFamily="34" charset="0"/>
            <a:ea typeface="Calibri" panose="020F0502020204030204" pitchFamily="34" charset="0"/>
            <a:cs typeface="Times New Roman" panose="02020603050405020304" pitchFamily="18" charset="0"/>
          </a:endParaRPr>
        </a:p>
      </dgm:t>
    </dgm:pt>
    <dgm:pt modelId="{9A5A7F98-12C0-41A8-8BFE-DF692BD17154}" type="parTrans" cxnId="{C2D54E9A-9937-4F79-B8BE-3765BBE9F98A}">
      <dgm:prSet/>
      <dgm:spPr/>
      <dgm:t>
        <a:bodyPr/>
        <a:lstStyle/>
        <a:p>
          <a:endParaRPr lang="en-US"/>
        </a:p>
      </dgm:t>
    </dgm:pt>
    <dgm:pt modelId="{A9F878AF-A81A-4C9A-8455-147140187A51}" type="sibTrans" cxnId="{C2D54E9A-9937-4F79-B8BE-3765BBE9F98A}">
      <dgm:prSet/>
      <dgm:spPr/>
      <dgm:t>
        <a:bodyPr/>
        <a:lstStyle/>
        <a:p>
          <a:endParaRPr lang="en-US"/>
        </a:p>
      </dgm:t>
    </dgm:pt>
    <dgm:pt modelId="{CAE93AB9-3227-458F-873E-64B214F9A86F}" type="pres">
      <dgm:prSet presAssocID="{F3E15EC5-83FE-4167-9215-AB6F2603664A}" presName="compositeShape" presStyleCnt="0">
        <dgm:presLayoutVars>
          <dgm:dir/>
          <dgm:resizeHandles/>
        </dgm:presLayoutVars>
      </dgm:prSet>
      <dgm:spPr/>
    </dgm:pt>
    <dgm:pt modelId="{AE37EE82-4AC6-4848-A934-7A731239FE39}" type="pres">
      <dgm:prSet presAssocID="{F3E15EC5-83FE-4167-9215-AB6F2603664A}" presName="pyramid" presStyleLbl="node1" presStyleIdx="0" presStyleCnt="1" custLinFactNeighborX="39398" custLinFactNeighborY="1525"/>
      <dgm:spPr>
        <a:solidFill>
          <a:srgbClr val="0C5641"/>
        </a:solidFill>
      </dgm:spPr>
    </dgm:pt>
    <dgm:pt modelId="{755322FE-2D03-41BE-9E54-314E5AD0A51D}" type="pres">
      <dgm:prSet presAssocID="{F3E15EC5-83FE-4167-9215-AB6F2603664A}" presName="theList" presStyleCnt="0"/>
      <dgm:spPr/>
    </dgm:pt>
    <dgm:pt modelId="{1B716BD7-CE76-4C6F-AD1E-08FDC84898C1}" type="pres">
      <dgm:prSet presAssocID="{5953F484-E080-422E-84B9-4571F48575D2}" presName="aNode" presStyleLbl="fgAcc1" presStyleIdx="0" presStyleCnt="3">
        <dgm:presLayoutVars>
          <dgm:bulletEnabled val="1"/>
        </dgm:presLayoutVars>
      </dgm:prSet>
      <dgm:spPr/>
    </dgm:pt>
    <dgm:pt modelId="{BBD6AE32-0E71-40B8-9B87-6323A919566C}" type="pres">
      <dgm:prSet presAssocID="{5953F484-E080-422E-84B9-4571F48575D2}" presName="aSpace" presStyleCnt="0"/>
      <dgm:spPr/>
    </dgm:pt>
    <dgm:pt modelId="{CC838EAC-7C02-4536-857D-6CD6C9078438}" type="pres">
      <dgm:prSet presAssocID="{1D983394-4FF5-4D4F-98F4-E994AFEC9656}" presName="aNode" presStyleLbl="fgAcc1" presStyleIdx="1" presStyleCnt="3">
        <dgm:presLayoutVars>
          <dgm:bulletEnabled val="1"/>
        </dgm:presLayoutVars>
      </dgm:prSet>
      <dgm:spPr/>
    </dgm:pt>
    <dgm:pt modelId="{45D26378-B1ED-4D15-9F6D-9CD03700AEB4}" type="pres">
      <dgm:prSet presAssocID="{1D983394-4FF5-4D4F-98F4-E994AFEC9656}" presName="aSpace" presStyleCnt="0"/>
      <dgm:spPr/>
    </dgm:pt>
    <dgm:pt modelId="{F43A8CDC-581A-4EF8-9568-9A544D03EC8B}" type="pres">
      <dgm:prSet presAssocID="{F63F54A5-0C91-4303-8473-920925F7BE8D}" presName="aNode" presStyleLbl="fgAcc1" presStyleIdx="2" presStyleCnt="3">
        <dgm:presLayoutVars>
          <dgm:bulletEnabled val="1"/>
        </dgm:presLayoutVars>
      </dgm:prSet>
      <dgm:spPr/>
    </dgm:pt>
    <dgm:pt modelId="{0042FCBB-BC09-41E3-BB0C-0255302BF107}" type="pres">
      <dgm:prSet presAssocID="{F63F54A5-0C91-4303-8473-920925F7BE8D}" presName="aSpace" presStyleCnt="0"/>
      <dgm:spPr/>
    </dgm:pt>
  </dgm:ptLst>
  <dgm:cxnLst>
    <dgm:cxn modelId="{414A8867-DD7E-43D6-BE95-D521DDBEF9EF}" type="presOf" srcId="{1D983394-4FF5-4D4F-98F4-E994AFEC9656}" destId="{CC838EAC-7C02-4536-857D-6CD6C9078438}" srcOrd="0" destOrd="0" presId="urn:microsoft.com/office/officeart/2005/8/layout/pyramid2"/>
    <dgm:cxn modelId="{25C5F967-D1BE-4A23-BA3B-E60DA25CFDB3}" type="presOf" srcId="{F63F54A5-0C91-4303-8473-920925F7BE8D}" destId="{F43A8CDC-581A-4EF8-9568-9A544D03EC8B}" srcOrd="0" destOrd="0" presId="urn:microsoft.com/office/officeart/2005/8/layout/pyramid2"/>
    <dgm:cxn modelId="{844EF76A-D323-4108-83F3-63DD110E5AF9}" srcId="{F3E15EC5-83FE-4167-9215-AB6F2603664A}" destId="{5953F484-E080-422E-84B9-4571F48575D2}" srcOrd="0" destOrd="0" parTransId="{B602EAE0-C094-4D7F-AD3F-9D3F97BC0563}" sibTransId="{646CA2AD-4D46-466B-9772-BBD773ED442C}"/>
    <dgm:cxn modelId="{C56A1D8F-58BD-49B8-9716-E5E47A7F4966}" srcId="{F3E15EC5-83FE-4167-9215-AB6F2603664A}" destId="{1D983394-4FF5-4D4F-98F4-E994AFEC9656}" srcOrd="1" destOrd="0" parTransId="{0A39234A-686D-48D7-A52B-64682DB853F7}" sibTransId="{6EB52545-EE5E-4661-A5FC-C2CA980CA01F}"/>
    <dgm:cxn modelId="{C2D54E9A-9937-4F79-B8BE-3765BBE9F98A}" srcId="{F3E15EC5-83FE-4167-9215-AB6F2603664A}" destId="{F63F54A5-0C91-4303-8473-920925F7BE8D}" srcOrd="2" destOrd="0" parTransId="{9A5A7F98-12C0-41A8-8BFE-DF692BD17154}" sibTransId="{A9F878AF-A81A-4C9A-8455-147140187A51}"/>
    <dgm:cxn modelId="{DC608AC4-47A6-441D-A6A6-B7BFD59D10C4}" type="presOf" srcId="{5953F484-E080-422E-84B9-4571F48575D2}" destId="{1B716BD7-CE76-4C6F-AD1E-08FDC84898C1}" srcOrd="0" destOrd="0" presId="urn:microsoft.com/office/officeart/2005/8/layout/pyramid2"/>
    <dgm:cxn modelId="{144E4BC5-1016-4EFA-ACB9-CC70B37D2CA9}" type="presOf" srcId="{F3E15EC5-83FE-4167-9215-AB6F2603664A}" destId="{CAE93AB9-3227-458F-873E-64B214F9A86F}" srcOrd="0" destOrd="0" presId="urn:microsoft.com/office/officeart/2005/8/layout/pyramid2"/>
    <dgm:cxn modelId="{C24EC155-6558-4D6F-BBA5-97D675E8B2C2}" type="presParOf" srcId="{CAE93AB9-3227-458F-873E-64B214F9A86F}" destId="{AE37EE82-4AC6-4848-A934-7A731239FE39}" srcOrd="0" destOrd="0" presId="urn:microsoft.com/office/officeart/2005/8/layout/pyramid2"/>
    <dgm:cxn modelId="{62EA4E47-38FE-440F-BE3C-0A9A358755C7}" type="presParOf" srcId="{CAE93AB9-3227-458F-873E-64B214F9A86F}" destId="{755322FE-2D03-41BE-9E54-314E5AD0A51D}" srcOrd="1" destOrd="0" presId="urn:microsoft.com/office/officeart/2005/8/layout/pyramid2"/>
    <dgm:cxn modelId="{283223AE-4D21-4F41-ABFE-DBECB5BA8639}" type="presParOf" srcId="{755322FE-2D03-41BE-9E54-314E5AD0A51D}" destId="{1B716BD7-CE76-4C6F-AD1E-08FDC84898C1}" srcOrd="0" destOrd="0" presId="urn:microsoft.com/office/officeart/2005/8/layout/pyramid2"/>
    <dgm:cxn modelId="{DA23243E-9693-4B64-919E-8E71E26FF5CD}" type="presParOf" srcId="{755322FE-2D03-41BE-9E54-314E5AD0A51D}" destId="{BBD6AE32-0E71-40B8-9B87-6323A919566C}" srcOrd="1" destOrd="0" presId="urn:microsoft.com/office/officeart/2005/8/layout/pyramid2"/>
    <dgm:cxn modelId="{1A43175E-C9BF-4F75-A3D4-658FBEEE8BDB}" type="presParOf" srcId="{755322FE-2D03-41BE-9E54-314E5AD0A51D}" destId="{CC838EAC-7C02-4536-857D-6CD6C9078438}" srcOrd="2" destOrd="0" presId="urn:microsoft.com/office/officeart/2005/8/layout/pyramid2"/>
    <dgm:cxn modelId="{2C6BDBB0-0504-49EA-958A-2C0294B33B10}" type="presParOf" srcId="{755322FE-2D03-41BE-9E54-314E5AD0A51D}" destId="{45D26378-B1ED-4D15-9F6D-9CD03700AEB4}" srcOrd="3" destOrd="0" presId="urn:microsoft.com/office/officeart/2005/8/layout/pyramid2"/>
    <dgm:cxn modelId="{DE605924-7BE3-42A9-BF1B-171C5DC2B7FA}" type="presParOf" srcId="{755322FE-2D03-41BE-9E54-314E5AD0A51D}" destId="{F43A8CDC-581A-4EF8-9568-9A544D03EC8B}" srcOrd="4" destOrd="0" presId="urn:microsoft.com/office/officeart/2005/8/layout/pyramid2"/>
    <dgm:cxn modelId="{412D7469-8050-46E2-B8A2-5CE98C0A010F}" type="presParOf" srcId="{755322FE-2D03-41BE-9E54-314E5AD0A51D}" destId="{0042FCBB-BC09-41E3-BB0C-0255302BF10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5B49A3-B6F6-40EA-8230-9908A60F03B2}"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034A23B8-878D-4EF2-AD15-26E26188C8AC}">
      <dgm:prSet phldrT="[Texto]" custT="1"/>
      <dgm:spPr/>
      <dgm:t>
        <a:bodyPr/>
        <a:lstStyle/>
        <a:p>
          <a:r>
            <a:rPr lang="en-US" sz="1600" dirty="0"/>
            <a:t>Planteamiento del problema</a:t>
          </a:r>
        </a:p>
      </dgm:t>
    </dgm:pt>
    <dgm:pt modelId="{629CA6D2-9EC9-45E0-A568-4329BE50278B}" type="parTrans" cxnId="{2CFC07F1-D7B0-484E-BE73-F9618E3970AF}">
      <dgm:prSet/>
      <dgm:spPr/>
      <dgm:t>
        <a:bodyPr/>
        <a:lstStyle/>
        <a:p>
          <a:endParaRPr lang="en-US" sz="2400"/>
        </a:p>
      </dgm:t>
    </dgm:pt>
    <dgm:pt modelId="{47D3F18A-DAF5-4683-9792-00853D1EF6B7}" type="sibTrans" cxnId="{2CFC07F1-D7B0-484E-BE73-F9618E3970AF}">
      <dgm:prSet/>
      <dgm:spPr/>
      <dgm:t>
        <a:bodyPr/>
        <a:lstStyle/>
        <a:p>
          <a:endParaRPr lang="en-US" sz="2400"/>
        </a:p>
      </dgm:t>
    </dgm:pt>
    <dgm:pt modelId="{6B9F0B4D-2329-4E9B-B947-89B7481E18C4}">
      <dgm:prSet phldrT="[Texto]" custT="1"/>
      <dgm:spPr/>
      <dgm:t>
        <a:bodyPr/>
        <a:lstStyle/>
        <a:p>
          <a:r>
            <a:rPr lang="en-US" sz="1100"/>
            <a:t>Tiempo</a:t>
          </a:r>
        </a:p>
      </dgm:t>
    </dgm:pt>
    <dgm:pt modelId="{D073BF62-CFFC-48BE-A2F4-A0DE6E54E03D}" type="parTrans" cxnId="{71101F4E-731B-4764-B733-3E0D15580A8D}">
      <dgm:prSet/>
      <dgm:spPr/>
      <dgm:t>
        <a:bodyPr/>
        <a:lstStyle/>
        <a:p>
          <a:endParaRPr lang="en-US" sz="2400"/>
        </a:p>
      </dgm:t>
    </dgm:pt>
    <dgm:pt modelId="{2E13D9D1-2A2D-4E92-BACB-C44BC4D31E0A}" type="sibTrans" cxnId="{71101F4E-731B-4764-B733-3E0D15580A8D}">
      <dgm:prSet/>
      <dgm:spPr/>
      <dgm:t>
        <a:bodyPr/>
        <a:lstStyle/>
        <a:p>
          <a:endParaRPr lang="en-US" sz="2400"/>
        </a:p>
      </dgm:t>
    </dgm:pt>
    <dgm:pt modelId="{0CB2F33E-D787-465C-9AAC-2DA6052CE4C5}">
      <dgm:prSet phldrT="[Texto]" custT="1"/>
      <dgm:spPr/>
      <dgm:t>
        <a:bodyPr/>
        <a:lstStyle/>
        <a:p>
          <a:r>
            <a:rPr lang="en-US" sz="1100"/>
            <a:t>Persona</a:t>
          </a:r>
        </a:p>
      </dgm:t>
    </dgm:pt>
    <dgm:pt modelId="{E81B8A66-3D3F-4D97-A910-A44E63F44DB6}" type="parTrans" cxnId="{1D9296BD-97F5-483F-BD5F-3A45712293BF}">
      <dgm:prSet/>
      <dgm:spPr/>
      <dgm:t>
        <a:bodyPr/>
        <a:lstStyle/>
        <a:p>
          <a:endParaRPr lang="en-US" sz="2400"/>
        </a:p>
      </dgm:t>
    </dgm:pt>
    <dgm:pt modelId="{133B2FAD-83F1-48A0-B4B0-56CC939F3842}" type="sibTrans" cxnId="{1D9296BD-97F5-483F-BD5F-3A45712293BF}">
      <dgm:prSet/>
      <dgm:spPr/>
      <dgm:t>
        <a:bodyPr/>
        <a:lstStyle/>
        <a:p>
          <a:endParaRPr lang="en-US" sz="2400"/>
        </a:p>
      </dgm:t>
    </dgm:pt>
    <dgm:pt modelId="{54F3A5D4-A587-4B86-B5DC-B0875366AB33}">
      <dgm:prSet phldrT="[Texto]" custT="1"/>
      <dgm:spPr/>
      <dgm:t>
        <a:bodyPr/>
        <a:lstStyle/>
        <a:p>
          <a:r>
            <a:rPr lang="en-US" sz="1600"/>
            <a:t>Análisis causal</a:t>
          </a:r>
        </a:p>
      </dgm:t>
    </dgm:pt>
    <dgm:pt modelId="{FED33992-0F5F-4BC7-9564-90F342741D55}" type="parTrans" cxnId="{A4FD8031-D8A3-4DBD-8EF6-24D6AFF0C037}">
      <dgm:prSet/>
      <dgm:spPr/>
      <dgm:t>
        <a:bodyPr/>
        <a:lstStyle/>
        <a:p>
          <a:endParaRPr lang="en-US" sz="2400"/>
        </a:p>
      </dgm:t>
    </dgm:pt>
    <dgm:pt modelId="{1A40F200-5BCE-4602-BFAF-44B578C680A3}" type="sibTrans" cxnId="{A4FD8031-D8A3-4DBD-8EF6-24D6AFF0C037}">
      <dgm:prSet/>
      <dgm:spPr/>
      <dgm:t>
        <a:bodyPr/>
        <a:lstStyle/>
        <a:p>
          <a:endParaRPr lang="en-US" sz="2400"/>
        </a:p>
      </dgm:t>
    </dgm:pt>
    <dgm:pt modelId="{50B8D902-DF86-4137-BD5E-EFB84F0217BF}">
      <dgm:prSet phldrT="[Texto]" custT="1"/>
      <dgm:spPr/>
      <dgm:t>
        <a:bodyPr/>
        <a:lstStyle/>
        <a:p>
          <a:r>
            <a:rPr lang="en-US" sz="1100"/>
            <a:t>Relaciones</a:t>
          </a:r>
        </a:p>
      </dgm:t>
    </dgm:pt>
    <dgm:pt modelId="{ABB23007-CE50-4D30-839E-C4B8C8C6195D}" type="parTrans" cxnId="{BBA79062-4D57-49D0-8763-A47B23E6E184}">
      <dgm:prSet/>
      <dgm:spPr/>
      <dgm:t>
        <a:bodyPr/>
        <a:lstStyle/>
        <a:p>
          <a:endParaRPr lang="en-US" sz="2400"/>
        </a:p>
      </dgm:t>
    </dgm:pt>
    <dgm:pt modelId="{7D47C43E-C7AB-4D6D-8D6C-475B83F89AC8}" type="sibTrans" cxnId="{BBA79062-4D57-49D0-8763-A47B23E6E184}">
      <dgm:prSet/>
      <dgm:spPr/>
      <dgm:t>
        <a:bodyPr/>
        <a:lstStyle/>
        <a:p>
          <a:endParaRPr lang="en-US" sz="2400"/>
        </a:p>
      </dgm:t>
    </dgm:pt>
    <dgm:pt modelId="{D8F04096-D870-43F3-A3DA-8E1293A116C7}">
      <dgm:prSet phldrT="[Texto]" custT="1"/>
      <dgm:spPr/>
      <dgm:t>
        <a:bodyPr/>
        <a:lstStyle/>
        <a:p>
          <a:r>
            <a:rPr lang="en-US" sz="1100" dirty="0"/>
            <a:t>Asociación</a:t>
          </a:r>
        </a:p>
      </dgm:t>
    </dgm:pt>
    <dgm:pt modelId="{695D6DB5-B1D2-41C2-AB87-F21A0F004D8E}" type="parTrans" cxnId="{E4667F29-EFBD-4763-9A2E-197E5BE92710}">
      <dgm:prSet/>
      <dgm:spPr/>
      <dgm:t>
        <a:bodyPr/>
        <a:lstStyle/>
        <a:p>
          <a:endParaRPr lang="en-US" sz="2400"/>
        </a:p>
      </dgm:t>
    </dgm:pt>
    <dgm:pt modelId="{36B82903-885D-40C3-ADD4-CEF195E4E335}" type="sibTrans" cxnId="{E4667F29-EFBD-4763-9A2E-197E5BE92710}">
      <dgm:prSet/>
      <dgm:spPr/>
      <dgm:t>
        <a:bodyPr/>
        <a:lstStyle/>
        <a:p>
          <a:endParaRPr lang="en-US" sz="2400"/>
        </a:p>
      </dgm:t>
    </dgm:pt>
    <dgm:pt modelId="{DB70DA8D-2C98-4DB1-B77A-1BC52D2612D4}">
      <dgm:prSet phldrT="[Texto]" custT="1"/>
      <dgm:spPr/>
      <dgm:t>
        <a:bodyPr/>
        <a:lstStyle/>
        <a:p>
          <a:r>
            <a:rPr lang="en-US" sz="1600"/>
            <a:t>Análisis de Alternativas</a:t>
          </a:r>
        </a:p>
      </dgm:t>
    </dgm:pt>
    <dgm:pt modelId="{01B7BB6A-60BA-43D9-8DD9-80B6105A4875}" type="parTrans" cxnId="{4ED0EF04-C621-47DF-ABAD-90D53F79DE75}">
      <dgm:prSet/>
      <dgm:spPr/>
      <dgm:t>
        <a:bodyPr/>
        <a:lstStyle/>
        <a:p>
          <a:endParaRPr lang="en-US" sz="2400"/>
        </a:p>
      </dgm:t>
    </dgm:pt>
    <dgm:pt modelId="{F78994C7-C62F-42FB-8ED5-882891190A50}" type="sibTrans" cxnId="{4ED0EF04-C621-47DF-ABAD-90D53F79DE75}">
      <dgm:prSet/>
      <dgm:spPr/>
      <dgm:t>
        <a:bodyPr/>
        <a:lstStyle/>
        <a:p>
          <a:endParaRPr lang="en-US" sz="2400"/>
        </a:p>
      </dgm:t>
    </dgm:pt>
    <dgm:pt modelId="{238F0648-F9C3-4019-B7BE-B8E51273F674}">
      <dgm:prSet phldrT="[Texto]" custT="1"/>
      <dgm:spPr/>
      <dgm:t>
        <a:bodyPr/>
        <a:lstStyle/>
        <a:p>
          <a:r>
            <a:rPr lang="en-US" sz="1100" dirty="0"/>
            <a:t>Calidad y cantidad de beneficios</a:t>
          </a:r>
        </a:p>
      </dgm:t>
    </dgm:pt>
    <dgm:pt modelId="{38423E59-72D2-4EAF-8DFB-BE332BA3E3F6}" type="parTrans" cxnId="{21AF42AB-E163-434D-B7AA-007CB725A0A9}">
      <dgm:prSet/>
      <dgm:spPr/>
      <dgm:t>
        <a:bodyPr/>
        <a:lstStyle/>
        <a:p>
          <a:endParaRPr lang="en-US" sz="2400"/>
        </a:p>
      </dgm:t>
    </dgm:pt>
    <dgm:pt modelId="{5202BCFE-A63E-48B3-9D1F-6A564594F3A0}" type="sibTrans" cxnId="{21AF42AB-E163-434D-B7AA-007CB725A0A9}">
      <dgm:prSet/>
      <dgm:spPr/>
      <dgm:t>
        <a:bodyPr/>
        <a:lstStyle/>
        <a:p>
          <a:endParaRPr lang="en-US" sz="2400"/>
        </a:p>
      </dgm:t>
    </dgm:pt>
    <dgm:pt modelId="{929CED05-25B8-46A7-8001-9B97B13356AA}">
      <dgm:prSet phldrT="[Texto]" custT="1"/>
      <dgm:spPr/>
      <dgm:t>
        <a:bodyPr/>
        <a:lstStyle/>
        <a:p>
          <a:r>
            <a:rPr lang="en-US" sz="1100"/>
            <a:t>Factibilidad</a:t>
          </a:r>
        </a:p>
      </dgm:t>
    </dgm:pt>
    <dgm:pt modelId="{9C8312C0-C06E-4E55-A121-BDC71C869520}" type="parTrans" cxnId="{20FC2566-1E69-4E7B-88BC-2AE971E39106}">
      <dgm:prSet/>
      <dgm:spPr/>
      <dgm:t>
        <a:bodyPr/>
        <a:lstStyle/>
        <a:p>
          <a:endParaRPr lang="en-US" sz="2400"/>
        </a:p>
      </dgm:t>
    </dgm:pt>
    <dgm:pt modelId="{D18DDB74-C8FF-4547-A519-B8FB488D7C52}" type="sibTrans" cxnId="{20FC2566-1E69-4E7B-88BC-2AE971E39106}">
      <dgm:prSet/>
      <dgm:spPr/>
      <dgm:t>
        <a:bodyPr/>
        <a:lstStyle/>
        <a:p>
          <a:endParaRPr lang="en-US" sz="2400"/>
        </a:p>
      </dgm:t>
    </dgm:pt>
    <dgm:pt modelId="{725A46E8-A14B-4C95-B219-70BC9B441D81}">
      <dgm:prSet phldrT="[Texto]" custT="1"/>
      <dgm:spPr/>
      <dgm:t>
        <a:bodyPr/>
        <a:lstStyle/>
        <a:p>
          <a:r>
            <a:rPr lang="en-US" sz="1100"/>
            <a:t>Lugar</a:t>
          </a:r>
        </a:p>
      </dgm:t>
    </dgm:pt>
    <dgm:pt modelId="{93F59EA3-C085-4F00-862C-C677D765939C}" type="parTrans" cxnId="{C9116C5B-927B-42CE-ABDF-B0CD13224888}">
      <dgm:prSet/>
      <dgm:spPr/>
      <dgm:t>
        <a:bodyPr/>
        <a:lstStyle/>
        <a:p>
          <a:endParaRPr lang="en-US" sz="2400"/>
        </a:p>
      </dgm:t>
    </dgm:pt>
    <dgm:pt modelId="{D67EE3D2-D27B-4456-A7F5-EA95780E18CD}" type="sibTrans" cxnId="{C9116C5B-927B-42CE-ABDF-B0CD13224888}">
      <dgm:prSet/>
      <dgm:spPr/>
      <dgm:t>
        <a:bodyPr/>
        <a:lstStyle/>
        <a:p>
          <a:endParaRPr lang="en-US" sz="2400"/>
        </a:p>
      </dgm:t>
    </dgm:pt>
    <dgm:pt modelId="{465D14D4-0FAC-436D-8FA1-77C10EA31563}" type="pres">
      <dgm:prSet presAssocID="{6E5B49A3-B6F6-40EA-8230-9908A60F03B2}" presName="Name0" presStyleCnt="0">
        <dgm:presLayoutVars>
          <dgm:dir/>
          <dgm:animLvl val="lvl"/>
          <dgm:resizeHandles val="exact"/>
        </dgm:presLayoutVars>
      </dgm:prSet>
      <dgm:spPr/>
    </dgm:pt>
    <dgm:pt modelId="{BD0BA5D5-3F7F-4B7C-ABBB-A91F5236AF32}" type="pres">
      <dgm:prSet presAssocID="{DB70DA8D-2C98-4DB1-B77A-1BC52D2612D4}" presName="boxAndChildren" presStyleCnt="0"/>
      <dgm:spPr/>
    </dgm:pt>
    <dgm:pt modelId="{7CB79630-5CFE-412D-809C-091FB3B601E9}" type="pres">
      <dgm:prSet presAssocID="{DB70DA8D-2C98-4DB1-B77A-1BC52D2612D4}" presName="parentTextBox" presStyleLbl="node1" presStyleIdx="0" presStyleCnt="3"/>
      <dgm:spPr/>
    </dgm:pt>
    <dgm:pt modelId="{E871968B-B3CA-4745-A8E4-31E0307C2C63}" type="pres">
      <dgm:prSet presAssocID="{DB70DA8D-2C98-4DB1-B77A-1BC52D2612D4}" presName="entireBox" presStyleLbl="node1" presStyleIdx="0" presStyleCnt="3"/>
      <dgm:spPr/>
    </dgm:pt>
    <dgm:pt modelId="{2B3E64F1-8780-4927-BDA6-D1A02165B910}" type="pres">
      <dgm:prSet presAssocID="{DB70DA8D-2C98-4DB1-B77A-1BC52D2612D4}" presName="descendantBox" presStyleCnt="0"/>
      <dgm:spPr/>
    </dgm:pt>
    <dgm:pt modelId="{A28B2321-104C-4058-B8CD-99DF2418D5E9}" type="pres">
      <dgm:prSet presAssocID="{238F0648-F9C3-4019-B7BE-B8E51273F674}" presName="childTextBox" presStyleLbl="fgAccFollowNode1" presStyleIdx="0" presStyleCnt="7">
        <dgm:presLayoutVars>
          <dgm:bulletEnabled val="1"/>
        </dgm:presLayoutVars>
      </dgm:prSet>
      <dgm:spPr/>
    </dgm:pt>
    <dgm:pt modelId="{1789761C-CC15-46C2-8CD7-0F735861647C}" type="pres">
      <dgm:prSet presAssocID="{929CED05-25B8-46A7-8001-9B97B13356AA}" presName="childTextBox" presStyleLbl="fgAccFollowNode1" presStyleIdx="1" presStyleCnt="7">
        <dgm:presLayoutVars>
          <dgm:bulletEnabled val="1"/>
        </dgm:presLayoutVars>
      </dgm:prSet>
      <dgm:spPr/>
    </dgm:pt>
    <dgm:pt modelId="{39F0CC54-3CF6-44FC-B6EA-9DFB21ED7914}" type="pres">
      <dgm:prSet presAssocID="{1A40F200-5BCE-4602-BFAF-44B578C680A3}" presName="sp" presStyleCnt="0"/>
      <dgm:spPr/>
    </dgm:pt>
    <dgm:pt modelId="{0480E37C-E8D8-406B-B8A4-A4F75DD667C7}" type="pres">
      <dgm:prSet presAssocID="{54F3A5D4-A587-4B86-B5DC-B0875366AB33}" presName="arrowAndChildren" presStyleCnt="0"/>
      <dgm:spPr/>
    </dgm:pt>
    <dgm:pt modelId="{8DCBD278-8AB3-4E26-AB6E-D77CF1D68239}" type="pres">
      <dgm:prSet presAssocID="{54F3A5D4-A587-4B86-B5DC-B0875366AB33}" presName="parentTextArrow" presStyleLbl="node1" presStyleIdx="0" presStyleCnt="3"/>
      <dgm:spPr/>
    </dgm:pt>
    <dgm:pt modelId="{2EC1C158-CAE2-46CE-91CE-C6A0F43C95A3}" type="pres">
      <dgm:prSet presAssocID="{54F3A5D4-A587-4B86-B5DC-B0875366AB33}" presName="arrow" presStyleLbl="node1" presStyleIdx="1" presStyleCnt="3"/>
      <dgm:spPr/>
    </dgm:pt>
    <dgm:pt modelId="{3BE1D152-00C3-4759-BED4-C9ABC7D349BA}" type="pres">
      <dgm:prSet presAssocID="{54F3A5D4-A587-4B86-B5DC-B0875366AB33}" presName="descendantArrow" presStyleCnt="0"/>
      <dgm:spPr/>
    </dgm:pt>
    <dgm:pt modelId="{05C72994-AC97-4461-B7FE-71636EEE8394}" type="pres">
      <dgm:prSet presAssocID="{50B8D902-DF86-4137-BD5E-EFB84F0217BF}" presName="childTextArrow" presStyleLbl="fgAccFollowNode1" presStyleIdx="2" presStyleCnt="7">
        <dgm:presLayoutVars>
          <dgm:bulletEnabled val="1"/>
        </dgm:presLayoutVars>
      </dgm:prSet>
      <dgm:spPr/>
    </dgm:pt>
    <dgm:pt modelId="{9E04065C-0C06-47BE-A86D-39D11FB1ADF4}" type="pres">
      <dgm:prSet presAssocID="{D8F04096-D870-43F3-A3DA-8E1293A116C7}" presName="childTextArrow" presStyleLbl="fgAccFollowNode1" presStyleIdx="3" presStyleCnt="7" custScaleY="96756" custLinFactNeighborX="-668" custLinFactNeighborY="1874">
        <dgm:presLayoutVars>
          <dgm:bulletEnabled val="1"/>
        </dgm:presLayoutVars>
      </dgm:prSet>
      <dgm:spPr/>
    </dgm:pt>
    <dgm:pt modelId="{8587D204-368D-4E5C-A404-65CA72459B95}" type="pres">
      <dgm:prSet presAssocID="{47D3F18A-DAF5-4683-9792-00853D1EF6B7}" presName="sp" presStyleCnt="0"/>
      <dgm:spPr/>
    </dgm:pt>
    <dgm:pt modelId="{5E43E460-B0E6-4C4D-A759-F21140E7FDCC}" type="pres">
      <dgm:prSet presAssocID="{034A23B8-878D-4EF2-AD15-26E26188C8AC}" presName="arrowAndChildren" presStyleCnt="0"/>
      <dgm:spPr/>
    </dgm:pt>
    <dgm:pt modelId="{79C37D35-43E6-42A4-9A27-F007D2031B36}" type="pres">
      <dgm:prSet presAssocID="{034A23B8-878D-4EF2-AD15-26E26188C8AC}" presName="parentTextArrow" presStyleLbl="node1" presStyleIdx="1" presStyleCnt="3"/>
      <dgm:spPr/>
    </dgm:pt>
    <dgm:pt modelId="{1C3832A6-B453-4870-B73C-880507F384A9}" type="pres">
      <dgm:prSet presAssocID="{034A23B8-878D-4EF2-AD15-26E26188C8AC}" presName="arrow" presStyleLbl="node1" presStyleIdx="2" presStyleCnt="3" custLinFactNeighborX="988" custLinFactNeighborY="-3145"/>
      <dgm:spPr/>
    </dgm:pt>
    <dgm:pt modelId="{10B6EF99-EE51-412B-94DE-BA0E9385F18E}" type="pres">
      <dgm:prSet presAssocID="{034A23B8-878D-4EF2-AD15-26E26188C8AC}" presName="descendantArrow" presStyleCnt="0"/>
      <dgm:spPr/>
    </dgm:pt>
    <dgm:pt modelId="{E6CD57D5-52D7-4FC4-AB84-A3CC07164B56}" type="pres">
      <dgm:prSet presAssocID="{6B9F0B4D-2329-4E9B-B947-89B7481E18C4}" presName="childTextArrow" presStyleLbl="fgAccFollowNode1" presStyleIdx="4" presStyleCnt="7">
        <dgm:presLayoutVars>
          <dgm:bulletEnabled val="1"/>
        </dgm:presLayoutVars>
      </dgm:prSet>
      <dgm:spPr/>
    </dgm:pt>
    <dgm:pt modelId="{7B058F26-8EED-4676-8822-BBC5AB7467FF}" type="pres">
      <dgm:prSet presAssocID="{0CB2F33E-D787-465C-9AAC-2DA6052CE4C5}" presName="childTextArrow" presStyleLbl="fgAccFollowNode1" presStyleIdx="5" presStyleCnt="7">
        <dgm:presLayoutVars>
          <dgm:bulletEnabled val="1"/>
        </dgm:presLayoutVars>
      </dgm:prSet>
      <dgm:spPr/>
    </dgm:pt>
    <dgm:pt modelId="{B397AEF8-F4DF-4AB1-AF5A-B5FB77C50F50}" type="pres">
      <dgm:prSet presAssocID="{725A46E8-A14B-4C95-B219-70BC9B441D81}" presName="childTextArrow" presStyleLbl="fgAccFollowNode1" presStyleIdx="6" presStyleCnt="7">
        <dgm:presLayoutVars>
          <dgm:bulletEnabled val="1"/>
        </dgm:presLayoutVars>
      </dgm:prSet>
      <dgm:spPr/>
    </dgm:pt>
  </dgm:ptLst>
  <dgm:cxnLst>
    <dgm:cxn modelId="{91485000-A862-4536-B0AD-B1E8AA2E86AD}" type="presOf" srcId="{DB70DA8D-2C98-4DB1-B77A-1BC52D2612D4}" destId="{E871968B-B3CA-4745-A8E4-31E0307C2C63}" srcOrd="1" destOrd="0" presId="urn:microsoft.com/office/officeart/2005/8/layout/process4"/>
    <dgm:cxn modelId="{4ED0EF04-C621-47DF-ABAD-90D53F79DE75}" srcId="{6E5B49A3-B6F6-40EA-8230-9908A60F03B2}" destId="{DB70DA8D-2C98-4DB1-B77A-1BC52D2612D4}" srcOrd="2" destOrd="0" parTransId="{01B7BB6A-60BA-43D9-8DD9-80B6105A4875}" sibTransId="{F78994C7-C62F-42FB-8ED5-882891190A50}"/>
    <dgm:cxn modelId="{E15D071F-F71B-4AFD-9470-FB1BDBB9879B}" type="presOf" srcId="{54F3A5D4-A587-4B86-B5DC-B0875366AB33}" destId="{8DCBD278-8AB3-4E26-AB6E-D77CF1D68239}" srcOrd="0" destOrd="0" presId="urn:microsoft.com/office/officeart/2005/8/layout/process4"/>
    <dgm:cxn modelId="{DA30C322-D966-4AB8-8A0E-807EFAD9D0A5}" type="presOf" srcId="{6B9F0B4D-2329-4E9B-B947-89B7481E18C4}" destId="{E6CD57D5-52D7-4FC4-AB84-A3CC07164B56}" srcOrd="0" destOrd="0" presId="urn:microsoft.com/office/officeart/2005/8/layout/process4"/>
    <dgm:cxn modelId="{9D19D126-88CB-4705-BECC-84243BB778A3}" type="presOf" srcId="{034A23B8-878D-4EF2-AD15-26E26188C8AC}" destId="{1C3832A6-B453-4870-B73C-880507F384A9}" srcOrd="1" destOrd="0" presId="urn:microsoft.com/office/officeart/2005/8/layout/process4"/>
    <dgm:cxn modelId="{3863C327-4EE4-4756-918C-9CABC2821227}" type="presOf" srcId="{034A23B8-878D-4EF2-AD15-26E26188C8AC}" destId="{79C37D35-43E6-42A4-9A27-F007D2031B36}" srcOrd="0" destOrd="0" presId="urn:microsoft.com/office/officeart/2005/8/layout/process4"/>
    <dgm:cxn modelId="{E4667F29-EFBD-4763-9A2E-197E5BE92710}" srcId="{54F3A5D4-A587-4B86-B5DC-B0875366AB33}" destId="{D8F04096-D870-43F3-A3DA-8E1293A116C7}" srcOrd="1" destOrd="0" parTransId="{695D6DB5-B1D2-41C2-AB87-F21A0F004D8E}" sibTransId="{36B82903-885D-40C3-ADD4-CEF195E4E335}"/>
    <dgm:cxn modelId="{EFA0382D-7706-4072-B1E6-36E924796D06}" type="presOf" srcId="{54F3A5D4-A587-4B86-B5DC-B0875366AB33}" destId="{2EC1C158-CAE2-46CE-91CE-C6A0F43C95A3}" srcOrd="1" destOrd="0" presId="urn:microsoft.com/office/officeart/2005/8/layout/process4"/>
    <dgm:cxn modelId="{DAF1B12F-F62B-42BD-A6BF-A26CD91FB878}" type="presOf" srcId="{929CED05-25B8-46A7-8001-9B97B13356AA}" destId="{1789761C-CC15-46C2-8CD7-0F735861647C}" srcOrd="0" destOrd="0" presId="urn:microsoft.com/office/officeart/2005/8/layout/process4"/>
    <dgm:cxn modelId="{80639930-BAF4-4B7C-B6C2-A989CEC7F39E}" type="presOf" srcId="{238F0648-F9C3-4019-B7BE-B8E51273F674}" destId="{A28B2321-104C-4058-B8CD-99DF2418D5E9}" srcOrd="0" destOrd="0" presId="urn:microsoft.com/office/officeart/2005/8/layout/process4"/>
    <dgm:cxn modelId="{A4FD8031-D8A3-4DBD-8EF6-24D6AFF0C037}" srcId="{6E5B49A3-B6F6-40EA-8230-9908A60F03B2}" destId="{54F3A5D4-A587-4B86-B5DC-B0875366AB33}" srcOrd="1" destOrd="0" parTransId="{FED33992-0F5F-4BC7-9564-90F342741D55}" sibTransId="{1A40F200-5BCE-4602-BFAF-44B578C680A3}"/>
    <dgm:cxn modelId="{C9116C5B-927B-42CE-ABDF-B0CD13224888}" srcId="{034A23B8-878D-4EF2-AD15-26E26188C8AC}" destId="{725A46E8-A14B-4C95-B219-70BC9B441D81}" srcOrd="2" destOrd="0" parTransId="{93F59EA3-C085-4F00-862C-C677D765939C}" sibTransId="{D67EE3D2-D27B-4456-A7F5-EA95780E18CD}"/>
    <dgm:cxn modelId="{BBA79062-4D57-49D0-8763-A47B23E6E184}" srcId="{54F3A5D4-A587-4B86-B5DC-B0875366AB33}" destId="{50B8D902-DF86-4137-BD5E-EFB84F0217BF}" srcOrd="0" destOrd="0" parTransId="{ABB23007-CE50-4D30-839E-C4B8C8C6195D}" sibTransId="{7D47C43E-C7AB-4D6D-8D6C-475B83F89AC8}"/>
    <dgm:cxn modelId="{049A5245-DCE8-438E-B8A4-72918EEF4668}" type="presOf" srcId="{DB70DA8D-2C98-4DB1-B77A-1BC52D2612D4}" destId="{7CB79630-5CFE-412D-809C-091FB3B601E9}" srcOrd="0" destOrd="0" presId="urn:microsoft.com/office/officeart/2005/8/layout/process4"/>
    <dgm:cxn modelId="{20FC2566-1E69-4E7B-88BC-2AE971E39106}" srcId="{DB70DA8D-2C98-4DB1-B77A-1BC52D2612D4}" destId="{929CED05-25B8-46A7-8001-9B97B13356AA}" srcOrd="1" destOrd="0" parTransId="{9C8312C0-C06E-4E55-A121-BDC71C869520}" sibTransId="{D18DDB74-C8FF-4547-A519-B8FB488D7C52}"/>
    <dgm:cxn modelId="{0E75EE4D-5C61-4A59-BB8D-C720CAE016CA}" type="presOf" srcId="{D8F04096-D870-43F3-A3DA-8E1293A116C7}" destId="{9E04065C-0C06-47BE-A86D-39D11FB1ADF4}" srcOrd="0" destOrd="0" presId="urn:microsoft.com/office/officeart/2005/8/layout/process4"/>
    <dgm:cxn modelId="{71101F4E-731B-4764-B733-3E0D15580A8D}" srcId="{034A23B8-878D-4EF2-AD15-26E26188C8AC}" destId="{6B9F0B4D-2329-4E9B-B947-89B7481E18C4}" srcOrd="0" destOrd="0" parTransId="{D073BF62-CFFC-48BE-A2F4-A0DE6E54E03D}" sibTransId="{2E13D9D1-2A2D-4E92-BACB-C44BC4D31E0A}"/>
    <dgm:cxn modelId="{6BFC647D-777F-4559-B469-E55B3F246F57}" type="presOf" srcId="{6E5B49A3-B6F6-40EA-8230-9908A60F03B2}" destId="{465D14D4-0FAC-436D-8FA1-77C10EA31563}" srcOrd="0" destOrd="0" presId="urn:microsoft.com/office/officeart/2005/8/layout/process4"/>
    <dgm:cxn modelId="{3FD522A4-BD87-461C-BCE4-FB2B687720B4}" type="presOf" srcId="{725A46E8-A14B-4C95-B219-70BC9B441D81}" destId="{B397AEF8-F4DF-4AB1-AF5A-B5FB77C50F50}" srcOrd="0" destOrd="0" presId="urn:microsoft.com/office/officeart/2005/8/layout/process4"/>
    <dgm:cxn modelId="{EB6B78A8-0829-42C7-8C4D-0BA7CFA676E3}" type="presOf" srcId="{0CB2F33E-D787-465C-9AAC-2DA6052CE4C5}" destId="{7B058F26-8EED-4676-8822-BBC5AB7467FF}" srcOrd="0" destOrd="0" presId="urn:microsoft.com/office/officeart/2005/8/layout/process4"/>
    <dgm:cxn modelId="{21AF42AB-E163-434D-B7AA-007CB725A0A9}" srcId="{DB70DA8D-2C98-4DB1-B77A-1BC52D2612D4}" destId="{238F0648-F9C3-4019-B7BE-B8E51273F674}" srcOrd="0" destOrd="0" parTransId="{38423E59-72D2-4EAF-8DFB-BE332BA3E3F6}" sibTransId="{5202BCFE-A63E-48B3-9D1F-6A564594F3A0}"/>
    <dgm:cxn modelId="{6EE48CB5-0A68-4D17-B047-F721039DF2E4}" type="presOf" srcId="{50B8D902-DF86-4137-BD5E-EFB84F0217BF}" destId="{05C72994-AC97-4461-B7FE-71636EEE8394}" srcOrd="0" destOrd="0" presId="urn:microsoft.com/office/officeart/2005/8/layout/process4"/>
    <dgm:cxn modelId="{1D9296BD-97F5-483F-BD5F-3A45712293BF}" srcId="{034A23B8-878D-4EF2-AD15-26E26188C8AC}" destId="{0CB2F33E-D787-465C-9AAC-2DA6052CE4C5}" srcOrd="1" destOrd="0" parTransId="{E81B8A66-3D3F-4D97-A910-A44E63F44DB6}" sibTransId="{133B2FAD-83F1-48A0-B4B0-56CC939F3842}"/>
    <dgm:cxn modelId="{2CFC07F1-D7B0-484E-BE73-F9618E3970AF}" srcId="{6E5B49A3-B6F6-40EA-8230-9908A60F03B2}" destId="{034A23B8-878D-4EF2-AD15-26E26188C8AC}" srcOrd="0" destOrd="0" parTransId="{629CA6D2-9EC9-45E0-A568-4329BE50278B}" sibTransId="{47D3F18A-DAF5-4683-9792-00853D1EF6B7}"/>
    <dgm:cxn modelId="{A03498A3-F1B3-4CCF-8904-0F8B770A0C68}" type="presParOf" srcId="{465D14D4-0FAC-436D-8FA1-77C10EA31563}" destId="{BD0BA5D5-3F7F-4B7C-ABBB-A91F5236AF32}" srcOrd="0" destOrd="0" presId="urn:microsoft.com/office/officeart/2005/8/layout/process4"/>
    <dgm:cxn modelId="{982D46D7-3498-4C14-8CF4-C1396A15159F}" type="presParOf" srcId="{BD0BA5D5-3F7F-4B7C-ABBB-A91F5236AF32}" destId="{7CB79630-5CFE-412D-809C-091FB3B601E9}" srcOrd="0" destOrd="0" presId="urn:microsoft.com/office/officeart/2005/8/layout/process4"/>
    <dgm:cxn modelId="{56139740-C5FB-445E-9783-D031534A5F0E}" type="presParOf" srcId="{BD0BA5D5-3F7F-4B7C-ABBB-A91F5236AF32}" destId="{E871968B-B3CA-4745-A8E4-31E0307C2C63}" srcOrd="1" destOrd="0" presId="urn:microsoft.com/office/officeart/2005/8/layout/process4"/>
    <dgm:cxn modelId="{9E87DEF5-9B2E-4CB1-BA8A-6C2AC87FBB7B}" type="presParOf" srcId="{BD0BA5D5-3F7F-4B7C-ABBB-A91F5236AF32}" destId="{2B3E64F1-8780-4927-BDA6-D1A02165B910}" srcOrd="2" destOrd="0" presId="urn:microsoft.com/office/officeart/2005/8/layout/process4"/>
    <dgm:cxn modelId="{2E8C54CB-2DCD-4529-A7D1-6305DC01A873}" type="presParOf" srcId="{2B3E64F1-8780-4927-BDA6-D1A02165B910}" destId="{A28B2321-104C-4058-B8CD-99DF2418D5E9}" srcOrd="0" destOrd="0" presId="urn:microsoft.com/office/officeart/2005/8/layout/process4"/>
    <dgm:cxn modelId="{87B18F0D-DDEA-4B47-857B-E211F9B57885}" type="presParOf" srcId="{2B3E64F1-8780-4927-BDA6-D1A02165B910}" destId="{1789761C-CC15-46C2-8CD7-0F735861647C}" srcOrd="1" destOrd="0" presId="urn:microsoft.com/office/officeart/2005/8/layout/process4"/>
    <dgm:cxn modelId="{36D913EF-A906-4409-8F4D-2EF297D2ECFF}" type="presParOf" srcId="{465D14D4-0FAC-436D-8FA1-77C10EA31563}" destId="{39F0CC54-3CF6-44FC-B6EA-9DFB21ED7914}" srcOrd="1" destOrd="0" presId="urn:microsoft.com/office/officeart/2005/8/layout/process4"/>
    <dgm:cxn modelId="{C46CB64D-3656-41A8-BD1F-92890B84239E}" type="presParOf" srcId="{465D14D4-0FAC-436D-8FA1-77C10EA31563}" destId="{0480E37C-E8D8-406B-B8A4-A4F75DD667C7}" srcOrd="2" destOrd="0" presId="urn:microsoft.com/office/officeart/2005/8/layout/process4"/>
    <dgm:cxn modelId="{F2505E89-52EE-4F8B-A1F3-3600A5F1F3E8}" type="presParOf" srcId="{0480E37C-E8D8-406B-B8A4-A4F75DD667C7}" destId="{8DCBD278-8AB3-4E26-AB6E-D77CF1D68239}" srcOrd="0" destOrd="0" presId="urn:microsoft.com/office/officeart/2005/8/layout/process4"/>
    <dgm:cxn modelId="{A2B5E8C8-A2CA-46BC-92F6-3C04EE7A9601}" type="presParOf" srcId="{0480E37C-E8D8-406B-B8A4-A4F75DD667C7}" destId="{2EC1C158-CAE2-46CE-91CE-C6A0F43C95A3}" srcOrd="1" destOrd="0" presId="urn:microsoft.com/office/officeart/2005/8/layout/process4"/>
    <dgm:cxn modelId="{88955903-5335-456D-BF61-3FD3E32D9C52}" type="presParOf" srcId="{0480E37C-E8D8-406B-B8A4-A4F75DD667C7}" destId="{3BE1D152-00C3-4759-BED4-C9ABC7D349BA}" srcOrd="2" destOrd="0" presId="urn:microsoft.com/office/officeart/2005/8/layout/process4"/>
    <dgm:cxn modelId="{575AED4D-79F2-48E6-8B12-0A9DDC319859}" type="presParOf" srcId="{3BE1D152-00C3-4759-BED4-C9ABC7D349BA}" destId="{05C72994-AC97-4461-B7FE-71636EEE8394}" srcOrd="0" destOrd="0" presId="urn:microsoft.com/office/officeart/2005/8/layout/process4"/>
    <dgm:cxn modelId="{AAED14B7-F40C-4276-B0B6-D9FA91536413}" type="presParOf" srcId="{3BE1D152-00C3-4759-BED4-C9ABC7D349BA}" destId="{9E04065C-0C06-47BE-A86D-39D11FB1ADF4}" srcOrd="1" destOrd="0" presId="urn:microsoft.com/office/officeart/2005/8/layout/process4"/>
    <dgm:cxn modelId="{33F1F38A-52B6-4402-B64C-B461691B01A4}" type="presParOf" srcId="{465D14D4-0FAC-436D-8FA1-77C10EA31563}" destId="{8587D204-368D-4E5C-A404-65CA72459B95}" srcOrd="3" destOrd="0" presId="urn:microsoft.com/office/officeart/2005/8/layout/process4"/>
    <dgm:cxn modelId="{48C69D73-D0D4-4C83-A268-4B5AC86C22F9}" type="presParOf" srcId="{465D14D4-0FAC-436D-8FA1-77C10EA31563}" destId="{5E43E460-B0E6-4C4D-A759-F21140E7FDCC}" srcOrd="4" destOrd="0" presId="urn:microsoft.com/office/officeart/2005/8/layout/process4"/>
    <dgm:cxn modelId="{55FACF02-28D4-4D2D-B416-93D3E4F677E3}" type="presParOf" srcId="{5E43E460-B0E6-4C4D-A759-F21140E7FDCC}" destId="{79C37D35-43E6-42A4-9A27-F007D2031B36}" srcOrd="0" destOrd="0" presId="urn:microsoft.com/office/officeart/2005/8/layout/process4"/>
    <dgm:cxn modelId="{A9F167C6-3E18-4AFF-AAF9-2BB2ED6F966C}" type="presParOf" srcId="{5E43E460-B0E6-4C4D-A759-F21140E7FDCC}" destId="{1C3832A6-B453-4870-B73C-880507F384A9}" srcOrd="1" destOrd="0" presId="urn:microsoft.com/office/officeart/2005/8/layout/process4"/>
    <dgm:cxn modelId="{4F357629-A22C-41A7-97B7-7E3D4E3F63E7}" type="presParOf" srcId="{5E43E460-B0E6-4C4D-A759-F21140E7FDCC}" destId="{10B6EF99-EE51-412B-94DE-BA0E9385F18E}" srcOrd="2" destOrd="0" presId="urn:microsoft.com/office/officeart/2005/8/layout/process4"/>
    <dgm:cxn modelId="{821C6D0B-D9A2-4FC9-9BF5-FA885162B1EB}" type="presParOf" srcId="{10B6EF99-EE51-412B-94DE-BA0E9385F18E}" destId="{E6CD57D5-52D7-4FC4-AB84-A3CC07164B56}" srcOrd="0" destOrd="0" presId="urn:microsoft.com/office/officeart/2005/8/layout/process4"/>
    <dgm:cxn modelId="{036ECB58-A125-45F0-AE5E-8AB342B7CA84}" type="presParOf" srcId="{10B6EF99-EE51-412B-94DE-BA0E9385F18E}" destId="{7B058F26-8EED-4676-8822-BBC5AB7467FF}" srcOrd="1" destOrd="0" presId="urn:microsoft.com/office/officeart/2005/8/layout/process4"/>
    <dgm:cxn modelId="{7C2B43E1-B8E3-415C-8421-32FCD9A53BEF}" type="presParOf" srcId="{10B6EF99-EE51-412B-94DE-BA0E9385F18E}" destId="{B397AEF8-F4DF-4AB1-AF5A-B5FB77C50F50}" srcOrd="2"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287B7B-BFCD-4EE1-B37F-4F53B05BD96D}" type="doc">
      <dgm:prSet loTypeId="urn:microsoft.com/office/officeart/2005/8/layout/vList6" loCatId="list" qsTypeId="urn:microsoft.com/office/officeart/2005/8/quickstyle/simple1" qsCatId="simple" csTypeId="urn:microsoft.com/office/officeart/2005/8/colors/accent6_2" csCatId="accent6" phldr="1"/>
      <dgm:spPr/>
      <dgm:t>
        <a:bodyPr/>
        <a:lstStyle/>
        <a:p>
          <a:endParaRPr lang="en-US"/>
        </a:p>
      </dgm:t>
    </dgm:pt>
    <dgm:pt modelId="{6C668FA8-35EE-479B-81D2-E9AB1707423D}">
      <dgm:prSet phldrT="[Texto]"/>
      <dgm:spPr/>
      <dgm:t>
        <a:bodyPr/>
        <a:lstStyle/>
        <a:p>
          <a:r>
            <a:rPr lang="es-MX"/>
            <a:t>Poblacional</a:t>
          </a:r>
          <a:endParaRPr lang="en-US" dirty="0"/>
        </a:p>
      </dgm:t>
    </dgm:pt>
    <dgm:pt modelId="{96793527-A950-478B-B039-4C3DD2FECFEC}" type="parTrans" cxnId="{180BEEC9-2D7C-4077-B7DA-FF044733A251}">
      <dgm:prSet/>
      <dgm:spPr/>
      <dgm:t>
        <a:bodyPr/>
        <a:lstStyle/>
        <a:p>
          <a:endParaRPr lang="en-US"/>
        </a:p>
      </dgm:t>
    </dgm:pt>
    <dgm:pt modelId="{446F8B5C-D1A4-4D88-94B0-BE622AA51BA2}" type="sibTrans" cxnId="{180BEEC9-2D7C-4077-B7DA-FF044733A251}">
      <dgm:prSet/>
      <dgm:spPr/>
      <dgm:t>
        <a:bodyPr/>
        <a:lstStyle/>
        <a:p>
          <a:endParaRPr lang="en-US"/>
        </a:p>
      </dgm:t>
    </dgm:pt>
    <dgm:pt modelId="{E2199FCC-12FA-47E5-8D83-338F144D0A22}">
      <dgm:prSet phldrT="[Texto]"/>
      <dgm:spPr/>
      <dgm:t>
        <a:bodyPr/>
        <a:lstStyle/>
        <a:p>
          <a:r>
            <a:rPr lang="en-US" dirty="0" err="1"/>
            <a:t>Censo</a:t>
          </a:r>
          <a:r>
            <a:rPr lang="en-US" dirty="0"/>
            <a:t> </a:t>
          </a:r>
          <a:r>
            <a:rPr lang="en-US" dirty="0" err="1"/>
            <a:t>poblacional</a:t>
          </a:r>
          <a:r>
            <a:rPr lang="en-US" dirty="0"/>
            <a:t>-</a:t>
          </a:r>
          <a:r>
            <a:rPr lang="pt-BR" dirty="0"/>
            <a:t>Departamento Administrativo Nacional de Estadística-DANE-</a:t>
          </a:r>
          <a:endParaRPr lang="en-US" dirty="0"/>
        </a:p>
      </dgm:t>
    </dgm:pt>
    <dgm:pt modelId="{4D91FB10-B377-4CC0-99CB-64F039FAABAC}" type="parTrans" cxnId="{B8C68C75-65A4-4E0E-806B-CA15AA79A31E}">
      <dgm:prSet/>
      <dgm:spPr/>
      <dgm:t>
        <a:bodyPr/>
        <a:lstStyle/>
        <a:p>
          <a:endParaRPr lang="en-US"/>
        </a:p>
      </dgm:t>
    </dgm:pt>
    <dgm:pt modelId="{96665DDF-34BE-4ABB-9A62-B6BE2B6BFF3D}" type="sibTrans" cxnId="{B8C68C75-65A4-4E0E-806B-CA15AA79A31E}">
      <dgm:prSet/>
      <dgm:spPr/>
      <dgm:t>
        <a:bodyPr/>
        <a:lstStyle/>
        <a:p>
          <a:endParaRPr lang="en-US"/>
        </a:p>
      </dgm:t>
    </dgm:pt>
    <dgm:pt modelId="{C563C573-DAC1-49C1-A7EE-009C4ADA5937}">
      <dgm:prSet/>
      <dgm:spPr/>
      <dgm:t>
        <a:bodyPr/>
        <a:lstStyle/>
        <a:p>
          <a:r>
            <a:rPr lang="es-MX" dirty="0"/>
            <a:t>Estadísticas vitales Nacidos Vivos y Defunciones</a:t>
          </a:r>
          <a:endParaRPr lang="en-US" dirty="0"/>
        </a:p>
      </dgm:t>
    </dgm:pt>
    <dgm:pt modelId="{933F1C43-9ED6-486A-9A9C-72D44BB64EB1}" type="parTrans" cxnId="{D9AA62D1-A2F9-45CD-9D69-527F5CCA8D7D}">
      <dgm:prSet/>
      <dgm:spPr/>
      <dgm:t>
        <a:bodyPr/>
        <a:lstStyle/>
        <a:p>
          <a:endParaRPr lang="en-US"/>
        </a:p>
      </dgm:t>
    </dgm:pt>
    <dgm:pt modelId="{7883DFAD-7E9A-4969-AB0F-29CD340AA089}" type="sibTrans" cxnId="{D9AA62D1-A2F9-45CD-9D69-527F5CCA8D7D}">
      <dgm:prSet/>
      <dgm:spPr/>
      <dgm:t>
        <a:bodyPr/>
        <a:lstStyle/>
        <a:p>
          <a:endParaRPr lang="en-US"/>
        </a:p>
      </dgm:t>
    </dgm:pt>
    <dgm:pt modelId="{1462FA88-2FF5-4A5A-9C50-CB35E2AB8B81}">
      <dgm:prSet/>
      <dgm:spPr/>
      <dgm:t>
        <a:bodyPr/>
        <a:lstStyle/>
        <a:p>
          <a:r>
            <a:rPr lang="en-US" dirty="0" err="1"/>
            <a:t>Proyecciones</a:t>
          </a:r>
          <a:r>
            <a:rPr lang="en-US" dirty="0"/>
            <a:t> </a:t>
          </a:r>
          <a:r>
            <a:rPr lang="en-US" dirty="0" err="1"/>
            <a:t>Poblacionales</a:t>
          </a:r>
          <a:r>
            <a:rPr lang="en-US" dirty="0"/>
            <a:t>-</a:t>
          </a:r>
        </a:p>
      </dgm:t>
    </dgm:pt>
    <dgm:pt modelId="{1405F365-7AB3-4AB7-886E-D6298B655C87}" type="parTrans" cxnId="{4FCBDBAD-9FD0-4805-89A2-60A62BCB3F9A}">
      <dgm:prSet/>
      <dgm:spPr/>
      <dgm:t>
        <a:bodyPr/>
        <a:lstStyle/>
        <a:p>
          <a:endParaRPr lang="en-US"/>
        </a:p>
      </dgm:t>
    </dgm:pt>
    <dgm:pt modelId="{5B32C3BF-AA97-41F6-864A-D6486E9F712C}" type="sibTrans" cxnId="{4FCBDBAD-9FD0-4805-89A2-60A62BCB3F9A}">
      <dgm:prSet/>
      <dgm:spPr/>
      <dgm:t>
        <a:bodyPr/>
        <a:lstStyle/>
        <a:p>
          <a:endParaRPr lang="en-US"/>
        </a:p>
      </dgm:t>
    </dgm:pt>
    <dgm:pt modelId="{547DDD2C-9A88-4A1F-859F-FFE89B810D09}">
      <dgm:prSet/>
      <dgm:spPr/>
      <dgm:t>
        <a:bodyPr/>
        <a:lstStyle/>
        <a:p>
          <a:r>
            <a:rPr lang="en-US" dirty="0" err="1"/>
            <a:t>Encuestas</a:t>
          </a:r>
          <a:r>
            <a:rPr lang="en-US" dirty="0"/>
            <a:t> </a:t>
          </a:r>
          <a:r>
            <a:rPr lang="en-US" dirty="0" err="1"/>
            <a:t>poblacionales</a:t>
          </a:r>
          <a:endParaRPr lang="en-US" dirty="0"/>
        </a:p>
      </dgm:t>
    </dgm:pt>
    <dgm:pt modelId="{F91B6567-3974-4602-918A-9C09A3D7B9D9}" type="parTrans" cxnId="{5885B9C2-64A3-43F3-961A-AD04DF80993D}">
      <dgm:prSet/>
      <dgm:spPr/>
      <dgm:t>
        <a:bodyPr/>
        <a:lstStyle/>
        <a:p>
          <a:endParaRPr lang="en-US"/>
        </a:p>
      </dgm:t>
    </dgm:pt>
    <dgm:pt modelId="{C9853B0B-3152-4063-A652-367B1E364D79}" type="sibTrans" cxnId="{5885B9C2-64A3-43F3-961A-AD04DF80993D}">
      <dgm:prSet/>
      <dgm:spPr/>
      <dgm:t>
        <a:bodyPr/>
        <a:lstStyle/>
        <a:p>
          <a:endParaRPr lang="en-US"/>
        </a:p>
      </dgm:t>
    </dgm:pt>
    <dgm:pt modelId="{6C8997E7-B9EE-432B-8EF6-3684B056836B}">
      <dgm:prSet/>
      <dgm:spPr/>
      <dgm:t>
        <a:bodyPr/>
        <a:lstStyle/>
        <a:p>
          <a:r>
            <a:rPr lang="en-US" dirty="0" err="1"/>
            <a:t>Registro</a:t>
          </a:r>
          <a:r>
            <a:rPr lang="en-US" dirty="0"/>
            <a:t> </a:t>
          </a:r>
          <a:r>
            <a:rPr lang="en-US" dirty="0" err="1"/>
            <a:t>Único</a:t>
          </a:r>
          <a:r>
            <a:rPr lang="en-US" dirty="0"/>
            <a:t> de </a:t>
          </a:r>
          <a:r>
            <a:rPr lang="en-US" dirty="0" err="1"/>
            <a:t>Victimas</a:t>
          </a:r>
          <a:endParaRPr lang="en-US" dirty="0"/>
        </a:p>
      </dgm:t>
    </dgm:pt>
    <dgm:pt modelId="{F9FCA349-E890-49A7-8F9F-E456ACDE7967}" type="parTrans" cxnId="{BF9BAAB7-B5CE-4A6C-9D48-721CF2254DA3}">
      <dgm:prSet/>
      <dgm:spPr/>
      <dgm:t>
        <a:bodyPr/>
        <a:lstStyle/>
        <a:p>
          <a:endParaRPr lang="en-US"/>
        </a:p>
      </dgm:t>
    </dgm:pt>
    <dgm:pt modelId="{04946A00-A0F3-4130-9906-5730F0ADF7C3}" type="sibTrans" cxnId="{BF9BAAB7-B5CE-4A6C-9D48-721CF2254DA3}">
      <dgm:prSet/>
      <dgm:spPr/>
      <dgm:t>
        <a:bodyPr/>
        <a:lstStyle/>
        <a:p>
          <a:endParaRPr lang="en-US"/>
        </a:p>
      </dgm:t>
    </dgm:pt>
    <dgm:pt modelId="{8B7B0DD1-95FC-4C08-A7DE-BD02FFA31B4A}">
      <dgm:prSet/>
      <dgm:spPr/>
      <dgm:t>
        <a:bodyPr/>
        <a:lstStyle/>
        <a:p>
          <a:r>
            <a:rPr lang="en-US" dirty="0"/>
            <a:t>Unidad de </a:t>
          </a:r>
          <a:r>
            <a:rPr lang="en-US" dirty="0" err="1"/>
            <a:t>Víctimas</a:t>
          </a:r>
          <a:endParaRPr lang="en-US" dirty="0"/>
        </a:p>
      </dgm:t>
    </dgm:pt>
    <dgm:pt modelId="{7194377C-A9AC-4B13-A157-D5A5D2D4A5DA}" type="parTrans" cxnId="{81903658-958C-48CE-B083-AC244B9135CE}">
      <dgm:prSet/>
      <dgm:spPr/>
      <dgm:t>
        <a:bodyPr/>
        <a:lstStyle/>
        <a:p>
          <a:endParaRPr lang="en-US"/>
        </a:p>
      </dgm:t>
    </dgm:pt>
    <dgm:pt modelId="{5050ADF9-E755-4A21-A65E-B5B4CD1E3009}" type="sibTrans" cxnId="{81903658-958C-48CE-B083-AC244B9135CE}">
      <dgm:prSet/>
      <dgm:spPr/>
      <dgm:t>
        <a:bodyPr/>
        <a:lstStyle/>
        <a:p>
          <a:endParaRPr lang="en-US"/>
        </a:p>
      </dgm:t>
    </dgm:pt>
    <dgm:pt modelId="{08DCEA90-A829-4A13-884B-D68EB0F2510A}">
      <dgm:prSet/>
      <dgm:spPr/>
      <dgm:t>
        <a:bodyPr/>
        <a:lstStyle/>
        <a:p>
          <a:r>
            <a:rPr lang="en-US" dirty="0" err="1"/>
            <a:t>Encuestas</a:t>
          </a:r>
          <a:r>
            <a:rPr lang="en-US" dirty="0"/>
            <a:t> de </a:t>
          </a:r>
          <a:r>
            <a:rPr lang="en-US" dirty="0" err="1"/>
            <a:t>salud</a:t>
          </a:r>
          <a:endParaRPr lang="en-US" dirty="0"/>
        </a:p>
      </dgm:t>
    </dgm:pt>
    <dgm:pt modelId="{4D8A5C90-FF0D-42C5-943E-50A1740993D8}" type="parTrans" cxnId="{E88A8C99-B0AD-44E4-8DC7-99AF5705BB25}">
      <dgm:prSet/>
      <dgm:spPr/>
      <dgm:t>
        <a:bodyPr/>
        <a:lstStyle/>
        <a:p>
          <a:endParaRPr lang="en-US"/>
        </a:p>
      </dgm:t>
    </dgm:pt>
    <dgm:pt modelId="{AE726EA6-096E-4896-8060-4BC0BC1B6F15}" type="sibTrans" cxnId="{E88A8C99-B0AD-44E4-8DC7-99AF5705BB25}">
      <dgm:prSet/>
      <dgm:spPr/>
      <dgm:t>
        <a:bodyPr/>
        <a:lstStyle/>
        <a:p>
          <a:endParaRPr lang="en-US"/>
        </a:p>
      </dgm:t>
    </dgm:pt>
    <dgm:pt modelId="{8F4EAAE4-C1B1-47A6-8C89-EA1FBA7B5AF8}">
      <dgm:prSet/>
      <dgm:spPr/>
      <dgm:t>
        <a:bodyPr/>
        <a:lstStyle/>
        <a:p>
          <a:r>
            <a:rPr lang="es-MX" dirty="0"/>
            <a:t>Ministerio de Salud y Protección Social -SISPRO-</a:t>
          </a:r>
          <a:endParaRPr lang="en-US" dirty="0"/>
        </a:p>
      </dgm:t>
    </dgm:pt>
    <dgm:pt modelId="{27AC6527-FF3E-434C-857D-EED639EEDEEA}" type="parTrans" cxnId="{14B5596C-7812-4F8B-9F2B-EF5F499B17A6}">
      <dgm:prSet/>
      <dgm:spPr/>
      <dgm:t>
        <a:bodyPr/>
        <a:lstStyle/>
        <a:p>
          <a:endParaRPr lang="en-US"/>
        </a:p>
      </dgm:t>
    </dgm:pt>
    <dgm:pt modelId="{BDB7AFE0-7875-4963-A4FB-D57DDC751B57}" type="sibTrans" cxnId="{14B5596C-7812-4F8B-9F2B-EF5F499B17A6}">
      <dgm:prSet/>
      <dgm:spPr/>
      <dgm:t>
        <a:bodyPr/>
        <a:lstStyle/>
        <a:p>
          <a:endParaRPr lang="en-US"/>
        </a:p>
      </dgm:t>
    </dgm:pt>
    <dgm:pt modelId="{88AAC353-D28D-43DD-859A-A159940311D4}">
      <dgm:prSet/>
      <dgm:spPr/>
      <dgm:t>
        <a:bodyPr/>
        <a:lstStyle/>
        <a:p>
          <a:r>
            <a:rPr lang="en-US" dirty="0" err="1"/>
            <a:t>Registro</a:t>
          </a:r>
          <a:r>
            <a:rPr lang="en-US" dirty="0"/>
            <a:t> Civil</a:t>
          </a:r>
        </a:p>
      </dgm:t>
    </dgm:pt>
    <dgm:pt modelId="{9DA27444-088F-4181-BF8B-58A4D7B625F2}" type="parTrans" cxnId="{67ED509A-A32B-4964-8B2B-F730BC82A59B}">
      <dgm:prSet/>
      <dgm:spPr/>
      <dgm:t>
        <a:bodyPr/>
        <a:lstStyle/>
        <a:p>
          <a:endParaRPr lang="en-US"/>
        </a:p>
      </dgm:t>
    </dgm:pt>
    <dgm:pt modelId="{D7F4C1FB-D443-4F14-8647-154212BBCEFF}" type="sibTrans" cxnId="{67ED509A-A32B-4964-8B2B-F730BC82A59B}">
      <dgm:prSet/>
      <dgm:spPr/>
      <dgm:t>
        <a:bodyPr/>
        <a:lstStyle/>
        <a:p>
          <a:endParaRPr lang="en-US"/>
        </a:p>
      </dgm:t>
    </dgm:pt>
    <dgm:pt modelId="{B81E73F0-8FB8-42EE-9710-88B09756B59E}">
      <dgm:prSet/>
      <dgm:spPr/>
      <dgm:t>
        <a:bodyPr/>
        <a:lstStyle/>
        <a:p>
          <a:r>
            <a:rPr lang="es-MX" dirty="0"/>
            <a:t>Registraduría Nacional del Estado Civil</a:t>
          </a:r>
          <a:endParaRPr lang="en-US" dirty="0"/>
        </a:p>
      </dgm:t>
    </dgm:pt>
    <dgm:pt modelId="{C6F747DC-35C7-4069-9056-5B8A8198D1FD}" type="parTrans" cxnId="{175A1498-3A7C-4E8B-8C6B-4FE4CE07929C}">
      <dgm:prSet/>
      <dgm:spPr/>
      <dgm:t>
        <a:bodyPr/>
        <a:lstStyle/>
        <a:p>
          <a:endParaRPr lang="en-US"/>
        </a:p>
      </dgm:t>
    </dgm:pt>
    <dgm:pt modelId="{F0C39C9C-C8C1-4767-83F4-FF91AA806167}" type="sibTrans" cxnId="{175A1498-3A7C-4E8B-8C6B-4FE4CE07929C}">
      <dgm:prSet/>
      <dgm:spPr/>
      <dgm:t>
        <a:bodyPr/>
        <a:lstStyle/>
        <a:p>
          <a:endParaRPr lang="en-US"/>
        </a:p>
      </dgm:t>
    </dgm:pt>
    <dgm:pt modelId="{B3C8F79D-240E-4E56-B5A5-EC019D391385}" type="pres">
      <dgm:prSet presAssocID="{98287B7B-BFCD-4EE1-B37F-4F53B05BD96D}" presName="Name0" presStyleCnt="0">
        <dgm:presLayoutVars>
          <dgm:dir/>
          <dgm:animLvl val="lvl"/>
          <dgm:resizeHandles/>
        </dgm:presLayoutVars>
      </dgm:prSet>
      <dgm:spPr/>
    </dgm:pt>
    <dgm:pt modelId="{41F15C61-23F2-4F86-A728-95FB1785B88B}" type="pres">
      <dgm:prSet presAssocID="{6C668FA8-35EE-479B-81D2-E9AB1707423D}" presName="linNode" presStyleCnt="0"/>
      <dgm:spPr/>
    </dgm:pt>
    <dgm:pt modelId="{7BFCB8CC-AF32-4E63-9140-1687E22D5E6D}" type="pres">
      <dgm:prSet presAssocID="{6C668FA8-35EE-479B-81D2-E9AB1707423D}" presName="parentShp" presStyleLbl="node1" presStyleIdx="0" presStyleCnt="1" custScaleX="48869" custScaleY="82511">
        <dgm:presLayoutVars>
          <dgm:bulletEnabled val="1"/>
        </dgm:presLayoutVars>
      </dgm:prSet>
      <dgm:spPr/>
    </dgm:pt>
    <dgm:pt modelId="{57F2B0BE-9C26-4883-BF23-884236D6310F}" type="pres">
      <dgm:prSet presAssocID="{6C668FA8-35EE-479B-81D2-E9AB1707423D}" presName="childShp" presStyleLbl="bgAccFollowNode1" presStyleIdx="0" presStyleCnt="1">
        <dgm:presLayoutVars>
          <dgm:bulletEnabled val="1"/>
        </dgm:presLayoutVars>
      </dgm:prSet>
      <dgm:spPr/>
    </dgm:pt>
  </dgm:ptLst>
  <dgm:cxnLst>
    <dgm:cxn modelId="{062A0F3D-4822-46E5-863F-F35AC5CC756A}" type="presOf" srcId="{8B7B0DD1-95FC-4C08-A7DE-BD02FFA31B4A}" destId="{57F2B0BE-9C26-4883-BF23-884236D6310F}" srcOrd="0" destOrd="5" presId="urn:microsoft.com/office/officeart/2005/8/layout/vList6"/>
    <dgm:cxn modelId="{9979075C-D27E-45AE-8734-37515455AB14}" type="presOf" srcId="{1462FA88-2FF5-4A5A-9C50-CB35E2AB8B81}" destId="{57F2B0BE-9C26-4883-BF23-884236D6310F}" srcOrd="0" destOrd="2" presId="urn:microsoft.com/office/officeart/2005/8/layout/vList6"/>
    <dgm:cxn modelId="{FC002767-80E8-4660-95A4-2338D139CC0B}" type="presOf" srcId="{98287B7B-BFCD-4EE1-B37F-4F53B05BD96D}" destId="{B3C8F79D-240E-4E56-B5A5-EC019D391385}" srcOrd="0" destOrd="0" presId="urn:microsoft.com/office/officeart/2005/8/layout/vList6"/>
    <dgm:cxn modelId="{9C06D26B-2A53-45FC-9B43-A897206C705B}" type="presOf" srcId="{88AAC353-D28D-43DD-859A-A159940311D4}" destId="{57F2B0BE-9C26-4883-BF23-884236D6310F}" srcOrd="0" destOrd="8" presId="urn:microsoft.com/office/officeart/2005/8/layout/vList6"/>
    <dgm:cxn modelId="{14B5596C-7812-4F8B-9F2B-EF5F499B17A6}" srcId="{08DCEA90-A829-4A13-884B-D68EB0F2510A}" destId="{8F4EAAE4-C1B1-47A6-8C89-EA1FBA7B5AF8}" srcOrd="0" destOrd="0" parTransId="{27AC6527-FF3E-434C-857D-EED639EEDEEA}" sibTransId="{BDB7AFE0-7875-4963-A4FB-D57DDC751B57}"/>
    <dgm:cxn modelId="{6E02BA53-E5E7-470E-A503-E986E39A9A0B}" type="presOf" srcId="{547DDD2C-9A88-4A1F-859F-FFE89B810D09}" destId="{57F2B0BE-9C26-4883-BF23-884236D6310F}" srcOrd="0" destOrd="3" presId="urn:microsoft.com/office/officeart/2005/8/layout/vList6"/>
    <dgm:cxn modelId="{B8C68C75-65A4-4E0E-806B-CA15AA79A31E}" srcId="{6C668FA8-35EE-479B-81D2-E9AB1707423D}" destId="{E2199FCC-12FA-47E5-8D83-338F144D0A22}" srcOrd="0" destOrd="0" parTransId="{4D91FB10-B377-4CC0-99CB-64F039FAABAC}" sibTransId="{96665DDF-34BE-4ABB-9A62-B6BE2B6BFF3D}"/>
    <dgm:cxn modelId="{97F19057-7393-496A-BF77-AE0373FDE603}" type="presOf" srcId="{08DCEA90-A829-4A13-884B-D68EB0F2510A}" destId="{57F2B0BE-9C26-4883-BF23-884236D6310F}" srcOrd="0" destOrd="6" presId="urn:microsoft.com/office/officeart/2005/8/layout/vList6"/>
    <dgm:cxn modelId="{81903658-958C-48CE-B083-AC244B9135CE}" srcId="{6C8997E7-B9EE-432B-8EF6-3684B056836B}" destId="{8B7B0DD1-95FC-4C08-A7DE-BD02FFA31B4A}" srcOrd="0" destOrd="0" parTransId="{7194377C-A9AC-4B13-A157-D5A5D2D4A5DA}" sibTransId="{5050ADF9-E755-4A21-A65E-B5B4CD1E3009}"/>
    <dgm:cxn modelId="{7C46C194-6154-4AE9-AD63-C0FEE137A66D}" type="presOf" srcId="{6C668FA8-35EE-479B-81D2-E9AB1707423D}" destId="{7BFCB8CC-AF32-4E63-9140-1687E22D5E6D}" srcOrd="0" destOrd="0" presId="urn:microsoft.com/office/officeart/2005/8/layout/vList6"/>
    <dgm:cxn modelId="{175A1498-3A7C-4E8B-8C6B-4FE4CE07929C}" srcId="{88AAC353-D28D-43DD-859A-A159940311D4}" destId="{B81E73F0-8FB8-42EE-9710-88B09756B59E}" srcOrd="0" destOrd="0" parTransId="{C6F747DC-35C7-4069-9056-5B8A8198D1FD}" sibTransId="{F0C39C9C-C8C1-4767-83F4-FF91AA806167}"/>
    <dgm:cxn modelId="{E88A8C99-B0AD-44E4-8DC7-99AF5705BB25}" srcId="{6C668FA8-35EE-479B-81D2-E9AB1707423D}" destId="{08DCEA90-A829-4A13-884B-D68EB0F2510A}" srcOrd="3" destOrd="0" parTransId="{4D8A5C90-FF0D-42C5-943E-50A1740993D8}" sibTransId="{AE726EA6-096E-4896-8060-4BC0BC1B6F15}"/>
    <dgm:cxn modelId="{67ED509A-A32B-4964-8B2B-F730BC82A59B}" srcId="{6C668FA8-35EE-479B-81D2-E9AB1707423D}" destId="{88AAC353-D28D-43DD-859A-A159940311D4}" srcOrd="4" destOrd="0" parTransId="{9DA27444-088F-4181-BF8B-58A4D7B625F2}" sibTransId="{D7F4C1FB-D443-4F14-8647-154212BBCEFF}"/>
    <dgm:cxn modelId="{4FCBDBAD-9FD0-4805-89A2-60A62BCB3F9A}" srcId="{C563C573-DAC1-49C1-A7EE-009C4ADA5937}" destId="{1462FA88-2FF5-4A5A-9C50-CB35E2AB8B81}" srcOrd="0" destOrd="0" parTransId="{1405F365-7AB3-4AB7-886E-D6298B655C87}" sibTransId="{5B32C3BF-AA97-41F6-864A-D6486E9F712C}"/>
    <dgm:cxn modelId="{360E1DB5-7ED0-4153-AACF-C0AB48A5DC03}" type="presOf" srcId="{C563C573-DAC1-49C1-A7EE-009C4ADA5937}" destId="{57F2B0BE-9C26-4883-BF23-884236D6310F}" srcOrd="0" destOrd="1" presId="urn:microsoft.com/office/officeart/2005/8/layout/vList6"/>
    <dgm:cxn modelId="{BF9BAAB7-B5CE-4A6C-9D48-721CF2254DA3}" srcId="{6C668FA8-35EE-479B-81D2-E9AB1707423D}" destId="{6C8997E7-B9EE-432B-8EF6-3684B056836B}" srcOrd="2" destOrd="0" parTransId="{F9FCA349-E890-49A7-8F9F-E456ACDE7967}" sibTransId="{04946A00-A0F3-4130-9906-5730F0ADF7C3}"/>
    <dgm:cxn modelId="{5885B9C2-64A3-43F3-961A-AD04DF80993D}" srcId="{C563C573-DAC1-49C1-A7EE-009C4ADA5937}" destId="{547DDD2C-9A88-4A1F-859F-FFE89B810D09}" srcOrd="1" destOrd="0" parTransId="{F91B6567-3974-4602-918A-9C09A3D7B9D9}" sibTransId="{C9853B0B-3152-4063-A652-367B1E364D79}"/>
    <dgm:cxn modelId="{180BEEC9-2D7C-4077-B7DA-FF044733A251}" srcId="{98287B7B-BFCD-4EE1-B37F-4F53B05BD96D}" destId="{6C668FA8-35EE-479B-81D2-E9AB1707423D}" srcOrd="0" destOrd="0" parTransId="{96793527-A950-478B-B039-4C3DD2FECFEC}" sibTransId="{446F8B5C-D1A4-4D88-94B0-BE622AA51BA2}"/>
    <dgm:cxn modelId="{D9AA62D1-A2F9-45CD-9D69-527F5CCA8D7D}" srcId="{6C668FA8-35EE-479B-81D2-E9AB1707423D}" destId="{C563C573-DAC1-49C1-A7EE-009C4ADA5937}" srcOrd="1" destOrd="0" parTransId="{933F1C43-9ED6-486A-9A9C-72D44BB64EB1}" sibTransId="{7883DFAD-7E9A-4969-AB0F-29CD340AA089}"/>
    <dgm:cxn modelId="{E590A7D1-F156-4216-8694-AE50E8268B4A}" type="presOf" srcId="{B81E73F0-8FB8-42EE-9710-88B09756B59E}" destId="{57F2B0BE-9C26-4883-BF23-884236D6310F}" srcOrd="0" destOrd="9" presId="urn:microsoft.com/office/officeart/2005/8/layout/vList6"/>
    <dgm:cxn modelId="{6FFE5FD4-9C6A-4813-BA73-681CB7F41DBB}" type="presOf" srcId="{8F4EAAE4-C1B1-47A6-8C89-EA1FBA7B5AF8}" destId="{57F2B0BE-9C26-4883-BF23-884236D6310F}" srcOrd="0" destOrd="7" presId="urn:microsoft.com/office/officeart/2005/8/layout/vList6"/>
    <dgm:cxn modelId="{045A70D9-2367-4F4E-A717-A28B3DDADBE6}" type="presOf" srcId="{E2199FCC-12FA-47E5-8D83-338F144D0A22}" destId="{57F2B0BE-9C26-4883-BF23-884236D6310F}" srcOrd="0" destOrd="0" presId="urn:microsoft.com/office/officeart/2005/8/layout/vList6"/>
    <dgm:cxn modelId="{11238CFB-3397-4374-B8AA-9AC6CD4149A6}" type="presOf" srcId="{6C8997E7-B9EE-432B-8EF6-3684B056836B}" destId="{57F2B0BE-9C26-4883-BF23-884236D6310F}" srcOrd="0" destOrd="4" presId="urn:microsoft.com/office/officeart/2005/8/layout/vList6"/>
    <dgm:cxn modelId="{F308A551-CA62-49E5-9DCF-57655C15EFB7}" type="presParOf" srcId="{B3C8F79D-240E-4E56-B5A5-EC019D391385}" destId="{41F15C61-23F2-4F86-A728-95FB1785B88B}" srcOrd="0" destOrd="0" presId="urn:microsoft.com/office/officeart/2005/8/layout/vList6"/>
    <dgm:cxn modelId="{AABC13BD-5AC1-4733-83AA-AF322945D2A7}" type="presParOf" srcId="{41F15C61-23F2-4F86-A728-95FB1785B88B}" destId="{7BFCB8CC-AF32-4E63-9140-1687E22D5E6D}" srcOrd="0" destOrd="0" presId="urn:microsoft.com/office/officeart/2005/8/layout/vList6"/>
    <dgm:cxn modelId="{6D31FAF6-BF4C-4425-8302-C31FF057E8FE}" type="presParOf" srcId="{41F15C61-23F2-4F86-A728-95FB1785B88B}" destId="{57F2B0BE-9C26-4883-BF23-884236D6310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287B7B-BFCD-4EE1-B37F-4F53B05BD96D}" type="doc">
      <dgm:prSet loTypeId="urn:microsoft.com/office/officeart/2005/8/layout/vList6" loCatId="list" qsTypeId="urn:microsoft.com/office/officeart/2005/8/quickstyle/simple1" qsCatId="simple" csTypeId="urn:microsoft.com/office/officeart/2005/8/colors/accent6_2" csCatId="accent6" phldr="1"/>
      <dgm:spPr/>
      <dgm:t>
        <a:bodyPr/>
        <a:lstStyle/>
        <a:p>
          <a:endParaRPr lang="en-US"/>
        </a:p>
      </dgm:t>
    </dgm:pt>
    <dgm:pt modelId="{6C668FA8-35EE-479B-81D2-E9AB1707423D}">
      <dgm:prSet phldrT="[Texto]" custT="1"/>
      <dgm:spPr/>
      <dgm:t>
        <a:bodyPr/>
        <a:lstStyle/>
        <a:p>
          <a:r>
            <a:rPr lang="en-US" sz="2000" dirty="0" err="1"/>
            <a:t>Sistemas</a:t>
          </a:r>
          <a:r>
            <a:rPr lang="en-US" sz="2000" dirty="0"/>
            <a:t> de </a:t>
          </a:r>
          <a:r>
            <a:rPr lang="en-US" sz="2000" dirty="0" err="1"/>
            <a:t>Vigilancia</a:t>
          </a:r>
          <a:endParaRPr lang="en-US" sz="2000" dirty="0"/>
        </a:p>
      </dgm:t>
    </dgm:pt>
    <dgm:pt modelId="{96793527-A950-478B-B039-4C3DD2FECFEC}" type="parTrans" cxnId="{180BEEC9-2D7C-4077-B7DA-FF044733A251}">
      <dgm:prSet/>
      <dgm:spPr/>
      <dgm:t>
        <a:bodyPr/>
        <a:lstStyle/>
        <a:p>
          <a:endParaRPr lang="en-US"/>
        </a:p>
      </dgm:t>
    </dgm:pt>
    <dgm:pt modelId="{446F8B5C-D1A4-4D88-94B0-BE622AA51BA2}" type="sibTrans" cxnId="{180BEEC9-2D7C-4077-B7DA-FF044733A251}">
      <dgm:prSet/>
      <dgm:spPr/>
      <dgm:t>
        <a:bodyPr/>
        <a:lstStyle/>
        <a:p>
          <a:endParaRPr lang="en-US"/>
        </a:p>
      </dgm:t>
    </dgm:pt>
    <dgm:pt modelId="{C1A24123-64A5-416D-90ED-0C0CC3AB6B89}">
      <dgm:prSet/>
      <dgm:spPr/>
      <dgm:t>
        <a:bodyPr/>
        <a:lstStyle/>
        <a:p>
          <a:r>
            <a:rPr lang="es-MX" dirty="0"/>
            <a:t>Programas de salud pública (TB, VIH, Lepra, entre otros)</a:t>
          </a:r>
          <a:endParaRPr lang="en-US" dirty="0"/>
        </a:p>
      </dgm:t>
    </dgm:pt>
    <dgm:pt modelId="{1EF91636-A34E-44BB-B769-05AE3819D77D}" type="parTrans" cxnId="{B36BE3A8-064B-45CD-8949-3C862D36BFB7}">
      <dgm:prSet/>
      <dgm:spPr/>
      <dgm:t>
        <a:bodyPr/>
        <a:lstStyle/>
        <a:p>
          <a:endParaRPr lang="en-US"/>
        </a:p>
      </dgm:t>
    </dgm:pt>
    <dgm:pt modelId="{AB4BC13F-E011-4659-9D51-097B9F8DDF31}" type="sibTrans" cxnId="{B36BE3A8-064B-45CD-8949-3C862D36BFB7}">
      <dgm:prSet/>
      <dgm:spPr/>
      <dgm:t>
        <a:bodyPr/>
        <a:lstStyle/>
        <a:p>
          <a:endParaRPr lang="en-US"/>
        </a:p>
      </dgm:t>
    </dgm:pt>
    <dgm:pt modelId="{501DF69E-4D9A-4DC6-90ED-CCC6EE51AA47}">
      <dgm:prSet/>
      <dgm:spPr/>
      <dgm:t>
        <a:bodyPr/>
        <a:lstStyle/>
        <a:p>
          <a:r>
            <a:rPr lang="es-MX" dirty="0"/>
            <a:t>SISCAC-HIGIA</a:t>
          </a:r>
          <a:endParaRPr lang="en-US" dirty="0"/>
        </a:p>
      </dgm:t>
    </dgm:pt>
    <dgm:pt modelId="{1BCDFC04-F5E9-499A-934F-0942583C7A5D}" type="parTrans" cxnId="{5A894608-8B2A-449C-AE96-A3F20192A69B}">
      <dgm:prSet/>
      <dgm:spPr/>
      <dgm:t>
        <a:bodyPr/>
        <a:lstStyle/>
        <a:p>
          <a:endParaRPr lang="en-US"/>
        </a:p>
      </dgm:t>
    </dgm:pt>
    <dgm:pt modelId="{52D596BB-A71C-44FB-99F6-ECE4911D582F}" type="sibTrans" cxnId="{5A894608-8B2A-449C-AE96-A3F20192A69B}">
      <dgm:prSet/>
      <dgm:spPr/>
      <dgm:t>
        <a:bodyPr/>
        <a:lstStyle/>
        <a:p>
          <a:endParaRPr lang="en-US"/>
        </a:p>
      </dgm:t>
    </dgm:pt>
    <dgm:pt modelId="{74A49063-B74E-43D2-87A0-B1EAAC6FD300}">
      <dgm:prSet custT="1"/>
      <dgm:spPr/>
      <dgm:t>
        <a:bodyPr/>
        <a:lstStyle/>
        <a:p>
          <a:r>
            <a:rPr lang="es-MX" sz="2000" dirty="0"/>
            <a:t>Forensis, Datos para la Vida. lesiones de causa externa</a:t>
          </a:r>
          <a:endParaRPr lang="en-US" sz="2000" dirty="0"/>
        </a:p>
      </dgm:t>
    </dgm:pt>
    <dgm:pt modelId="{CD54DC53-BD5F-44D0-99CF-2545175F9D69}" type="parTrans" cxnId="{CBB236FE-227C-4AC5-8591-DFF569034B53}">
      <dgm:prSet/>
      <dgm:spPr/>
      <dgm:t>
        <a:bodyPr/>
        <a:lstStyle/>
        <a:p>
          <a:endParaRPr lang="en-US"/>
        </a:p>
      </dgm:t>
    </dgm:pt>
    <dgm:pt modelId="{0BC0003B-5BAD-440D-946E-F08D3E65A0AE}" type="sibTrans" cxnId="{CBB236FE-227C-4AC5-8591-DFF569034B53}">
      <dgm:prSet/>
      <dgm:spPr/>
      <dgm:t>
        <a:bodyPr/>
        <a:lstStyle/>
        <a:p>
          <a:endParaRPr lang="en-US"/>
        </a:p>
      </dgm:t>
    </dgm:pt>
    <dgm:pt modelId="{F295B2AD-84E2-4987-BD1B-EFCC81E1CEC1}">
      <dgm:prSet/>
      <dgm:spPr/>
      <dgm:t>
        <a:bodyPr/>
        <a:lstStyle/>
        <a:p>
          <a:r>
            <a:rPr lang="en-US" dirty="0"/>
            <a:t>Instituto Nacional de Medicina Legal y Ciencias Forenses</a:t>
          </a:r>
        </a:p>
      </dgm:t>
    </dgm:pt>
    <dgm:pt modelId="{1C9EFE5F-7027-413C-8637-DF8E2E84E1F6}" type="parTrans" cxnId="{F73FA068-66F3-42C6-B769-4F65FA77D3DD}">
      <dgm:prSet/>
      <dgm:spPr/>
      <dgm:t>
        <a:bodyPr/>
        <a:lstStyle/>
        <a:p>
          <a:endParaRPr lang="en-US"/>
        </a:p>
      </dgm:t>
    </dgm:pt>
    <dgm:pt modelId="{3600B882-2738-401A-9475-00B44DCC3FA8}" type="sibTrans" cxnId="{F73FA068-66F3-42C6-B769-4F65FA77D3DD}">
      <dgm:prSet/>
      <dgm:spPr/>
      <dgm:t>
        <a:bodyPr/>
        <a:lstStyle/>
        <a:p>
          <a:endParaRPr lang="en-US"/>
        </a:p>
      </dgm:t>
    </dgm:pt>
    <dgm:pt modelId="{1867B8C5-88BE-4748-BAF1-1C73572FDE99}">
      <dgm:prSet/>
      <dgm:spPr/>
      <dgm:t>
        <a:bodyPr/>
        <a:lstStyle/>
        <a:p>
          <a:r>
            <a:rPr lang="es-MX" dirty="0"/>
            <a:t>Sistema de Información de la Vigilancia de la Calidad del Agua para Consumo Humano-SIVICAP-</a:t>
          </a:r>
          <a:endParaRPr lang="en-US" dirty="0"/>
        </a:p>
      </dgm:t>
    </dgm:pt>
    <dgm:pt modelId="{3771C586-25A9-4E2E-A0C4-08C018AAC04C}" type="parTrans" cxnId="{4325A283-3EBB-4D44-ADEF-0C208762D359}">
      <dgm:prSet/>
      <dgm:spPr/>
      <dgm:t>
        <a:bodyPr/>
        <a:lstStyle/>
        <a:p>
          <a:endParaRPr lang="en-US"/>
        </a:p>
      </dgm:t>
    </dgm:pt>
    <dgm:pt modelId="{1F708D2C-475E-4DC6-A031-D7DC62005548}" type="sibTrans" cxnId="{4325A283-3EBB-4D44-ADEF-0C208762D359}">
      <dgm:prSet/>
      <dgm:spPr/>
      <dgm:t>
        <a:bodyPr/>
        <a:lstStyle/>
        <a:p>
          <a:endParaRPr lang="en-US"/>
        </a:p>
      </dgm:t>
    </dgm:pt>
    <dgm:pt modelId="{2891C9B9-2317-4E8C-82EE-F618D3531EE0}">
      <dgm:prSet custT="1"/>
      <dgm:spPr/>
      <dgm:t>
        <a:bodyPr/>
        <a:lstStyle/>
        <a:p>
          <a:r>
            <a:rPr lang="es-MX" sz="2000" dirty="0"/>
            <a:t>Ministerio de Salud y Protección Social -SISPRO-</a:t>
          </a:r>
          <a:endParaRPr lang="en-US" sz="2000" dirty="0"/>
        </a:p>
      </dgm:t>
    </dgm:pt>
    <dgm:pt modelId="{22A6E0BD-B1DE-49A1-BB3A-314EC02FA31F}" type="parTrans" cxnId="{B74B321E-65AC-4DFF-B34D-18B471BABF1E}">
      <dgm:prSet/>
      <dgm:spPr/>
      <dgm:t>
        <a:bodyPr/>
        <a:lstStyle/>
        <a:p>
          <a:endParaRPr lang="en-US"/>
        </a:p>
      </dgm:t>
    </dgm:pt>
    <dgm:pt modelId="{E8D393DE-B729-4F58-B3DE-6B9CED46B42C}" type="sibTrans" cxnId="{B74B321E-65AC-4DFF-B34D-18B471BABF1E}">
      <dgm:prSet/>
      <dgm:spPr/>
      <dgm:t>
        <a:bodyPr/>
        <a:lstStyle/>
        <a:p>
          <a:endParaRPr lang="en-US"/>
        </a:p>
      </dgm:t>
    </dgm:pt>
    <dgm:pt modelId="{D64B4452-C306-4878-9B8C-699C90C548E9}">
      <dgm:prSet custT="1"/>
      <dgm:spPr/>
      <dgm:t>
        <a:bodyPr/>
        <a:lstStyle/>
        <a:p>
          <a:r>
            <a:rPr lang="en-US" sz="2000" dirty="0"/>
            <a:t>Instituto Nacional de </a:t>
          </a:r>
          <a:r>
            <a:rPr lang="en-US" sz="2000" dirty="0" err="1"/>
            <a:t>Salud</a:t>
          </a:r>
          <a:endParaRPr lang="en-US" sz="2000" dirty="0"/>
        </a:p>
      </dgm:t>
    </dgm:pt>
    <dgm:pt modelId="{09F73AB8-3CA3-49B2-9B78-A1B106D7BACE}" type="parTrans" cxnId="{489C4A67-D5CF-483F-BD80-13B8DA17F4BB}">
      <dgm:prSet/>
      <dgm:spPr/>
      <dgm:t>
        <a:bodyPr/>
        <a:lstStyle/>
        <a:p>
          <a:endParaRPr lang="en-US"/>
        </a:p>
      </dgm:t>
    </dgm:pt>
    <dgm:pt modelId="{60749AF3-78C9-4C51-8D58-FD9545C0FE82}" type="sibTrans" cxnId="{489C4A67-D5CF-483F-BD80-13B8DA17F4BB}">
      <dgm:prSet/>
      <dgm:spPr/>
      <dgm:t>
        <a:bodyPr/>
        <a:lstStyle/>
        <a:p>
          <a:endParaRPr lang="en-US"/>
        </a:p>
      </dgm:t>
    </dgm:pt>
    <dgm:pt modelId="{A1E7EAD7-954A-45D4-B541-0CDDC99C1818}">
      <dgm:prSet phldrT="[Texto]" custT="1"/>
      <dgm:spPr/>
      <dgm:t>
        <a:bodyPr/>
        <a:lstStyle/>
        <a:p>
          <a:r>
            <a:rPr lang="en-US" sz="2400" dirty="0"/>
            <a:t>Sistema de Vigilancia en Salud Pública -SIVIGILA-</a:t>
          </a:r>
        </a:p>
      </dgm:t>
    </dgm:pt>
    <dgm:pt modelId="{131A0E38-E01B-4D1A-B48D-8AA2C94A5118}" type="parTrans" cxnId="{55EB6368-7BD3-4E66-BB78-8AC483527D79}">
      <dgm:prSet/>
      <dgm:spPr/>
      <dgm:t>
        <a:bodyPr/>
        <a:lstStyle/>
        <a:p>
          <a:endParaRPr lang="es-ES"/>
        </a:p>
      </dgm:t>
    </dgm:pt>
    <dgm:pt modelId="{810E4A45-64FD-40CF-91B5-5504B3570E9B}" type="sibTrans" cxnId="{55EB6368-7BD3-4E66-BB78-8AC483527D79}">
      <dgm:prSet/>
      <dgm:spPr/>
      <dgm:t>
        <a:bodyPr/>
        <a:lstStyle/>
        <a:p>
          <a:endParaRPr lang="es-ES"/>
        </a:p>
      </dgm:t>
    </dgm:pt>
    <dgm:pt modelId="{3B522A68-C62C-49D5-90F8-C939ABA47B59}">
      <dgm:prSet phldrT="[Texto]" custT="1"/>
      <dgm:spPr/>
      <dgm:t>
        <a:bodyPr/>
        <a:lstStyle/>
        <a:p>
          <a:r>
            <a:rPr lang="es-MX" sz="2000"/>
            <a:t>Cuenta </a:t>
          </a:r>
          <a:r>
            <a:rPr lang="es-MX" sz="2000" dirty="0"/>
            <a:t>de Alto Costo -CAC-</a:t>
          </a:r>
          <a:endParaRPr lang="en-US" sz="2000" dirty="0"/>
        </a:p>
      </dgm:t>
    </dgm:pt>
    <dgm:pt modelId="{4CE42F3E-FA61-4281-8752-4FCF66AE9838}" type="parTrans" cxnId="{08F73E81-96F5-4AB9-91D7-993249DF4BEE}">
      <dgm:prSet/>
      <dgm:spPr/>
    </dgm:pt>
    <dgm:pt modelId="{D2C1EA45-9202-43A4-AFE0-66EB6C582B45}" type="sibTrans" cxnId="{08F73E81-96F5-4AB9-91D7-993249DF4BEE}">
      <dgm:prSet/>
      <dgm:spPr/>
    </dgm:pt>
    <dgm:pt modelId="{B3C8F79D-240E-4E56-B5A5-EC019D391385}" type="pres">
      <dgm:prSet presAssocID="{98287B7B-BFCD-4EE1-B37F-4F53B05BD96D}" presName="Name0" presStyleCnt="0">
        <dgm:presLayoutVars>
          <dgm:dir/>
          <dgm:animLvl val="lvl"/>
          <dgm:resizeHandles/>
        </dgm:presLayoutVars>
      </dgm:prSet>
      <dgm:spPr/>
    </dgm:pt>
    <dgm:pt modelId="{41F15C61-23F2-4F86-A728-95FB1785B88B}" type="pres">
      <dgm:prSet presAssocID="{6C668FA8-35EE-479B-81D2-E9AB1707423D}" presName="linNode" presStyleCnt="0"/>
      <dgm:spPr/>
    </dgm:pt>
    <dgm:pt modelId="{7BFCB8CC-AF32-4E63-9140-1687E22D5E6D}" type="pres">
      <dgm:prSet presAssocID="{6C668FA8-35EE-479B-81D2-E9AB1707423D}" presName="parentShp" presStyleLbl="node1" presStyleIdx="0" presStyleCnt="5" custScaleX="94746" custScaleY="82511" custLinFactNeighborX="-1535">
        <dgm:presLayoutVars>
          <dgm:bulletEnabled val="1"/>
        </dgm:presLayoutVars>
      </dgm:prSet>
      <dgm:spPr/>
    </dgm:pt>
    <dgm:pt modelId="{57F2B0BE-9C26-4883-BF23-884236D6310F}" type="pres">
      <dgm:prSet presAssocID="{6C668FA8-35EE-479B-81D2-E9AB1707423D}" presName="childShp" presStyleLbl="bgAccFollowNode1" presStyleIdx="0" presStyleCnt="5" custScaleX="101192">
        <dgm:presLayoutVars>
          <dgm:bulletEnabled val="1"/>
        </dgm:presLayoutVars>
      </dgm:prSet>
      <dgm:spPr/>
    </dgm:pt>
    <dgm:pt modelId="{AEF883B1-55AD-454B-AF5B-F0778EF4EC72}" type="pres">
      <dgm:prSet presAssocID="{446F8B5C-D1A4-4D88-94B0-BE622AA51BA2}" presName="spacing" presStyleCnt="0"/>
      <dgm:spPr/>
    </dgm:pt>
    <dgm:pt modelId="{1A66DAD9-605D-463A-8F20-1C48B9347947}" type="pres">
      <dgm:prSet presAssocID="{3B522A68-C62C-49D5-90F8-C939ABA47B59}" presName="linNode" presStyleCnt="0"/>
      <dgm:spPr/>
    </dgm:pt>
    <dgm:pt modelId="{1F582763-B4E1-405A-8A38-FB3FEE788A43}" type="pres">
      <dgm:prSet presAssocID="{3B522A68-C62C-49D5-90F8-C939ABA47B59}" presName="parentShp" presStyleLbl="node1" presStyleIdx="1" presStyleCnt="5">
        <dgm:presLayoutVars>
          <dgm:bulletEnabled val="1"/>
        </dgm:presLayoutVars>
      </dgm:prSet>
      <dgm:spPr/>
    </dgm:pt>
    <dgm:pt modelId="{F7DF686F-190E-4DEB-963E-8468E4293B3F}" type="pres">
      <dgm:prSet presAssocID="{3B522A68-C62C-49D5-90F8-C939ABA47B59}" presName="childShp" presStyleLbl="bgAccFollowNode1" presStyleIdx="1" presStyleCnt="5">
        <dgm:presLayoutVars>
          <dgm:bulletEnabled val="1"/>
        </dgm:presLayoutVars>
      </dgm:prSet>
      <dgm:spPr/>
    </dgm:pt>
    <dgm:pt modelId="{C10E84BF-6DD1-47C6-BB4F-EB2EBB75D17F}" type="pres">
      <dgm:prSet presAssocID="{D2C1EA45-9202-43A4-AFE0-66EB6C582B45}" presName="spacing" presStyleCnt="0"/>
      <dgm:spPr/>
    </dgm:pt>
    <dgm:pt modelId="{9D0A56DA-E993-4370-8D71-65456903D3D3}" type="pres">
      <dgm:prSet presAssocID="{74A49063-B74E-43D2-87A0-B1EAAC6FD300}" presName="linNode" presStyleCnt="0"/>
      <dgm:spPr/>
    </dgm:pt>
    <dgm:pt modelId="{FD5015F3-34A3-4324-9E52-B20815EA27FB}" type="pres">
      <dgm:prSet presAssocID="{74A49063-B74E-43D2-87A0-B1EAAC6FD300}" presName="parentShp" presStyleLbl="node1" presStyleIdx="2" presStyleCnt="5">
        <dgm:presLayoutVars>
          <dgm:bulletEnabled val="1"/>
        </dgm:presLayoutVars>
      </dgm:prSet>
      <dgm:spPr/>
    </dgm:pt>
    <dgm:pt modelId="{CCE89108-FA32-4076-AA88-16C3D189162D}" type="pres">
      <dgm:prSet presAssocID="{74A49063-B74E-43D2-87A0-B1EAAC6FD300}" presName="childShp" presStyleLbl="bgAccFollowNode1" presStyleIdx="2" presStyleCnt="5">
        <dgm:presLayoutVars>
          <dgm:bulletEnabled val="1"/>
        </dgm:presLayoutVars>
      </dgm:prSet>
      <dgm:spPr/>
    </dgm:pt>
    <dgm:pt modelId="{F9188F1D-C3E5-42F8-817B-E039CF245168}" type="pres">
      <dgm:prSet presAssocID="{0BC0003B-5BAD-440D-946E-F08D3E65A0AE}" presName="spacing" presStyleCnt="0"/>
      <dgm:spPr/>
    </dgm:pt>
    <dgm:pt modelId="{8F52DA8F-AB88-4A2F-88CE-2A914733F0D3}" type="pres">
      <dgm:prSet presAssocID="{D64B4452-C306-4878-9B8C-699C90C548E9}" presName="linNode" presStyleCnt="0"/>
      <dgm:spPr/>
    </dgm:pt>
    <dgm:pt modelId="{5849E560-3B2C-4CD2-B7E3-B9D7F2A99539}" type="pres">
      <dgm:prSet presAssocID="{D64B4452-C306-4878-9B8C-699C90C548E9}" presName="parentShp" presStyleLbl="node1" presStyleIdx="3" presStyleCnt="5">
        <dgm:presLayoutVars>
          <dgm:bulletEnabled val="1"/>
        </dgm:presLayoutVars>
      </dgm:prSet>
      <dgm:spPr/>
    </dgm:pt>
    <dgm:pt modelId="{593AEAD9-8A1B-45F0-8E37-BA73BFFFBA40}" type="pres">
      <dgm:prSet presAssocID="{D64B4452-C306-4878-9B8C-699C90C548E9}" presName="childShp" presStyleLbl="bgAccFollowNode1" presStyleIdx="3" presStyleCnt="5">
        <dgm:presLayoutVars>
          <dgm:bulletEnabled val="1"/>
        </dgm:presLayoutVars>
      </dgm:prSet>
      <dgm:spPr/>
    </dgm:pt>
    <dgm:pt modelId="{A06B289C-B000-48C0-8CB1-FB962A0A279E}" type="pres">
      <dgm:prSet presAssocID="{60749AF3-78C9-4C51-8D58-FD9545C0FE82}" presName="spacing" presStyleCnt="0"/>
      <dgm:spPr/>
    </dgm:pt>
    <dgm:pt modelId="{82EB1AFA-9E44-4B6C-8A9C-5E70C82162FE}" type="pres">
      <dgm:prSet presAssocID="{2891C9B9-2317-4E8C-82EE-F618D3531EE0}" presName="linNode" presStyleCnt="0"/>
      <dgm:spPr/>
    </dgm:pt>
    <dgm:pt modelId="{0224347D-307B-4F81-9157-5BC9BD1B62FB}" type="pres">
      <dgm:prSet presAssocID="{2891C9B9-2317-4E8C-82EE-F618D3531EE0}" presName="parentShp" presStyleLbl="node1" presStyleIdx="4" presStyleCnt="5">
        <dgm:presLayoutVars>
          <dgm:bulletEnabled val="1"/>
        </dgm:presLayoutVars>
      </dgm:prSet>
      <dgm:spPr/>
    </dgm:pt>
    <dgm:pt modelId="{11E8DAE0-7093-46C3-A60F-94BDE157D224}" type="pres">
      <dgm:prSet presAssocID="{2891C9B9-2317-4E8C-82EE-F618D3531EE0}" presName="childShp" presStyleLbl="bgAccFollowNode1" presStyleIdx="4" presStyleCnt="5">
        <dgm:presLayoutVars>
          <dgm:bulletEnabled val="1"/>
        </dgm:presLayoutVars>
      </dgm:prSet>
      <dgm:spPr/>
    </dgm:pt>
  </dgm:ptLst>
  <dgm:cxnLst>
    <dgm:cxn modelId="{5A894608-8B2A-449C-AE96-A3F20192A69B}" srcId="{3B522A68-C62C-49D5-90F8-C939ABA47B59}" destId="{501DF69E-4D9A-4DC6-90ED-CCC6EE51AA47}" srcOrd="0" destOrd="0" parTransId="{1BCDFC04-F5E9-499A-934F-0942583C7A5D}" sibTransId="{52D596BB-A71C-44FB-99F6-ECE4911D582F}"/>
    <dgm:cxn modelId="{B74B321E-65AC-4DFF-B34D-18B471BABF1E}" srcId="{98287B7B-BFCD-4EE1-B37F-4F53B05BD96D}" destId="{2891C9B9-2317-4E8C-82EE-F618D3531EE0}" srcOrd="4" destOrd="0" parTransId="{22A6E0BD-B1DE-49A1-BB3A-314EC02FA31F}" sibTransId="{E8D393DE-B729-4F58-B3DE-6B9CED46B42C}"/>
    <dgm:cxn modelId="{96B22E34-7EDA-4433-B33F-40BAA315CCBD}" type="presOf" srcId="{D64B4452-C306-4878-9B8C-699C90C548E9}" destId="{5849E560-3B2C-4CD2-B7E3-B9D7F2A99539}" srcOrd="0" destOrd="0" presId="urn:microsoft.com/office/officeart/2005/8/layout/vList6"/>
    <dgm:cxn modelId="{5FDA685E-0CCC-4D73-8583-B3653C5AB817}" type="presOf" srcId="{C1A24123-64A5-416D-90ED-0C0CC3AB6B89}" destId="{11E8DAE0-7093-46C3-A60F-94BDE157D224}" srcOrd="0" destOrd="0" presId="urn:microsoft.com/office/officeart/2005/8/layout/vList6"/>
    <dgm:cxn modelId="{FC002767-80E8-4660-95A4-2338D139CC0B}" type="presOf" srcId="{98287B7B-BFCD-4EE1-B37F-4F53B05BD96D}" destId="{B3C8F79D-240E-4E56-B5A5-EC019D391385}" srcOrd="0" destOrd="0" presId="urn:microsoft.com/office/officeart/2005/8/layout/vList6"/>
    <dgm:cxn modelId="{489C4A67-D5CF-483F-BD80-13B8DA17F4BB}" srcId="{98287B7B-BFCD-4EE1-B37F-4F53B05BD96D}" destId="{D64B4452-C306-4878-9B8C-699C90C548E9}" srcOrd="3" destOrd="0" parTransId="{09F73AB8-3CA3-49B2-9B78-A1B106D7BACE}" sibTransId="{60749AF3-78C9-4C51-8D58-FD9545C0FE82}"/>
    <dgm:cxn modelId="{55EB6368-7BD3-4E66-BB78-8AC483527D79}" srcId="{6C668FA8-35EE-479B-81D2-E9AB1707423D}" destId="{A1E7EAD7-954A-45D4-B541-0CDDC99C1818}" srcOrd="0" destOrd="0" parTransId="{131A0E38-E01B-4D1A-B48D-8AA2C94A5118}" sibTransId="{810E4A45-64FD-40CF-91B5-5504B3570E9B}"/>
    <dgm:cxn modelId="{F73FA068-66F3-42C6-B769-4F65FA77D3DD}" srcId="{74A49063-B74E-43D2-87A0-B1EAAC6FD300}" destId="{F295B2AD-84E2-4987-BD1B-EFCC81E1CEC1}" srcOrd="0" destOrd="0" parTransId="{1C9EFE5F-7027-413C-8637-DF8E2E84E1F6}" sibTransId="{3600B882-2738-401A-9475-00B44DCC3FA8}"/>
    <dgm:cxn modelId="{EEADEF6E-8B51-44F4-8ECD-1CE74FC890D7}" type="presOf" srcId="{501DF69E-4D9A-4DC6-90ED-CCC6EE51AA47}" destId="{F7DF686F-190E-4DEB-963E-8468E4293B3F}" srcOrd="0" destOrd="0" presId="urn:microsoft.com/office/officeart/2005/8/layout/vList6"/>
    <dgm:cxn modelId="{3E843973-AFD1-4F24-9BB7-B2CB4C189A7C}" type="presOf" srcId="{2891C9B9-2317-4E8C-82EE-F618D3531EE0}" destId="{0224347D-307B-4F81-9157-5BC9BD1B62FB}" srcOrd="0" destOrd="0" presId="urn:microsoft.com/office/officeart/2005/8/layout/vList6"/>
    <dgm:cxn modelId="{2AB05F54-336F-4866-BE59-167024CDB61C}" type="presOf" srcId="{74A49063-B74E-43D2-87A0-B1EAAC6FD300}" destId="{FD5015F3-34A3-4324-9E52-B20815EA27FB}" srcOrd="0" destOrd="0" presId="urn:microsoft.com/office/officeart/2005/8/layout/vList6"/>
    <dgm:cxn modelId="{08F73E81-96F5-4AB9-91D7-993249DF4BEE}" srcId="{98287B7B-BFCD-4EE1-B37F-4F53B05BD96D}" destId="{3B522A68-C62C-49D5-90F8-C939ABA47B59}" srcOrd="1" destOrd="0" parTransId="{4CE42F3E-FA61-4281-8752-4FCF66AE9838}" sibTransId="{D2C1EA45-9202-43A4-AFE0-66EB6C582B45}"/>
    <dgm:cxn modelId="{4325A283-3EBB-4D44-ADEF-0C208762D359}" srcId="{D64B4452-C306-4878-9B8C-699C90C548E9}" destId="{1867B8C5-88BE-4748-BAF1-1C73572FDE99}" srcOrd="0" destOrd="0" parTransId="{3771C586-25A9-4E2E-A0C4-08C018AAC04C}" sibTransId="{1F708D2C-475E-4DC6-A031-D7DC62005548}"/>
    <dgm:cxn modelId="{7C46C194-6154-4AE9-AD63-C0FEE137A66D}" type="presOf" srcId="{6C668FA8-35EE-479B-81D2-E9AB1707423D}" destId="{7BFCB8CC-AF32-4E63-9140-1687E22D5E6D}" srcOrd="0" destOrd="0" presId="urn:microsoft.com/office/officeart/2005/8/layout/vList6"/>
    <dgm:cxn modelId="{B36BE3A8-064B-45CD-8949-3C862D36BFB7}" srcId="{2891C9B9-2317-4E8C-82EE-F618D3531EE0}" destId="{C1A24123-64A5-416D-90ED-0C0CC3AB6B89}" srcOrd="0" destOrd="0" parTransId="{1EF91636-A34E-44BB-B769-05AE3819D77D}" sibTransId="{AB4BC13F-E011-4659-9D51-097B9F8DDF31}"/>
    <dgm:cxn modelId="{CEA166C7-8E18-4E7D-8B06-D32485084CB0}" type="presOf" srcId="{F295B2AD-84E2-4987-BD1B-EFCC81E1CEC1}" destId="{CCE89108-FA32-4076-AA88-16C3D189162D}" srcOrd="0" destOrd="0" presId="urn:microsoft.com/office/officeart/2005/8/layout/vList6"/>
    <dgm:cxn modelId="{180BEEC9-2D7C-4077-B7DA-FF044733A251}" srcId="{98287B7B-BFCD-4EE1-B37F-4F53B05BD96D}" destId="{6C668FA8-35EE-479B-81D2-E9AB1707423D}" srcOrd="0" destOrd="0" parTransId="{96793527-A950-478B-B039-4C3DD2FECFEC}" sibTransId="{446F8B5C-D1A4-4D88-94B0-BE622AA51BA2}"/>
    <dgm:cxn modelId="{3C20ACCC-A259-4B97-84FF-B3B41B13990D}" type="presOf" srcId="{A1E7EAD7-954A-45D4-B541-0CDDC99C1818}" destId="{57F2B0BE-9C26-4883-BF23-884236D6310F}" srcOrd="0" destOrd="0" presId="urn:microsoft.com/office/officeart/2005/8/layout/vList6"/>
    <dgm:cxn modelId="{25CABECD-F27B-44DF-87F3-2CE7B0459939}" type="presOf" srcId="{3B522A68-C62C-49D5-90F8-C939ABA47B59}" destId="{1F582763-B4E1-405A-8A38-FB3FEE788A43}" srcOrd="0" destOrd="0" presId="urn:microsoft.com/office/officeart/2005/8/layout/vList6"/>
    <dgm:cxn modelId="{2AEAF2DE-6C94-4904-B36C-902378DD20E0}" type="presOf" srcId="{1867B8C5-88BE-4748-BAF1-1C73572FDE99}" destId="{593AEAD9-8A1B-45F0-8E37-BA73BFFFBA40}" srcOrd="0" destOrd="0" presId="urn:microsoft.com/office/officeart/2005/8/layout/vList6"/>
    <dgm:cxn modelId="{CBB236FE-227C-4AC5-8591-DFF569034B53}" srcId="{98287B7B-BFCD-4EE1-B37F-4F53B05BD96D}" destId="{74A49063-B74E-43D2-87A0-B1EAAC6FD300}" srcOrd="2" destOrd="0" parTransId="{CD54DC53-BD5F-44D0-99CF-2545175F9D69}" sibTransId="{0BC0003B-5BAD-440D-946E-F08D3E65A0AE}"/>
    <dgm:cxn modelId="{F308A551-CA62-49E5-9DCF-57655C15EFB7}" type="presParOf" srcId="{B3C8F79D-240E-4E56-B5A5-EC019D391385}" destId="{41F15C61-23F2-4F86-A728-95FB1785B88B}" srcOrd="0" destOrd="0" presId="urn:microsoft.com/office/officeart/2005/8/layout/vList6"/>
    <dgm:cxn modelId="{AABC13BD-5AC1-4733-83AA-AF322945D2A7}" type="presParOf" srcId="{41F15C61-23F2-4F86-A728-95FB1785B88B}" destId="{7BFCB8CC-AF32-4E63-9140-1687E22D5E6D}" srcOrd="0" destOrd="0" presId="urn:microsoft.com/office/officeart/2005/8/layout/vList6"/>
    <dgm:cxn modelId="{6D31FAF6-BF4C-4425-8302-C31FF057E8FE}" type="presParOf" srcId="{41F15C61-23F2-4F86-A728-95FB1785B88B}" destId="{57F2B0BE-9C26-4883-BF23-884236D6310F}" srcOrd="1" destOrd="0" presId="urn:microsoft.com/office/officeart/2005/8/layout/vList6"/>
    <dgm:cxn modelId="{CC94932B-A2F4-4FBF-9D8C-D2770EEFF9FB}" type="presParOf" srcId="{B3C8F79D-240E-4E56-B5A5-EC019D391385}" destId="{AEF883B1-55AD-454B-AF5B-F0778EF4EC72}" srcOrd="1" destOrd="0" presId="urn:microsoft.com/office/officeart/2005/8/layout/vList6"/>
    <dgm:cxn modelId="{B6BFA42A-BD56-4DEC-A0EF-35429CA56953}" type="presParOf" srcId="{B3C8F79D-240E-4E56-B5A5-EC019D391385}" destId="{1A66DAD9-605D-463A-8F20-1C48B9347947}" srcOrd="2" destOrd="0" presId="urn:microsoft.com/office/officeart/2005/8/layout/vList6"/>
    <dgm:cxn modelId="{FE83F8D6-6596-4D23-9904-76BB2EA9F873}" type="presParOf" srcId="{1A66DAD9-605D-463A-8F20-1C48B9347947}" destId="{1F582763-B4E1-405A-8A38-FB3FEE788A43}" srcOrd="0" destOrd="0" presId="urn:microsoft.com/office/officeart/2005/8/layout/vList6"/>
    <dgm:cxn modelId="{B5F2D407-7C69-4CF7-BAB9-7E8211CAF9B6}" type="presParOf" srcId="{1A66DAD9-605D-463A-8F20-1C48B9347947}" destId="{F7DF686F-190E-4DEB-963E-8468E4293B3F}" srcOrd="1" destOrd="0" presId="urn:microsoft.com/office/officeart/2005/8/layout/vList6"/>
    <dgm:cxn modelId="{C48E23F7-3973-42E5-ACBC-D38EAA1B407F}" type="presParOf" srcId="{B3C8F79D-240E-4E56-B5A5-EC019D391385}" destId="{C10E84BF-6DD1-47C6-BB4F-EB2EBB75D17F}" srcOrd="3" destOrd="0" presId="urn:microsoft.com/office/officeart/2005/8/layout/vList6"/>
    <dgm:cxn modelId="{9061332E-700D-4992-B7BC-01B6AD8E6B09}" type="presParOf" srcId="{B3C8F79D-240E-4E56-B5A5-EC019D391385}" destId="{9D0A56DA-E993-4370-8D71-65456903D3D3}" srcOrd="4" destOrd="0" presId="urn:microsoft.com/office/officeart/2005/8/layout/vList6"/>
    <dgm:cxn modelId="{64954E53-49B8-4213-88CB-2B43E1635E99}" type="presParOf" srcId="{9D0A56DA-E993-4370-8D71-65456903D3D3}" destId="{FD5015F3-34A3-4324-9E52-B20815EA27FB}" srcOrd="0" destOrd="0" presId="urn:microsoft.com/office/officeart/2005/8/layout/vList6"/>
    <dgm:cxn modelId="{84B79CF8-C3F9-44C8-9649-6AAE3D6BE63A}" type="presParOf" srcId="{9D0A56DA-E993-4370-8D71-65456903D3D3}" destId="{CCE89108-FA32-4076-AA88-16C3D189162D}" srcOrd="1" destOrd="0" presId="urn:microsoft.com/office/officeart/2005/8/layout/vList6"/>
    <dgm:cxn modelId="{DDBDAB68-992B-4D46-8EC2-01D05E44F1E2}" type="presParOf" srcId="{B3C8F79D-240E-4E56-B5A5-EC019D391385}" destId="{F9188F1D-C3E5-42F8-817B-E039CF245168}" srcOrd="5" destOrd="0" presId="urn:microsoft.com/office/officeart/2005/8/layout/vList6"/>
    <dgm:cxn modelId="{8EA207B1-1F42-48D3-82B3-A5D587E1F09B}" type="presParOf" srcId="{B3C8F79D-240E-4E56-B5A5-EC019D391385}" destId="{8F52DA8F-AB88-4A2F-88CE-2A914733F0D3}" srcOrd="6" destOrd="0" presId="urn:microsoft.com/office/officeart/2005/8/layout/vList6"/>
    <dgm:cxn modelId="{3F49E868-89B3-4736-89DA-57F60EDFB53F}" type="presParOf" srcId="{8F52DA8F-AB88-4A2F-88CE-2A914733F0D3}" destId="{5849E560-3B2C-4CD2-B7E3-B9D7F2A99539}" srcOrd="0" destOrd="0" presId="urn:microsoft.com/office/officeart/2005/8/layout/vList6"/>
    <dgm:cxn modelId="{4A43022E-341E-4F1D-8166-E975F048EF0D}" type="presParOf" srcId="{8F52DA8F-AB88-4A2F-88CE-2A914733F0D3}" destId="{593AEAD9-8A1B-45F0-8E37-BA73BFFFBA40}" srcOrd="1" destOrd="0" presId="urn:microsoft.com/office/officeart/2005/8/layout/vList6"/>
    <dgm:cxn modelId="{374B5638-7B77-41BF-979B-8F976A5EE189}" type="presParOf" srcId="{B3C8F79D-240E-4E56-B5A5-EC019D391385}" destId="{A06B289C-B000-48C0-8CB1-FB962A0A279E}" srcOrd="7" destOrd="0" presId="urn:microsoft.com/office/officeart/2005/8/layout/vList6"/>
    <dgm:cxn modelId="{FFCE3DAC-BCB2-4232-9F56-7D76149F0C62}" type="presParOf" srcId="{B3C8F79D-240E-4E56-B5A5-EC019D391385}" destId="{82EB1AFA-9E44-4B6C-8A9C-5E70C82162FE}" srcOrd="8" destOrd="0" presId="urn:microsoft.com/office/officeart/2005/8/layout/vList6"/>
    <dgm:cxn modelId="{7B34C301-F021-4352-BF79-68F78B1FA28B}" type="presParOf" srcId="{82EB1AFA-9E44-4B6C-8A9C-5E70C82162FE}" destId="{0224347D-307B-4F81-9157-5BC9BD1B62FB}" srcOrd="0" destOrd="0" presId="urn:microsoft.com/office/officeart/2005/8/layout/vList6"/>
    <dgm:cxn modelId="{02CCEBC8-4AE0-4D1B-908C-F90FAA0B5C26}" type="presParOf" srcId="{82EB1AFA-9E44-4B6C-8A9C-5E70C82162FE}" destId="{11E8DAE0-7093-46C3-A60F-94BDE157D22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023302-F1E8-47B7-8C8F-190A6E5CBD43}" type="doc">
      <dgm:prSet loTypeId="urn:microsoft.com/office/officeart/2005/8/layout/radial1" loCatId="cycle" qsTypeId="urn:microsoft.com/office/officeart/2005/8/quickstyle/simple1" qsCatId="simple" csTypeId="urn:microsoft.com/office/officeart/2005/8/colors/accent6_1" csCatId="accent6" phldr="1"/>
      <dgm:spPr/>
      <dgm:t>
        <a:bodyPr/>
        <a:lstStyle/>
        <a:p>
          <a:endParaRPr lang="en-US"/>
        </a:p>
      </dgm:t>
    </dgm:pt>
    <dgm:pt modelId="{467260B9-1371-4B14-BB6A-9E732F749C92}">
      <dgm:prSet phldrT="[Texto]"/>
      <dgm:spPr/>
      <dgm:t>
        <a:bodyPr/>
        <a:lstStyle/>
        <a:p>
          <a:r>
            <a:rPr lang="es-MX" dirty="0"/>
            <a:t>Comunidad general</a:t>
          </a:r>
          <a:endParaRPr lang="en-US" dirty="0"/>
        </a:p>
      </dgm:t>
    </dgm:pt>
    <dgm:pt modelId="{205E10CE-3116-4330-8C06-478DB3F4B934}" type="parTrans" cxnId="{36B0313A-ED80-4373-8200-4C3BF9EFF090}">
      <dgm:prSet/>
      <dgm:spPr/>
      <dgm:t>
        <a:bodyPr/>
        <a:lstStyle/>
        <a:p>
          <a:endParaRPr lang="en-US"/>
        </a:p>
      </dgm:t>
    </dgm:pt>
    <dgm:pt modelId="{29BEA328-A4B8-4F13-BAC1-02EA0CD465E0}" type="sibTrans" cxnId="{36B0313A-ED80-4373-8200-4C3BF9EFF090}">
      <dgm:prSet/>
      <dgm:spPr/>
      <dgm:t>
        <a:bodyPr/>
        <a:lstStyle/>
        <a:p>
          <a:endParaRPr lang="en-US"/>
        </a:p>
      </dgm:t>
    </dgm:pt>
    <dgm:pt modelId="{F6801CD8-3124-4AEF-ABE8-7CE0A38DC7FD}">
      <dgm:prSet phldrT="[Texto]"/>
      <dgm:spPr/>
      <dgm:t>
        <a:bodyPr/>
        <a:lstStyle/>
        <a:p>
          <a:r>
            <a:rPr lang="es-MX" dirty="0"/>
            <a:t>Entidades Municipales</a:t>
          </a:r>
          <a:endParaRPr lang="en-US" dirty="0"/>
        </a:p>
      </dgm:t>
    </dgm:pt>
    <dgm:pt modelId="{1DDAF605-3320-4738-96E2-688081C3A589}" type="parTrans" cxnId="{9BC7B7C4-4968-4F1E-A607-803FAF47BF0D}">
      <dgm:prSet/>
      <dgm:spPr/>
      <dgm:t>
        <a:bodyPr/>
        <a:lstStyle/>
        <a:p>
          <a:endParaRPr lang="en-US"/>
        </a:p>
      </dgm:t>
    </dgm:pt>
    <dgm:pt modelId="{176ADC2F-367A-4457-B862-C5B207455BD0}" type="sibTrans" cxnId="{9BC7B7C4-4968-4F1E-A607-803FAF47BF0D}">
      <dgm:prSet/>
      <dgm:spPr/>
      <dgm:t>
        <a:bodyPr/>
        <a:lstStyle/>
        <a:p>
          <a:endParaRPr lang="en-US"/>
        </a:p>
      </dgm:t>
    </dgm:pt>
    <dgm:pt modelId="{B08D0A7F-13DF-4CA5-96B8-14FDDA8BBF5A}">
      <dgm:prSet phldrT="[Texto]"/>
      <dgm:spPr/>
      <dgm:t>
        <a:bodyPr/>
        <a:lstStyle/>
        <a:p>
          <a:r>
            <a:rPr lang="es-MX" dirty="0"/>
            <a:t>Entidades de supervisión y control</a:t>
          </a:r>
          <a:endParaRPr lang="en-US" dirty="0"/>
        </a:p>
      </dgm:t>
    </dgm:pt>
    <dgm:pt modelId="{334D47C7-326F-4C71-9285-F885F20B544C}" type="parTrans" cxnId="{2BD3F148-03D3-4EA4-8E1A-6EA20D17DE92}">
      <dgm:prSet/>
      <dgm:spPr/>
      <dgm:t>
        <a:bodyPr/>
        <a:lstStyle/>
        <a:p>
          <a:endParaRPr lang="en-US"/>
        </a:p>
      </dgm:t>
    </dgm:pt>
    <dgm:pt modelId="{F001261D-24D3-44E0-89FA-3BB8B03F128F}" type="sibTrans" cxnId="{2BD3F148-03D3-4EA4-8E1A-6EA20D17DE92}">
      <dgm:prSet/>
      <dgm:spPr/>
      <dgm:t>
        <a:bodyPr/>
        <a:lstStyle/>
        <a:p>
          <a:endParaRPr lang="en-US"/>
        </a:p>
      </dgm:t>
    </dgm:pt>
    <dgm:pt modelId="{61BA03FA-4D37-4974-921C-6C6721FF6048}">
      <dgm:prSet phldrT="[Texto]"/>
      <dgm:spPr/>
      <dgm:t>
        <a:bodyPr/>
        <a:lstStyle/>
        <a:p>
          <a:r>
            <a:rPr lang="es-MX" dirty="0"/>
            <a:t>Comunidad académica</a:t>
          </a:r>
          <a:endParaRPr lang="en-US" dirty="0"/>
        </a:p>
      </dgm:t>
    </dgm:pt>
    <dgm:pt modelId="{E7D70FEB-1B62-4604-9BBD-E30FB2099E1D}" type="parTrans" cxnId="{C8B572EF-4480-42E1-98D2-1AAFB8B99FBC}">
      <dgm:prSet/>
      <dgm:spPr/>
      <dgm:t>
        <a:bodyPr/>
        <a:lstStyle/>
        <a:p>
          <a:endParaRPr lang="en-US"/>
        </a:p>
      </dgm:t>
    </dgm:pt>
    <dgm:pt modelId="{9FC5801B-6431-4C70-BD59-D83B4F897284}" type="sibTrans" cxnId="{C8B572EF-4480-42E1-98D2-1AAFB8B99FBC}">
      <dgm:prSet/>
      <dgm:spPr/>
      <dgm:t>
        <a:bodyPr/>
        <a:lstStyle/>
        <a:p>
          <a:endParaRPr lang="en-US"/>
        </a:p>
      </dgm:t>
    </dgm:pt>
    <dgm:pt modelId="{CC749468-24A0-4768-A167-18E7B3CBF7BD}">
      <dgm:prSet phldrT="[Texto]"/>
      <dgm:spPr/>
      <dgm:t>
        <a:bodyPr/>
        <a:lstStyle/>
        <a:p>
          <a:r>
            <a:rPr lang="es-MX" dirty="0"/>
            <a:t>Grupos vulnerables</a:t>
          </a:r>
          <a:endParaRPr lang="en-US" dirty="0"/>
        </a:p>
      </dgm:t>
    </dgm:pt>
    <dgm:pt modelId="{4CB1F5EB-B458-4007-A6E3-83E43C3BB789}" type="parTrans" cxnId="{14F00462-5E6B-400D-9E3B-E76BC8E74635}">
      <dgm:prSet/>
      <dgm:spPr/>
      <dgm:t>
        <a:bodyPr/>
        <a:lstStyle/>
        <a:p>
          <a:endParaRPr lang="en-US"/>
        </a:p>
      </dgm:t>
    </dgm:pt>
    <dgm:pt modelId="{558EC5DE-7B02-47B5-936E-32A23363E20F}" type="sibTrans" cxnId="{14F00462-5E6B-400D-9E3B-E76BC8E74635}">
      <dgm:prSet/>
      <dgm:spPr/>
      <dgm:t>
        <a:bodyPr/>
        <a:lstStyle/>
        <a:p>
          <a:endParaRPr lang="en-US"/>
        </a:p>
      </dgm:t>
    </dgm:pt>
    <dgm:pt modelId="{95444C75-E7A1-4FE8-8F66-5649DFB9CCE9}">
      <dgm:prSet phldrT="[Texto]"/>
      <dgm:spPr/>
      <dgm:t>
        <a:bodyPr/>
        <a:lstStyle/>
        <a:p>
          <a:r>
            <a:rPr lang="es-MX" dirty="0"/>
            <a:t>Actores SGSSS_ EAPB-IPS</a:t>
          </a:r>
          <a:endParaRPr lang="en-US" dirty="0"/>
        </a:p>
      </dgm:t>
    </dgm:pt>
    <dgm:pt modelId="{7DAB29DE-58C2-45B0-867A-DB90F8DF2BE7}" type="parTrans" cxnId="{7A4699A9-EDF1-4A2F-8B86-B04ABAFB2F30}">
      <dgm:prSet/>
      <dgm:spPr/>
      <dgm:t>
        <a:bodyPr/>
        <a:lstStyle/>
        <a:p>
          <a:endParaRPr lang="en-US"/>
        </a:p>
      </dgm:t>
    </dgm:pt>
    <dgm:pt modelId="{EF468EAD-CB72-48C3-8EF9-67027A7EF320}" type="sibTrans" cxnId="{7A4699A9-EDF1-4A2F-8B86-B04ABAFB2F30}">
      <dgm:prSet/>
      <dgm:spPr/>
      <dgm:t>
        <a:bodyPr/>
        <a:lstStyle/>
        <a:p>
          <a:endParaRPr lang="en-US"/>
        </a:p>
      </dgm:t>
    </dgm:pt>
    <dgm:pt modelId="{E0A7BCF1-59C6-4BDE-8487-F65CA2CF2C88}" type="pres">
      <dgm:prSet presAssocID="{C8023302-F1E8-47B7-8C8F-190A6E5CBD43}" presName="cycle" presStyleCnt="0">
        <dgm:presLayoutVars>
          <dgm:chMax val="1"/>
          <dgm:dir/>
          <dgm:animLvl val="ctr"/>
          <dgm:resizeHandles val="exact"/>
        </dgm:presLayoutVars>
      </dgm:prSet>
      <dgm:spPr/>
    </dgm:pt>
    <dgm:pt modelId="{54CD245E-33B8-4820-946C-BE85B3426032}" type="pres">
      <dgm:prSet presAssocID="{467260B9-1371-4B14-BB6A-9E732F749C92}" presName="centerShape" presStyleLbl="node0" presStyleIdx="0" presStyleCnt="1"/>
      <dgm:spPr/>
    </dgm:pt>
    <dgm:pt modelId="{4EF4BA00-C618-448F-9E02-E667714FB379}" type="pres">
      <dgm:prSet presAssocID="{1DDAF605-3320-4738-96E2-688081C3A589}" presName="Name9" presStyleLbl="parChTrans1D2" presStyleIdx="0" presStyleCnt="5"/>
      <dgm:spPr/>
    </dgm:pt>
    <dgm:pt modelId="{F81E1949-3E37-4ED7-A3F1-16D63EE5972B}" type="pres">
      <dgm:prSet presAssocID="{1DDAF605-3320-4738-96E2-688081C3A589}" presName="connTx" presStyleLbl="parChTrans1D2" presStyleIdx="0" presStyleCnt="5"/>
      <dgm:spPr/>
    </dgm:pt>
    <dgm:pt modelId="{D2264629-CE98-4679-A1F0-A2B16EDC8A6A}" type="pres">
      <dgm:prSet presAssocID="{F6801CD8-3124-4AEF-ABE8-7CE0A38DC7FD}" presName="node" presStyleLbl="node1" presStyleIdx="0" presStyleCnt="5">
        <dgm:presLayoutVars>
          <dgm:bulletEnabled val="1"/>
        </dgm:presLayoutVars>
      </dgm:prSet>
      <dgm:spPr/>
    </dgm:pt>
    <dgm:pt modelId="{1FEDF92B-7FF7-4BF0-9E60-2A1EC942118E}" type="pres">
      <dgm:prSet presAssocID="{334D47C7-326F-4C71-9285-F885F20B544C}" presName="Name9" presStyleLbl="parChTrans1D2" presStyleIdx="1" presStyleCnt="5"/>
      <dgm:spPr/>
    </dgm:pt>
    <dgm:pt modelId="{1AB47ACD-D2FF-4C99-BA02-3475B815C5AC}" type="pres">
      <dgm:prSet presAssocID="{334D47C7-326F-4C71-9285-F885F20B544C}" presName="connTx" presStyleLbl="parChTrans1D2" presStyleIdx="1" presStyleCnt="5"/>
      <dgm:spPr/>
    </dgm:pt>
    <dgm:pt modelId="{2F4F5237-1E7A-46AA-A149-76FF1409B2FC}" type="pres">
      <dgm:prSet presAssocID="{B08D0A7F-13DF-4CA5-96B8-14FDDA8BBF5A}" presName="node" presStyleLbl="node1" presStyleIdx="1" presStyleCnt="5">
        <dgm:presLayoutVars>
          <dgm:bulletEnabled val="1"/>
        </dgm:presLayoutVars>
      </dgm:prSet>
      <dgm:spPr/>
    </dgm:pt>
    <dgm:pt modelId="{F0B5FDB5-E88C-4902-BC72-D1ADCF94FBF5}" type="pres">
      <dgm:prSet presAssocID="{E7D70FEB-1B62-4604-9BBD-E30FB2099E1D}" presName="Name9" presStyleLbl="parChTrans1D2" presStyleIdx="2" presStyleCnt="5"/>
      <dgm:spPr/>
    </dgm:pt>
    <dgm:pt modelId="{1EC09E37-C879-446E-9B40-38C441B9137E}" type="pres">
      <dgm:prSet presAssocID="{E7D70FEB-1B62-4604-9BBD-E30FB2099E1D}" presName="connTx" presStyleLbl="parChTrans1D2" presStyleIdx="2" presStyleCnt="5"/>
      <dgm:spPr/>
    </dgm:pt>
    <dgm:pt modelId="{67F8BB47-D605-490A-B569-0CDAC8EB9288}" type="pres">
      <dgm:prSet presAssocID="{61BA03FA-4D37-4974-921C-6C6721FF6048}" presName="node" presStyleLbl="node1" presStyleIdx="2" presStyleCnt="5">
        <dgm:presLayoutVars>
          <dgm:bulletEnabled val="1"/>
        </dgm:presLayoutVars>
      </dgm:prSet>
      <dgm:spPr/>
    </dgm:pt>
    <dgm:pt modelId="{47961C75-952F-4DB6-9C7A-0D4ADD16E67A}" type="pres">
      <dgm:prSet presAssocID="{4CB1F5EB-B458-4007-A6E3-83E43C3BB789}" presName="Name9" presStyleLbl="parChTrans1D2" presStyleIdx="3" presStyleCnt="5"/>
      <dgm:spPr/>
    </dgm:pt>
    <dgm:pt modelId="{39272635-62F6-4DE7-94DE-C20AEAC3BD33}" type="pres">
      <dgm:prSet presAssocID="{4CB1F5EB-B458-4007-A6E3-83E43C3BB789}" presName="connTx" presStyleLbl="parChTrans1D2" presStyleIdx="3" presStyleCnt="5"/>
      <dgm:spPr/>
    </dgm:pt>
    <dgm:pt modelId="{DD041634-AADD-44A9-B621-A80A485D8A9F}" type="pres">
      <dgm:prSet presAssocID="{CC749468-24A0-4768-A167-18E7B3CBF7BD}" presName="node" presStyleLbl="node1" presStyleIdx="3" presStyleCnt="5">
        <dgm:presLayoutVars>
          <dgm:bulletEnabled val="1"/>
        </dgm:presLayoutVars>
      </dgm:prSet>
      <dgm:spPr/>
    </dgm:pt>
    <dgm:pt modelId="{60799A36-1FED-4427-9789-76EB9A7816F8}" type="pres">
      <dgm:prSet presAssocID="{7DAB29DE-58C2-45B0-867A-DB90F8DF2BE7}" presName="Name9" presStyleLbl="parChTrans1D2" presStyleIdx="4" presStyleCnt="5"/>
      <dgm:spPr/>
    </dgm:pt>
    <dgm:pt modelId="{385A0C34-DB57-4305-9F87-7426BDF93870}" type="pres">
      <dgm:prSet presAssocID="{7DAB29DE-58C2-45B0-867A-DB90F8DF2BE7}" presName="connTx" presStyleLbl="parChTrans1D2" presStyleIdx="4" presStyleCnt="5"/>
      <dgm:spPr/>
    </dgm:pt>
    <dgm:pt modelId="{A305F231-3130-4A7C-A5E8-EC3FAEB13352}" type="pres">
      <dgm:prSet presAssocID="{95444C75-E7A1-4FE8-8F66-5649DFB9CCE9}" presName="node" presStyleLbl="node1" presStyleIdx="4" presStyleCnt="5">
        <dgm:presLayoutVars>
          <dgm:bulletEnabled val="1"/>
        </dgm:presLayoutVars>
      </dgm:prSet>
      <dgm:spPr/>
    </dgm:pt>
  </dgm:ptLst>
  <dgm:cxnLst>
    <dgm:cxn modelId="{9A535C00-07EC-4D98-92B3-056543A64639}" type="presOf" srcId="{334D47C7-326F-4C71-9285-F885F20B544C}" destId="{1AB47ACD-D2FF-4C99-BA02-3475B815C5AC}" srcOrd="1" destOrd="0" presId="urn:microsoft.com/office/officeart/2005/8/layout/radial1"/>
    <dgm:cxn modelId="{6E488B0A-0F96-4E18-BD31-219D4AC7D28F}" type="presOf" srcId="{C8023302-F1E8-47B7-8C8F-190A6E5CBD43}" destId="{E0A7BCF1-59C6-4BDE-8487-F65CA2CF2C88}" srcOrd="0" destOrd="0" presId="urn:microsoft.com/office/officeart/2005/8/layout/radial1"/>
    <dgm:cxn modelId="{CA18BC24-8CB5-4146-B186-3641824D843A}" type="presOf" srcId="{B08D0A7F-13DF-4CA5-96B8-14FDDA8BBF5A}" destId="{2F4F5237-1E7A-46AA-A149-76FF1409B2FC}" srcOrd="0" destOrd="0" presId="urn:microsoft.com/office/officeart/2005/8/layout/radial1"/>
    <dgm:cxn modelId="{36B0313A-ED80-4373-8200-4C3BF9EFF090}" srcId="{C8023302-F1E8-47B7-8C8F-190A6E5CBD43}" destId="{467260B9-1371-4B14-BB6A-9E732F749C92}" srcOrd="0" destOrd="0" parTransId="{205E10CE-3116-4330-8C06-478DB3F4B934}" sibTransId="{29BEA328-A4B8-4F13-BAC1-02EA0CD465E0}"/>
    <dgm:cxn modelId="{F82A765C-09C8-4CF1-9230-4FEA35A821CD}" type="presOf" srcId="{95444C75-E7A1-4FE8-8F66-5649DFB9CCE9}" destId="{A305F231-3130-4A7C-A5E8-EC3FAEB13352}" srcOrd="0" destOrd="0" presId="urn:microsoft.com/office/officeart/2005/8/layout/radial1"/>
    <dgm:cxn modelId="{6207BA5E-C0F6-4B41-9E7B-5EFE2B431802}" type="presOf" srcId="{CC749468-24A0-4768-A167-18E7B3CBF7BD}" destId="{DD041634-AADD-44A9-B621-A80A485D8A9F}" srcOrd="0" destOrd="0" presId="urn:microsoft.com/office/officeart/2005/8/layout/radial1"/>
    <dgm:cxn modelId="{48592661-6FAE-4C81-97E9-65A4353BB1FE}" type="presOf" srcId="{1DDAF605-3320-4738-96E2-688081C3A589}" destId="{F81E1949-3E37-4ED7-A3F1-16D63EE5972B}" srcOrd="1" destOrd="0" presId="urn:microsoft.com/office/officeart/2005/8/layout/radial1"/>
    <dgm:cxn modelId="{14F00462-5E6B-400D-9E3B-E76BC8E74635}" srcId="{467260B9-1371-4B14-BB6A-9E732F749C92}" destId="{CC749468-24A0-4768-A167-18E7B3CBF7BD}" srcOrd="3" destOrd="0" parTransId="{4CB1F5EB-B458-4007-A6E3-83E43C3BB789}" sibTransId="{558EC5DE-7B02-47B5-936E-32A23363E20F}"/>
    <dgm:cxn modelId="{2BD3F148-03D3-4EA4-8E1A-6EA20D17DE92}" srcId="{467260B9-1371-4B14-BB6A-9E732F749C92}" destId="{B08D0A7F-13DF-4CA5-96B8-14FDDA8BBF5A}" srcOrd="1" destOrd="0" parTransId="{334D47C7-326F-4C71-9285-F885F20B544C}" sibTransId="{F001261D-24D3-44E0-89FA-3BB8B03F128F}"/>
    <dgm:cxn modelId="{D6D97349-6570-4552-8BF5-17671214FF01}" type="presOf" srcId="{7DAB29DE-58C2-45B0-867A-DB90F8DF2BE7}" destId="{60799A36-1FED-4427-9789-76EB9A7816F8}" srcOrd="0" destOrd="0" presId="urn:microsoft.com/office/officeart/2005/8/layout/radial1"/>
    <dgm:cxn modelId="{9A60354F-3FA6-4369-A984-339A79406380}" type="presOf" srcId="{61BA03FA-4D37-4974-921C-6C6721FF6048}" destId="{67F8BB47-D605-490A-B569-0CDAC8EB9288}" srcOrd="0" destOrd="0" presId="urn:microsoft.com/office/officeart/2005/8/layout/radial1"/>
    <dgm:cxn modelId="{16A00E74-19F6-4966-9A28-139F1BF9F81C}" type="presOf" srcId="{1DDAF605-3320-4738-96E2-688081C3A589}" destId="{4EF4BA00-C618-448F-9E02-E667714FB379}" srcOrd="0" destOrd="0" presId="urn:microsoft.com/office/officeart/2005/8/layout/radial1"/>
    <dgm:cxn modelId="{14280857-B787-4E05-8443-129B9FB70B10}" type="presOf" srcId="{334D47C7-326F-4C71-9285-F885F20B544C}" destId="{1FEDF92B-7FF7-4BF0-9E60-2A1EC942118E}" srcOrd="0" destOrd="0" presId="urn:microsoft.com/office/officeart/2005/8/layout/radial1"/>
    <dgm:cxn modelId="{D8B45F82-ECAC-47F1-84D6-67FF45AEE3AD}" type="presOf" srcId="{E7D70FEB-1B62-4604-9BBD-E30FB2099E1D}" destId="{F0B5FDB5-E88C-4902-BC72-D1ADCF94FBF5}" srcOrd="0" destOrd="0" presId="urn:microsoft.com/office/officeart/2005/8/layout/radial1"/>
    <dgm:cxn modelId="{E2A1D0A3-AF6A-4D6E-9FE7-6EEE6D01F6C2}" type="presOf" srcId="{467260B9-1371-4B14-BB6A-9E732F749C92}" destId="{54CD245E-33B8-4820-946C-BE85B3426032}" srcOrd="0" destOrd="0" presId="urn:microsoft.com/office/officeart/2005/8/layout/radial1"/>
    <dgm:cxn modelId="{7A4699A9-EDF1-4A2F-8B86-B04ABAFB2F30}" srcId="{467260B9-1371-4B14-BB6A-9E732F749C92}" destId="{95444C75-E7A1-4FE8-8F66-5649DFB9CCE9}" srcOrd="4" destOrd="0" parTransId="{7DAB29DE-58C2-45B0-867A-DB90F8DF2BE7}" sibTransId="{EF468EAD-CB72-48C3-8EF9-67027A7EF320}"/>
    <dgm:cxn modelId="{D6A560AC-1EF2-4358-86D4-6353A2372332}" type="presOf" srcId="{7DAB29DE-58C2-45B0-867A-DB90F8DF2BE7}" destId="{385A0C34-DB57-4305-9F87-7426BDF93870}" srcOrd="1" destOrd="0" presId="urn:microsoft.com/office/officeart/2005/8/layout/radial1"/>
    <dgm:cxn modelId="{9BC7B7C4-4968-4F1E-A607-803FAF47BF0D}" srcId="{467260B9-1371-4B14-BB6A-9E732F749C92}" destId="{F6801CD8-3124-4AEF-ABE8-7CE0A38DC7FD}" srcOrd="0" destOrd="0" parTransId="{1DDAF605-3320-4738-96E2-688081C3A589}" sibTransId="{176ADC2F-367A-4457-B862-C5B207455BD0}"/>
    <dgm:cxn modelId="{8DC97ECE-B482-4481-A4AB-16238FA62964}" type="presOf" srcId="{4CB1F5EB-B458-4007-A6E3-83E43C3BB789}" destId="{47961C75-952F-4DB6-9C7A-0D4ADD16E67A}" srcOrd="0" destOrd="0" presId="urn:microsoft.com/office/officeart/2005/8/layout/radial1"/>
    <dgm:cxn modelId="{4995CCE4-EE51-4B37-9ED3-BDAE537F9963}" type="presOf" srcId="{E7D70FEB-1B62-4604-9BBD-E30FB2099E1D}" destId="{1EC09E37-C879-446E-9B40-38C441B9137E}" srcOrd="1" destOrd="0" presId="urn:microsoft.com/office/officeart/2005/8/layout/radial1"/>
    <dgm:cxn modelId="{C07CF6E7-B770-49DE-AB87-09E3ABA2774A}" type="presOf" srcId="{4CB1F5EB-B458-4007-A6E3-83E43C3BB789}" destId="{39272635-62F6-4DE7-94DE-C20AEAC3BD33}" srcOrd="1" destOrd="0" presId="urn:microsoft.com/office/officeart/2005/8/layout/radial1"/>
    <dgm:cxn modelId="{C8B572EF-4480-42E1-98D2-1AAFB8B99FBC}" srcId="{467260B9-1371-4B14-BB6A-9E732F749C92}" destId="{61BA03FA-4D37-4974-921C-6C6721FF6048}" srcOrd="2" destOrd="0" parTransId="{E7D70FEB-1B62-4604-9BBD-E30FB2099E1D}" sibTransId="{9FC5801B-6431-4C70-BD59-D83B4F897284}"/>
    <dgm:cxn modelId="{563F08F5-1375-4A6F-94DE-03BEF0242B0D}" type="presOf" srcId="{F6801CD8-3124-4AEF-ABE8-7CE0A38DC7FD}" destId="{D2264629-CE98-4679-A1F0-A2B16EDC8A6A}" srcOrd="0" destOrd="0" presId="urn:microsoft.com/office/officeart/2005/8/layout/radial1"/>
    <dgm:cxn modelId="{6E6606D7-F017-4A49-966D-1DF48A70C567}" type="presParOf" srcId="{E0A7BCF1-59C6-4BDE-8487-F65CA2CF2C88}" destId="{54CD245E-33B8-4820-946C-BE85B3426032}" srcOrd="0" destOrd="0" presId="urn:microsoft.com/office/officeart/2005/8/layout/radial1"/>
    <dgm:cxn modelId="{40A71822-1ABD-49EA-B7F0-2D61DC504537}" type="presParOf" srcId="{E0A7BCF1-59C6-4BDE-8487-F65CA2CF2C88}" destId="{4EF4BA00-C618-448F-9E02-E667714FB379}" srcOrd="1" destOrd="0" presId="urn:microsoft.com/office/officeart/2005/8/layout/radial1"/>
    <dgm:cxn modelId="{6916F318-6642-47D0-BA49-A0EDBE9E4AAD}" type="presParOf" srcId="{4EF4BA00-C618-448F-9E02-E667714FB379}" destId="{F81E1949-3E37-4ED7-A3F1-16D63EE5972B}" srcOrd="0" destOrd="0" presId="urn:microsoft.com/office/officeart/2005/8/layout/radial1"/>
    <dgm:cxn modelId="{A42F7C12-CF76-4B01-8784-D6219053CBA8}" type="presParOf" srcId="{E0A7BCF1-59C6-4BDE-8487-F65CA2CF2C88}" destId="{D2264629-CE98-4679-A1F0-A2B16EDC8A6A}" srcOrd="2" destOrd="0" presId="urn:microsoft.com/office/officeart/2005/8/layout/radial1"/>
    <dgm:cxn modelId="{5B142FB5-B832-4C15-B7BD-7C0F9F258701}" type="presParOf" srcId="{E0A7BCF1-59C6-4BDE-8487-F65CA2CF2C88}" destId="{1FEDF92B-7FF7-4BF0-9E60-2A1EC942118E}" srcOrd="3" destOrd="0" presId="urn:microsoft.com/office/officeart/2005/8/layout/radial1"/>
    <dgm:cxn modelId="{A4020ACD-7ED6-4998-974F-2039D03C7F2E}" type="presParOf" srcId="{1FEDF92B-7FF7-4BF0-9E60-2A1EC942118E}" destId="{1AB47ACD-D2FF-4C99-BA02-3475B815C5AC}" srcOrd="0" destOrd="0" presId="urn:microsoft.com/office/officeart/2005/8/layout/radial1"/>
    <dgm:cxn modelId="{0BF9E89A-2563-443B-A45F-3EE50E8F3FD1}" type="presParOf" srcId="{E0A7BCF1-59C6-4BDE-8487-F65CA2CF2C88}" destId="{2F4F5237-1E7A-46AA-A149-76FF1409B2FC}" srcOrd="4" destOrd="0" presId="urn:microsoft.com/office/officeart/2005/8/layout/radial1"/>
    <dgm:cxn modelId="{C03FA1ED-1335-4DE8-A7E2-E80871C54388}" type="presParOf" srcId="{E0A7BCF1-59C6-4BDE-8487-F65CA2CF2C88}" destId="{F0B5FDB5-E88C-4902-BC72-D1ADCF94FBF5}" srcOrd="5" destOrd="0" presId="urn:microsoft.com/office/officeart/2005/8/layout/radial1"/>
    <dgm:cxn modelId="{FADEB2F7-2FC1-42B0-8171-09223718FC5E}" type="presParOf" srcId="{F0B5FDB5-E88C-4902-BC72-D1ADCF94FBF5}" destId="{1EC09E37-C879-446E-9B40-38C441B9137E}" srcOrd="0" destOrd="0" presId="urn:microsoft.com/office/officeart/2005/8/layout/radial1"/>
    <dgm:cxn modelId="{BBF603A6-E537-4CA1-9787-F4E4F1E4CEB6}" type="presParOf" srcId="{E0A7BCF1-59C6-4BDE-8487-F65CA2CF2C88}" destId="{67F8BB47-D605-490A-B569-0CDAC8EB9288}" srcOrd="6" destOrd="0" presId="urn:microsoft.com/office/officeart/2005/8/layout/radial1"/>
    <dgm:cxn modelId="{2AA02E3C-5E2C-487B-9DE8-B02EB6345C31}" type="presParOf" srcId="{E0A7BCF1-59C6-4BDE-8487-F65CA2CF2C88}" destId="{47961C75-952F-4DB6-9C7A-0D4ADD16E67A}" srcOrd="7" destOrd="0" presId="urn:microsoft.com/office/officeart/2005/8/layout/radial1"/>
    <dgm:cxn modelId="{ED750119-594D-47B8-A4EC-5473CDD5CD17}" type="presParOf" srcId="{47961C75-952F-4DB6-9C7A-0D4ADD16E67A}" destId="{39272635-62F6-4DE7-94DE-C20AEAC3BD33}" srcOrd="0" destOrd="0" presId="urn:microsoft.com/office/officeart/2005/8/layout/radial1"/>
    <dgm:cxn modelId="{2D47CA0C-4217-4ED1-8503-48D84809DA0B}" type="presParOf" srcId="{E0A7BCF1-59C6-4BDE-8487-F65CA2CF2C88}" destId="{DD041634-AADD-44A9-B621-A80A485D8A9F}" srcOrd="8" destOrd="0" presId="urn:microsoft.com/office/officeart/2005/8/layout/radial1"/>
    <dgm:cxn modelId="{4BE81C63-0ECC-4476-BC1E-2E50F5ADE21E}" type="presParOf" srcId="{E0A7BCF1-59C6-4BDE-8487-F65CA2CF2C88}" destId="{60799A36-1FED-4427-9789-76EB9A7816F8}" srcOrd="9" destOrd="0" presId="urn:microsoft.com/office/officeart/2005/8/layout/radial1"/>
    <dgm:cxn modelId="{ED891BC4-C5CB-4CB2-9A4E-A6B5547A5233}" type="presParOf" srcId="{60799A36-1FED-4427-9789-76EB9A7816F8}" destId="{385A0C34-DB57-4305-9F87-7426BDF93870}" srcOrd="0" destOrd="0" presId="urn:microsoft.com/office/officeart/2005/8/layout/radial1"/>
    <dgm:cxn modelId="{D4CB3420-C1F0-4E66-A4AC-493EDCE99E51}" type="presParOf" srcId="{E0A7BCF1-59C6-4BDE-8487-F65CA2CF2C88}" destId="{A305F231-3130-4A7C-A5E8-EC3FAEB13352}"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858F1-8EDD-47F8-A3C7-B397EDAA2CF3}">
      <dsp:nvSpPr>
        <dsp:cNvPr id="0" name=""/>
        <dsp:cNvSpPr/>
      </dsp:nvSpPr>
      <dsp:spPr>
        <a:xfrm>
          <a:off x="1024149" y="1510110"/>
          <a:ext cx="818592" cy="79486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OSSSA</a:t>
          </a:r>
          <a:endParaRPr lang="es-ES" sz="1500" kern="1200" dirty="0"/>
        </a:p>
      </dsp:txBody>
      <dsp:txXfrm>
        <a:off x="1144029" y="1626516"/>
        <a:ext cx="578832" cy="562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D796A-178D-4EC9-9B10-A19CCEBFF496}">
      <dsp:nvSpPr>
        <dsp:cNvPr id="0" name=""/>
        <dsp:cNvSpPr/>
      </dsp:nvSpPr>
      <dsp:spPr>
        <a:xfrm>
          <a:off x="0" y="0"/>
          <a:ext cx="11458331" cy="4976446"/>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_tradnl" sz="2600" b="1" kern="1200" dirty="0"/>
            <a:t>Objetivo general: </a:t>
          </a:r>
          <a:r>
            <a:rPr lang="es-ES_tradnl" sz="2600" kern="1200" dirty="0"/>
            <a:t>Transformar la información en conocimiento para orientar la toma de decisiones sobre los planes, programas, proyectos y políticas en salud para el departamento de Antioquia, utilizando tecnologías y métodos estadísticos</a:t>
          </a:r>
          <a:endParaRPr lang="en-US" sz="2600" kern="1200" dirty="0"/>
        </a:p>
      </dsp:txBody>
      <dsp:txXfrm>
        <a:off x="0" y="0"/>
        <a:ext cx="11458331" cy="1492933"/>
      </dsp:txXfrm>
    </dsp:sp>
    <dsp:sp modelId="{C30DA665-1318-4CAD-844B-0B761BBE6026}">
      <dsp:nvSpPr>
        <dsp:cNvPr id="0" name=""/>
        <dsp:cNvSpPr/>
      </dsp:nvSpPr>
      <dsp:spPr>
        <a:xfrm>
          <a:off x="1145833" y="1493875"/>
          <a:ext cx="9166664" cy="57570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CO" sz="1700" kern="1200" dirty="0"/>
            <a:t>Objetivo específico 1: </a:t>
          </a:r>
          <a:r>
            <a:rPr lang="es-CO" sz="1700" b="1" kern="1200" dirty="0"/>
            <a:t>Evaluar</a:t>
          </a:r>
          <a:r>
            <a:rPr lang="es-CO" sz="1700" kern="1200" dirty="0"/>
            <a:t> el avance de los planes programas y proyectos de la SSSA, mediante el </a:t>
          </a:r>
          <a:r>
            <a:rPr lang="es-CO" sz="1700" b="1" kern="1200" dirty="0"/>
            <a:t>monitoreo y difusión </a:t>
          </a:r>
          <a:r>
            <a:rPr lang="es-CO" sz="1700" kern="1200" dirty="0"/>
            <a:t>de indicadores frente a las metas.</a:t>
          </a:r>
          <a:endParaRPr lang="en-US" sz="1700" kern="1200" dirty="0"/>
        </a:p>
      </dsp:txBody>
      <dsp:txXfrm>
        <a:off x="1162695" y="1510737"/>
        <a:ext cx="9132940" cy="541981"/>
      </dsp:txXfrm>
    </dsp:sp>
    <dsp:sp modelId="{A7C8E0AE-2E2B-4A25-A076-151110C76F92}">
      <dsp:nvSpPr>
        <dsp:cNvPr id="0" name=""/>
        <dsp:cNvSpPr/>
      </dsp:nvSpPr>
      <dsp:spPr>
        <a:xfrm>
          <a:off x="1145833" y="2158150"/>
          <a:ext cx="9166664" cy="575705"/>
        </a:xfrm>
        <a:prstGeom prst="roundRect">
          <a:avLst>
            <a:gd name="adj" fmla="val 10000"/>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CO" sz="1700" kern="1200" dirty="0"/>
            <a:t>Objetivo específico 2: Realizar </a:t>
          </a:r>
          <a:r>
            <a:rPr lang="es-CO" sz="1700" b="1" kern="1200" dirty="0"/>
            <a:t>análisis</a:t>
          </a:r>
          <a:r>
            <a:rPr lang="es-CO" sz="1700" kern="1200" dirty="0"/>
            <a:t> a profundidad y</a:t>
          </a:r>
          <a:r>
            <a:rPr lang="es-CO" sz="1700" b="1" kern="1200" dirty="0"/>
            <a:t> salas situacionales </a:t>
          </a:r>
          <a:r>
            <a:rPr lang="es-CO" sz="1700" kern="1200" dirty="0"/>
            <a:t>para cada </a:t>
          </a:r>
          <a:r>
            <a:rPr lang="es-CO" sz="1700" b="1" kern="1200" dirty="0"/>
            <a:t>línea temática </a:t>
          </a:r>
          <a:r>
            <a:rPr lang="es-CO" sz="1700" kern="1200" dirty="0"/>
            <a:t>priorizada.</a:t>
          </a:r>
          <a:endParaRPr lang="en-US" sz="1700" kern="1200" dirty="0"/>
        </a:p>
      </dsp:txBody>
      <dsp:txXfrm>
        <a:off x="1162695" y="2175012"/>
        <a:ext cx="9132940" cy="541981"/>
      </dsp:txXfrm>
    </dsp:sp>
    <dsp:sp modelId="{76173211-58A0-4CE7-BC5D-7E2A113F8451}">
      <dsp:nvSpPr>
        <dsp:cNvPr id="0" name=""/>
        <dsp:cNvSpPr/>
      </dsp:nvSpPr>
      <dsp:spPr>
        <a:xfrm>
          <a:off x="1145833" y="2822426"/>
          <a:ext cx="9166664" cy="575705"/>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CO" sz="1700" kern="1200" dirty="0"/>
            <a:t>Objetivo específico 3: Brindar </a:t>
          </a:r>
          <a:r>
            <a:rPr lang="es-CO" sz="1700" b="1" kern="1200" dirty="0"/>
            <a:t>recomendaciones</a:t>
          </a:r>
          <a:r>
            <a:rPr lang="es-CO" sz="1700" kern="1200" dirty="0"/>
            <a:t> y </a:t>
          </a:r>
          <a:r>
            <a:rPr lang="es-CO" sz="1700" b="1" kern="1200" dirty="0"/>
            <a:t>alternativas</a:t>
          </a:r>
          <a:r>
            <a:rPr lang="es-CO" sz="1700" kern="1200" dirty="0"/>
            <a:t> basadas en evidencia, mediante los productos de conocimiento. </a:t>
          </a:r>
          <a:endParaRPr lang="en-US" sz="1700" kern="1200" dirty="0"/>
        </a:p>
      </dsp:txBody>
      <dsp:txXfrm>
        <a:off x="1162695" y="2839288"/>
        <a:ext cx="9132940" cy="541981"/>
      </dsp:txXfrm>
    </dsp:sp>
    <dsp:sp modelId="{BFFC17AA-08CA-4D7C-86A3-E38A95B3CB00}">
      <dsp:nvSpPr>
        <dsp:cNvPr id="0" name=""/>
        <dsp:cNvSpPr/>
      </dsp:nvSpPr>
      <dsp:spPr>
        <a:xfrm>
          <a:off x="1145833" y="3486701"/>
          <a:ext cx="9166664" cy="575705"/>
        </a:xfrm>
        <a:prstGeom prst="roundRect">
          <a:avLst>
            <a:gd name="adj" fmla="val 10000"/>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CO" sz="1700" kern="1200" dirty="0"/>
            <a:t>Objetivo específico 4: </a:t>
          </a:r>
          <a:r>
            <a:rPr lang="es-CO" sz="1700" b="1" kern="1200" dirty="0"/>
            <a:t>Difundir información estadística</a:t>
          </a:r>
          <a:r>
            <a:rPr lang="es-CO" sz="1700" kern="1200" dirty="0"/>
            <a:t> a partir de fuentes primarias y secundarias utilizando canales para cada tipo de público con el apoyo de las TICS.</a:t>
          </a:r>
          <a:endParaRPr lang="en-US" sz="1700" kern="1200" dirty="0"/>
        </a:p>
      </dsp:txBody>
      <dsp:txXfrm>
        <a:off x="1162695" y="3503563"/>
        <a:ext cx="9132940" cy="541981"/>
      </dsp:txXfrm>
    </dsp:sp>
    <dsp:sp modelId="{9E85286C-76D1-482F-A6AF-406D618D6FFC}">
      <dsp:nvSpPr>
        <dsp:cNvPr id="0" name=""/>
        <dsp:cNvSpPr/>
      </dsp:nvSpPr>
      <dsp:spPr>
        <a:xfrm>
          <a:off x="1145833" y="4150976"/>
          <a:ext cx="9166664" cy="575705"/>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CO" sz="1700" kern="1200" dirty="0"/>
            <a:t>Objetivo específico: Facilitar la apropiación social del conocimiento mediante alianzas y redes de conocimiento.</a:t>
          </a:r>
          <a:endParaRPr lang="en-US" sz="1700" kern="1200" dirty="0"/>
        </a:p>
      </dsp:txBody>
      <dsp:txXfrm>
        <a:off x="1162695" y="4167838"/>
        <a:ext cx="9132940" cy="541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BB531-AA05-4EA8-8EF1-69429C485333}">
      <dsp:nvSpPr>
        <dsp:cNvPr id="0" name=""/>
        <dsp:cNvSpPr/>
      </dsp:nvSpPr>
      <dsp:spPr>
        <a:xfrm>
          <a:off x="826111" y="138232"/>
          <a:ext cx="879786" cy="828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72090A-728E-4EF4-A7B7-0671835749BC}">
      <dsp:nvSpPr>
        <dsp:cNvPr id="0" name=""/>
        <dsp:cNvSpPr/>
      </dsp:nvSpPr>
      <dsp:spPr>
        <a:xfrm>
          <a:off x="9165" y="1156596"/>
          <a:ext cx="2513677" cy="35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s-MX" sz="2200" kern="1200"/>
            <a:t>Líder </a:t>
          </a:r>
          <a:endParaRPr lang="en-US" sz="2200" kern="1200"/>
        </a:p>
      </dsp:txBody>
      <dsp:txXfrm>
        <a:off x="9165" y="1156596"/>
        <a:ext cx="2513677" cy="355158"/>
      </dsp:txXfrm>
    </dsp:sp>
    <dsp:sp modelId="{5C82D785-94FC-454D-8D06-D2DD0855BADD}">
      <dsp:nvSpPr>
        <dsp:cNvPr id="0" name=""/>
        <dsp:cNvSpPr/>
      </dsp:nvSpPr>
      <dsp:spPr>
        <a:xfrm>
          <a:off x="9165" y="1599968"/>
          <a:ext cx="2513677" cy="2948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MX" sz="1700" kern="1200" dirty="0"/>
            <a:t>Efectividad de las reuniones</a:t>
          </a:r>
        </a:p>
        <a:p>
          <a:pPr marL="0" lvl="0" indent="0" algn="ctr" defTabSz="755650">
            <a:lnSpc>
              <a:spcPct val="100000"/>
            </a:lnSpc>
            <a:spcBef>
              <a:spcPct val="0"/>
            </a:spcBef>
            <a:spcAft>
              <a:spcPct val="35000"/>
            </a:spcAft>
            <a:buNone/>
          </a:pPr>
          <a:r>
            <a:rPr lang="es-MX" sz="1700" kern="1200" dirty="0"/>
            <a:t>Convocar</a:t>
          </a:r>
        </a:p>
        <a:p>
          <a:pPr marL="0" lvl="0" indent="0" algn="ctr" defTabSz="755650">
            <a:lnSpc>
              <a:spcPct val="100000"/>
            </a:lnSpc>
            <a:spcBef>
              <a:spcPct val="0"/>
            </a:spcBef>
            <a:spcAft>
              <a:spcPct val="35000"/>
            </a:spcAft>
            <a:buNone/>
          </a:pPr>
          <a:r>
            <a:rPr lang="es-MX" sz="1700" kern="1200" dirty="0"/>
            <a:t>Dirigir</a:t>
          </a:r>
        </a:p>
        <a:p>
          <a:pPr marL="0" lvl="0" indent="0" algn="ctr" defTabSz="755650">
            <a:lnSpc>
              <a:spcPct val="100000"/>
            </a:lnSpc>
            <a:spcBef>
              <a:spcPct val="0"/>
            </a:spcBef>
            <a:spcAft>
              <a:spcPct val="35000"/>
            </a:spcAft>
            <a:buNone/>
          </a:pPr>
          <a:r>
            <a:rPr lang="es-MX" sz="1700" kern="1200" dirty="0"/>
            <a:t>Pertinencia de temáticas en cada reunión </a:t>
          </a:r>
        </a:p>
        <a:p>
          <a:pPr marL="0" lvl="0" indent="0" algn="ctr" defTabSz="755650">
            <a:lnSpc>
              <a:spcPct val="100000"/>
            </a:lnSpc>
            <a:spcBef>
              <a:spcPct val="0"/>
            </a:spcBef>
            <a:spcAft>
              <a:spcPct val="35000"/>
            </a:spcAft>
            <a:buNone/>
          </a:pPr>
          <a:r>
            <a:rPr lang="es-MX" sz="1700" kern="1200" dirty="0"/>
            <a:t>Asistentes</a:t>
          </a:r>
          <a:endParaRPr lang="en-US" sz="1700" kern="1200" dirty="0"/>
        </a:p>
      </dsp:txBody>
      <dsp:txXfrm>
        <a:off x="9165" y="1599968"/>
        <a:ext cx="2513677" cy="2948965"/>
      </dsp:txXfrm>
    </dsp:sp>
    <dsp:sp modelId="{EC04F57D-8DB4-43EC-B2EB-20F8AEB9ED57}">
      <dsp:nvSpPr>
        <dsp:cNvPr id="0" name=""/>
        <dsp:cNvSpPr/>
      </dsp:nvSpPr>
      <dsp:spPr>
        <a:xfrm>
          <a:off x="3779681" y="138232"/>
          <a:ext cx="879786" cy="828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B20477-0A00-4F53-80B9-32D8081B126F}">
      <dsp:nvSpPr>
        <dsp:cNvPr id="0" name=""/>
        <dsp:cNvSpPr/>
      </dsp:nvSpPr>
      <dsp:spPr>
        <a:xfrm>
          <a:off x="2962736" y="1156596"/>
          <a:ext cx="2513677" cy="35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s-MX" sz="2200" kern="1200"/>
            <a:t>Referentes temáticos</a:t>
          </a:r>
          <a:endParaRPr lang="en-US" sz="2200" kern="1200"/>
        </a:p>
      </dsp:txBody>
      <dsp:txXfrm>
        <a:off x="2962736" y="1156596"/>
        <a:ext cx="2513677" cy="355158"/>
      </dsp:txXfrm>
    </dsp:sp>
    <dsp:sp modelId="{8B85432A-01EA-499C-A1B1-3F69F134A4C2}">
      <dsp:nvSpPr>
        <dsp:cNvPr id="0" name=""/>
        <dsp:cNvSpPr/>
      </dsp:nvSpPr>
      <dsp:spPr>
        <a:xfrm>
          <a:off x="2962736" y="1599968"/>
          <a:ext cx="2513677" cy="2948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MX" sz="1700" kern="1200" dirty="0"/>
            <a:t>Preparación de las salas situacionales, </a:t>
          </a:r>
        </a:p>
        <a:p>
          <a:pPr marL="0" lvl="0" indent="0" algn="ctr" defTabSz="755650">
            <a:lnSpc>
              <a:spcPct val="100000"/>
            </a:lnSpc>
            <a:spcBef>
              <a:spcPct val="0"/>
            </a:spcBef>
            <a:spcAft>
              <a:spcPct val="35000"/>
            </a:spcAft>
            <a:buNone/>
          </a:pPr>
          <a:r>
            <a:rPr lang="es-MX" sz="1700" kern="1200" dirty="0"/>
            <a:t>Mantener actualizado el directorio de los integrantes e invitados </a:t>
          </a:r>
        </a:p>
        <a:p>
          <a:pPr marL="0" lvl="0" indent="0" algn="ctr" defTabSz="755650">
            <a:lnSpc>
              <a:spcPct val="100000"/>
            </a:lnSpc>
            <a:spcBef>
              <a:spcPct val="0"/>
            </a:spcBef>
            <a:spcAft>
              <a:spcPct val="35000"/>
            </a:spcAft>
            <a:buNone/>
          </a:pPr>
          <a:r>
            <a:rPr lang="es-MX" sz="1700" kern="1200" dirty="0"/>
            <a:t>Análisis de problemas y soluciones</a:t>
          </a:r>
        </a:p>
        <a:p>
          <a:pPr marL="0" lvl="0" indent="0" algn="ctr" defTabSz="755650">
            <a:lnSpc>
              <a:spcPct val="100000"/>
            </a:lnSpc>
            <a:spcBef>
              <a:spcPct val="0"/>
            </a:spcBef>
            <a:spcAft>
              <a:spcPct val="35000"/>
            </a:spcAft>
            <a:buNone/>
          </a:pPr>
          <a:r>
            <a:rPr lang="es-MX" sz="1700" kern="1200" dirty="0"/>
            <a:t>Valoración de alternativas</a:t>
          </a:r>
        </a:p>
        <a:p>
          <a:pPr marL="0" lvl="0" indent="0" algn="ctr" defTabSz="755650">
            <a:lnSpc>
              <a:spcPct val="100000"/>
            </a:lnSpc>
            <a:spcBef>
              <a:spcPct val="0"/>
            </a:spcBef>
            <a:spcAft>
              <a:spcPct val="35000"/>
            </a:spcAft>
            <a:buNone/>
          </a:pPr>
          <a:endParaRPr lang="es-MX" sz="1700" kern="1200" dirty="0"/>
        </a:p>
        <a:p>
          <a:pPr marL="0" lvl="0" indent="0" algn="ctr" defTabSz="755650">
            <a:spcBef>
              <a:spcPct val="0"/>
            </a:spcBef>
            <a:spcAft>
              <a:spcPct val="35000"/>
            </a:spcAft>
            <a:buNone/>
          </a:pPr>
          <a:endParaRPr lang="en-US" sz="1700" kern="1200" dirty="0"/>
        </a:p>
      </dsp:txBody>
      <dsp:txXfrm>
        <a:off x="2962736" y="1599968"/>
        <a:ext cx="2513677" cy="2948965"/>
      </dsp:txXfrm>
    </dsp:sp>
    <dsp:sp modelId="{ABC2F1E1-1398-4EA4-ABDB-2A8C859B3FF2}">
      <dsp:nvSpPr>
        <dsp:cNvPr id="0" name=""/>
        <dsp:cNvSpPr/>
      </dsp:nvSpPr>
      <dsp:spPr>
        <a:xfrm>
          <a:off x="6733252" y="138232"/>
          <a:ext cx="879786" cy="8287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528219-BCD8-4398-9920-6522F88ADAE6}">
      <dsp:nvSpPr>
        <dsp:cNvPr id="0" name=""/>
        <dsp:cNvSpPr/>
      </dsp:nvSpPr>
      <dsp:spPr>
        <a:xfrm>
          <a:off x="5916306" y="1156596"/>
          <a:ext cx="2513677" cy="35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s-MX" sz="2200" kern="1200"/>
            <a:t>Comité</a:t>
          </a:r>
          <a:endParaRPr lang="en-US" sz="2200" kern="1200"/>
        </a:p>
      </dsp:txBody>
      <dsp:txXfrm>
        <a:off x="5916306" y="1156596"/>
        <a:ext cx="2513677" cy="355158"/>
      </dsp:txXfrm>
    </dsp:sp>
    <dsp:sp modelId="{2E59415E-C31F-44F0-8B36-1B016F9DFFD7}">
      <dsp:nvSpPr>
        <dsp:cNvPr id="0" name=""/>
        <dsp:cNvSpPr/>
      </dsp:nvSpPr>
      <dsp:spPr>
        <a:xfrm>
          <a:off x="5916306" y="1599968"/>
          <a:ext cx="2513677" cy="2948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MX" sz="1700" kern="1200" dirty="0"/>
            <a:t>Análisis de información </a:t>
          </a:r>
          <a:endParaRPr lang="en-US" sz="1700" kern="1200" dirty="0"/>
        </a:p>
        <a:p>
          <a:pPr marL="0" lvl="0" indent="0" algn="ctr" defTabSz="755650">
            <a:lnSpc>
              <a:spcPct val="100000"/>
            </a:lnSpc>
            <a:spcBef>
              <a:spcPct val="0"/>
            </a:spcBef>
            <a:spcAft>
              <a:spcPct val="35000"/>
            </a:spcAft>
            <a:buNone/>
          </a:pPr>
          <a:r>
            <a:rPr lang="en-US" sz="1700" kern="1200" dirty="0" err="1"/>
            <a:t>Aprobación</a:t>
          </a:r>
          <a:r>
            <a:rPr lang="en-US" sz="1700" kern="1200" dirty="0"/>
            <a:t> y </a:t>
          </a:r>
          <a:r>
            <a:rPr lang="en-US" sz="1700" kern="1200" dirty="0" err="1"/>
            <a:t>seguimiento</a:t>
          </a:r>
          <a:r>
            <a:rPr lang="en-US" sz="1700" kern="1200" dirty="0"/>
            <a:t> al plan de </a:t>
          </a:r>
          <a:r>
            <a:rPr lang="en-US" sz="1700" kern="1200" dirty="0" err="1"/>
            <a:t>trabajo</a:t>
          </a:r>
          <a:endParaRPr lang="en-US" sz="1700" kern="1200" dirty="0"/>
        </a:p>
        <a:p>
          <a:pPr marL="0" lvl="0" indent="0" algn="ctr" defTabSz="755650">
            <a:lnSpc>
              <a:spcPct val="100000"/>
            </a:lnSpc>
            <a:spcBef>
              <a:spcPct val="0"/>
            </a:spcBef>
            <a:spcAft>
              <a:spcPct val="35000"/>
            </a:spcAft>
            <a:buNone/>
          </a:pPr>
          <a:r>
            <a:rPr lang="en-US" sz="1700" kern="1200" dirty="0" err="1"/>
            <a:t>Realización</a:t>
          </a:r>
          <a:r>
            <a:rPr lang="en-US" sz="1700" kern="1200" dirty="0"/>
            <a:t> de mesas de </a:t>
          </a:r>
          <a:r>
            <a:rPr lang="en-US" sz="1700" kern="1200" dirty="0" err="1"/>
            <a:t>trabajo</a:t>
          </a:r>
          <a:r>
            <a:rPr lang="en-US" sz="1700" kern="1200" dirty="0"/>
            <a:t> </a:t>
          </a:r>
          <a:r>
            <a:rPr lang="en-US" sz="1700" kern="1200" dirty="0" err="1"/>
            <a:t>multisectoriales</a:t>
          </a:r>
          <a:endParaRPr lang="en-US" sz="1700" kern="1200" dirty="0"/>
        </a:p>
        <a:p>
          <a:pPr marL="0" lvl="0" indent="0" algn="ctr" defTabSz="755650">
            <a:lnSpc>
              <a:spcPct val="100000"/>
            </a:lnSpc>
            <a:spcBef>
              <a:spcPct val="0"/>
            </a:spcBef>
            <a:spcAft>
              <a:spcPct val="35000"/>
            </a:spcAft>
            <a:buNone/>
          </a:pPr>
          <a:r>
            <a:rPr lang="en-US" sz="1700" kern="1200" dirty="0" err="1"/>
            <a:t>Identificar</a:t>
          </a:r>
          <a:r>
            <a:rPr lang="en-US" sz="1700" kern="1200" dirty="0"/>
            <a:t> </a:t>
          </a:r>
          <a:r>
            <a:rPr lang="en-US" sz="1700" kern="1200" dirty="0" err="1"/>
            <a:t>necesidades</a:t>
          </a:r>
          <a:r>
            <a:rPr lang="en-US" sz="1700" kern="1200" dirty="0"/>
            <a:t> de </a:t>
          </a:r>
          <a:r>
            <a:rPr lang="en-US" sz="1700" kern="1200" dirty="0" err="1"/>
            <a:t>investigaciones</a:t>
          </a:r>
          <a:endParaRPr lang="en-US" sz="1700" kern="1200" dirty="0"/>
        </a:p>
        <a:p>
          <a:pPr marL="0" lvl="0" indent="0" algn="ctr" defTabSz="755650">
            <a:lnSpc>
              <a:spcPct val="100000"/>
            </a:lnSpc>
            <a:spcBef>
              <a:spcPct val="0"/>
            </a:spcBef>
            <a:spcAft>
              <a:spcPct val="35000"/>
            </a:spcAft>
            <a:buNone/>
          </a:pPr>
          <a:r>
            <a:rPr lang="en-US" sz="1700" kern="1200" dirty="0" err="1"/>
            <a:t>Generar</a:t>
          </a:r>
          <a:r>
            <a:rPr lang="en-US" sz="1700" kern="1200" dirty="0"/>
            <a:t> </a:t>
          </a:r>
          <a:r>
            <a:rPr lang="en-US" sz="1700" kern="1200" dirty="0" err="1"/>
            <a:t>propuestas</a:t>
          </a:r>
          <a:endParaRPr lang="en-US" sz="1700" kern="1200" dirty="0"/>
        </a:p>
        <a:p>
          <a:pPr marL="0" lvl="0" indent="0" algn="ctr" defTabSz="755650">
            <a:lnSpc>
              <a:spcPct val="100000"/>
            </a:lnSpc>
            <a:spcBef>
              <a:spcPct val="0"/>
            </a:spcBef>
            <a:spcAft>
              <a:spcPct val="35000"/>
            </a:spcAft>
            <a:buNone/>
          </a:pPr>
          <a:r>
            <a:rPr lang="es-MX" sz="1700" kern="1200" dirty="0"/>
            <a:t>Coordinar los eventos y publicaciones del Observatorio</a:t>
          </a:r>
          <a:endParaRPr lang="en-US" sz="1700" kern="1200" dirty="0"/>
        </a:p>
      </dsp:txBody>
      <dsp:txXfrm>
        <a:off x="5916306" y="1599968"/>
        <a:ext cx="2513677" cy="2948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7EE82-4AC6-4848-A934-7A731239FE39}">
      <dsp:nvSpPr>
        <dsp:cNvPr id="0" name=""/>
        <dsp:cNvSpPr/>
      </dsp:nvSpPr>
      <dsp:spPr>
        <a:xfrm>
          <a:off x="1516687" y="0"/>
          <a:ext cx="4246553" cy="4246553"/>
        </a:xfrm>
        <a:prstGeom prst="triangle">
          <a:avLst/>
        </a:prstGeom>
        <a:solidFill>
          <a:srgbClr val="0C564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716BD7-CE76-4C6F-AD1E-08FDC84898C1}">
      <dsp:nvSpPr>
        <dsp:cNvPr id="0" name=""/>
        <dsp:cNvSpPr/>
      </dsp:nvSpPr>
      <dsp:spPr>
        <a:xfrm>
          <a:off x="2563128" y="426936"/>
          <a:ext cx="2760259" cy="1005238"/>
        </a:xfrm>
        <a:prstGeom prst="roundRect">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CO" sz="1400" kern="1200">
              <a:latin typeface="Arial" panose="020B0604020202020204" pitchFamily="34" charset="0"/>
              <a:ea typeface="Calibri" panose="020F0502020204030204" pitchFamily="34" charset="0"/>
              <a:cs typeface="Times New Roman" panose="02020603050405020304" pitchFamily="18" charset="0"/>
            </a:rPr>
            <a:t>Nivel 1. Recolección de datos, tabulación, procesamiento, traficación y mapeo. </a:t>
          </a:r>
          <a:endParaRPr lang="en-US" sz="1400" kern="1200"/>
        </a:p>
      </dsp:txBody>
      <dsp:txXfrm>
        <a:off x="2612200" y="476008"/>
        <a:ext cx="2662115" cy="907094"/>
      </dsp:txXfrm>
    </dsp:sp>
    <dsp:sp modelId="{CC838EAC-7C02-4536-857D-6CD6C9078438}">
      <dsp:nvSpPr>
        <dsp:cNvPr id="0" name=""/>
        <dsp:cNvSpPr/>
      </dsp:nvSpPr>
      <dsp:spPr>
        <a:xfrm>
          <a:off x="2563128" y="1557829"/>
          <a:ext cx="2760259" cy="1005238"/>
        </a:xfrm>
        <a:prstGeom prst="roundRect">
          <a:avLst/>
        </a:prstGeom>
        <a:solidFill>
          <a:schemeClr val="lt1">
            <a:alpha val="90000"/>
            <a:hueOff val="0"/>
            <a:satOff val="0"/>
            <a:lumOff val="0"/>
            <a:alphaOff val="0"/>
          </a:schemeClr>
        </a:solidFill>
        <a:ln w="6350" cap="flat" cmpd="sng" algn="ctr">
          <a:solidFill>
            <a:schemeClr val="accent6">
              <a:shade val="80000"/>
              <a:hueOff val="160640"/>
              <a:satOff val="-6455"/>
              <a:lumOff val="13814"/>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latin typeface="Arial" panose="020B0604020202020204" pitchFamily="34" charset="0"/>
              <a:ea typeface="Calibri" panose="020F0502020204030204" pitchFamily="34" charset="0"/>
              <a:cs typeface="Times New Roman" panose="02020603050405020304" pitchFamily="18" charset="0"/>
            </a:rPr>
            <a:t>Nivel 2. Análisis de datos, comparación, valoración de frecuencias y elaboración de alternativas. </a:t>
          </a:r>
          <a:endParaRPr lang="en-US" sz="1400" kern="1200" dirty="0">
            <a:latin typeface="Calibri" panose="020F0502020204030204" pitchFamily="34" charset="0"/>
            <a:ea typeface="Calibri" panose="020F0502020204030204" pitchFamily="34" charset="0"/>
            <a:cs typeface="Times New Roman" panose="02020603050405020304" pitchFamily="18" charset="0"/>
          </a:endParaRPr>
        </a:p>
      </dsp:txBody>
      <dsp:txXfrm>
        <a:off x="2612200" y="1606901"/>
        <a:ext cx="2662115" cy="907094"/>
      </dsp:txXfrm>
    </dsp:sp>
    <dsp:sp modelId="{F43A8CDC-581A-4EF8-9568-9A544D03EC8B}">
      <dsp:nvSpPr>
        <dsp:cNvPr id="0" name=""/>
        <dsp:cNvSpPr/>
      </dsp:nvSpPr>
      <dsp:spPr>
        <a:xfrm>
          <a:off x="2563128" y="2688723"/>
          <a:ext cx="2760259" cy="1005238"/>
        </a:xfrm>
        <a:prstGeom prst="roundRect">
          <a:avLst/>
        </a:prstGeom>
        <a:solidFill>
          <a:schemeClr val="lt1">
            <a:alpha val="90000"/>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a:latin typeface="Arial" panose="020B0604020202020204" pitchFamily="34" charset="0"/>
              <a:ea typeface="Calibri" panose="020F0502020204030204" pitchFamily="34" charset="0"/>
              <a:cs typeface="Times New Roman" panose="02020603050405020304" pitchFamily="18" charset="0"/>
            </a:rPr>
            <a:t>Nivel 3. Valoración de problemas, valoración de intervenciones y toma de decisiones.</a:t>
          </a:r>
          <a:endParaRPr lang="en-US" sz="1400" kern="1200" dirty="0">
            <a:latin typeface="Calibri" panose="020F0502020204030204" pitchFamily="34" charset="0"/>
            <a:ea typeface="Calibri" panose="020F0502020204030204" pitchFamily="34" charset="0"/>
            <a:cs typeface="Times New Roman" panose="02020603050405020304" pitchFamily="18" charset="0"/>
          </a:endParaRPr>
        </a:p>
      </dsp:txBody>
      <dsp:txXfrm>
        <a:off x="2612200" y="2737795"/>
        <a:ext cx="2662115" cy="907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1968B-B3CA-4745-A8E4-31E0307C2C63}">
      <dsp:nvSpPr>
        <dsp:cNvPr id="0" name=""/>
        <dsp:cNvSpPr/>
      </dsp:nvSpPr>
      <dsp:spPr>
        <a:xfrm>
          <a:off x="0" y="2392888"/>
          <a:ext cx="2851167" cy="7853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Análisis de Alternativas</a:t>
          </a:r>
        </a:p>
      </dsp:txBody>
      <dsp:txXfrm>
        <a:off x="0" y="2392888"/>
        <a:ext cx="2851167" cy="424115"/>
      </dsp:txXfrm>
    </dsp:sp>
    <dsp:sp modelId="{A28B2321-104C-4058-B8CD-99DF2418D5E9}">
      <dsp:nvSpPr>
        <dsp:cNvPr id="0" name=""/>
        <dsp:cNvSpPr/>
      </dsp:nvSpPr>
      <dsp:spPr>
        <a:xfrm>
          <a:off x="0" y="2801296"/>
          <a:ext cx="1425583" cy="36128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Calidad y cantidad de beneficios</a:t>
          </a:r>
        </a:p>
      </dsp:txBody>
      <dsp:txXfrm>
        <a:off x="0" y="2801296"/>
        <a:ext cx="1425583" cy="361283"/>
      </dsp:txXfrm>
    </dsp:sp>
    <dsp:sp modelId="{1789761C-CC15-46C2-8CD7-0F735861647C}">
      <dsp:nvSpPr>
        <dsp:cNvPr id="0" name=""/>
        <dsp:cNvSpPr/>
      </dsp:nvSpPr>
      <dsp:spPr>
        <a:xfrm>
          <a:off x="1425583" y="2801296"/>
          <a:ext cx="1425583" cy="361283"/>
        </a:xfrm>
        <a:prstGeom prst="rect">
          <a:avLst/>
        </a:prstGeom>
        <a:solidFill>
          <a:schemeClr val="accent5">
            <a:tint val="40000"/>
            <a:alpha val="90000"/>
            <a:hueOff val="-1231959"/>
            <a:satOff val="-2136"/>
            <a:lumOff val="-21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Factibilidad</a:t>
          </a:r>
        </a:p>
      </dsp:txBody>
      <dsp:txXfrm>
        <a:off x="1425583" y="2801296"/>
        <a:ext cx="1425583" cy="361283"/>
      </dsp:txXfrm>
    </dsp:sp>
    <dsp:sp modelId="{2EC1C158-CAE2-46CE-91CE-C6A0F43C95A3}">
      <dsp:nvSpPr>
        <dsp:cNvPr id="0" name=""/>
        <dsp:cNvSpPr/>
      </dsp:nvSpPr>
      <dsp:spPr>
        <a:xfrm rot="10800000">
          <a:off x="0" y="1196725"/>
          <a:ext cx="2851167" cy="1207944"/>
        </a:xfrm>
        <a:prstGeom prst="upArrowCallou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Análisis causal</a:t>
          </a:r>
        </a:p>
      </dsp:txBody>
      <dsp:txXfrm rot="-10800000">
        <a:off x="0" y="1196725"/>
        <a:ext cx="2851167" cy="423988"/>
      </dsp:txXfrm>
    </dsp:sp>
    <dsp:sp modelId="{05C72994-AC97-4461-B7FE-71636EEE8394}">
      <dsp:nvSpPr>
        <dsp:cNvPr id="0" name=""/>
        <dsp:cNvSpPr/>
      </dsp:nvSpPr>
      <dsp:spPr>
        <a:xfrm>
          <a:off x="0" y="1620713"/>
          <a:ext cx="1425583" cy="361175"/>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Relaciones</a:t>
          </a:r>
        </a:p>
      </dsp:txBody>
      <dsp:txXfrm>
        <a:off x="0" y="1620713"/>
        <a:ext cx="1425583" cy="361175"/>
      </dsp:txXfrm>
    </dsp:sp>
    <dsp:sp modelId="{9E04065C-0C06-47BE-A86D-39D11FB1ADF4}">
      <dsp:nvSpPr>
        <dsp:cNvPr id="0" name=""/>
        <dsp:cNvSpPr/>
      </dsp:nvSpPr>
      <dsp:spPr>
        <a:xfrm>
          <a:off x="1416060" y="1633340"/>
          <a:ext cx="1425583" cy="349458"/>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Asociación</a:t>
          </a:r>
        </a:p>
      </dsp:txBody>
      <dsp:txXfrm>
        <a:off x="1416060" y="1633340"/>
        <a:ext cx="1425583" cy="349458"/>
      </dsp:txXfrm>
    </dsp:sp>
    <dsp:sp modelId="{1C3832A6-B453-4870-B73C-880507F384A9}">
      <dsp:nvSpPr>
        <dsp:cNvPr id="0" name=""/>
        <dsp:cNvSpPr/>
      </dsp:nvSpPr>
      <dsp:spPr>
        <a:xfrm rot="10800000">
          <a:off x="0" y="0"/>
          <a:ext cx="2851167" cy="1207944"/>
        </a:xfrm>
        <a:prstGeom prst="upArrowCallou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Planteamiento del problema</a:t>
          </a:r>
        </a:p>
      </dsp:txBody>
      <dsp:txXfrm rot="-10800000">
        <a:off x="0" y="0"/>
        <a:ext cx="2851167" cy="423988"/>
      </dsp:txXfrm>
    </dsp:sp>
    <dsp:sp modelId="{E6CD57D5-52D7-4FC4-AB84-A3CC07164B56}">
      <dsp:nvSpPr>
        <dsp:cNvPr id="0" name=""/>
        <dsp:cNvSpPr/>
      </dsp:nvSpPr>
      <dsp:spPr>
        <a:xfrm>
          <a:off x="1392" y="424550"/>
          <a:ext cx="949460" cy="361175"/>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Tiempo</a:t>
          </a:r>
        </a:p>
      </dsp:txBody>
      <dsp:txXfrm>
        <a:off x="1392" y="424550"/>
        <a:ext cx="949460" cy="361175"/>
      </dsp:txXfrm>
    </dsp:sp>
    <dsp:sp modelId="{7B058F26-8EED-4676-8822-BBC5AB7467FF}">
      <dsp:nvSpPr>
        <dsp:cNvPr id="0" name=""/>
        <dsp:cNvSpPr/>
      </dsp:nvSpPr>
      <dsp:spPr>
        <a:xfrm>
          <a:off x="950853" y="424550"/>
          <a:ext cx="949460" cy="361175"/>
        </a:xfrm>
        <a:prstGeom prst="rect">
          <a:avLst/>
        </a:prstGeom>
        <a:solidFill>
          <a:schemeClr val="accent5">
            <a:tint val="40000"/>
            <a:alpha val="90000"/>
            <a:hueOff val="-6159796"/>
            <a:satOff val="-10680"/>
            <a:lumOff val="-107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Persona</a:t>
          </a:r>
        </a:p>
      </dsp:txBody>
      <dsp:txXfrm>
        <a:off x="950853" y="424550"/>
        <a:ext cx="949460" cy="361175"/>
      </dsp:txXfrm>
    </dsp:sp>
    <dsp:sp modelId="{B397AEF8-F4DF-4AB1-AF5A-B5FB77C50F50}">
      <dsp:nvSpPr>
        <dsp:cNvPr id="0" name=""/>
        <dsp:cNvSpPr/>
      </dsp:nvSpPr>
      <dsp:spPr>
        <a:xfrm>
          <a:off x="1900313" y="424550"/>
          <a:ext cx="949460" cy="361175"/>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Lugar</a:t>
          </a:r>
        </a:p>
      </dsp:txBody>
      <dsp:txXfrm>
        <a:off x="1900313" y="424550"/>
        <a:ext cx="949460" cy="361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2B0BE-9C26-4883-BF23-884236D6310F}">
      <dsp:nvSpPr>
        <dsp:cNvPr id="0" name=""/>
        <dsp:cNvSpPr/>
      </dsp:nvSpPr>
      <dsp:spPr>
        <a:xfrm>
          <a:off x="3495359" y="0"/>
          <a:ext cx="7043829" cy="4925483"/>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err="1"/>
            <a:t>Censo</a:t>
          </a:r>
          <a:r>
            <a:rPr lang="en-US" sz="1900" kern="1200" dirty="0"/>
            <a:t> </a:t>
          </a:r>
          <a:r>
            <a:rPr lang="en-US" sz="1900" kern="1200" dirty="0" err="1"/>
            <a:t>poblacional</a:t>
          </a:r>
          <a:r>
            <a:rPr lang="en-US" sz="1900" kern="1200" dirty="0"/>
            <a:t>-</a:t>
          </a:r>
          <a:r>
            <a:rPr lang="pt-BR" sz="1900" kern="1200" dirty="0"/>
            <a:t>Departamento Administrativo Nacional de Estadística-DANE-</a:t>
          </a:r>
          <a:endParaRPr lang="en-US" sz="1900" kern="1200" dirty="0"/>
        </a:p>
        <a:p>
          <a:pPr marL="171450" lvl="1" indent="-171450" algn="l" defTabSz="844550">
            <a:lnSpc>
              <a:spcPct val="90000"/>
            </a:lnSpc>
            <a:spcBef>
              <a:spcPct val="0"/>
            </a:spcBef>
            <a:spcAft>
              <a:spcPct val="15000"/>
            </a:spcAft>
            <a:buChar char="•"/>
          </a:pPr>
          <a:r>
            <a:rPr lang="es-MX" sz="1900" kern="1200" dirty="0"/>
            <a:t>Estadísticas vitales Nacidos Vivos y Defunciones</a:t>
          </a:r>
          <a:endParaRPr lang="en-US" sz="1900" kern="1200" dirty="0"/>
        </a:p>
        <a:p>
          <a:pPr marL="342900" lvl="2" indent="-171450" algn="l" defTabSz="844550">
            <a:lnSpc>
              <a:spcPct val="90000"/>
            </a:lnSpc>
            <a:spcBef>
              <a:spcPct val="0"/>
            </a:spcBef>
            <a:spcAft>
              <a:spcPct val="15000"/>
            </a:spcAft>
            <a:buChar char="•"/>
          </a:pPr>
          <a:r>
            <a:rPr lang="en-US" sz="1900" kern="1200" dirty="0" err="1"/>
            <a:t>Proyecciones</a:t>
          </a:r>
          <a:r>
            <a:rPr lang="en-US" sz="1900" kern="1200" dirty="0"/>
            <a:t> </a:t>
          </a:r>
          <a:r>
            <a:rPr lang="en-US" sz="1900" kern="1200" dirty="0" err="1"/>
            <a:t>Poblacionales</a:t>
          </a:r>
          <a:r>
            <a:rPr lang="en-US" sz="1900" kern="1200" dirty="0"/>
            <a:t>-</a:t>
          </a:r>
        </a:p>
        <a:p>
          <a:pPr marL="342900" lvl="2" indent="-171450" algn="l" defTabSz="844550">
            <a:lnSpc>
              <a:spcPct val="90000"/>
            </a:lnSpc>
            <a:spcBef>
              <a:spcPct val="0"/>
            </a:spcBef>
            <a:spcAft>
              <a:spcPct val="15000"/>
            </a:spcAft>
            <a:buChar char="•"/>
          </a:pPr>
          <a:r>
            <a:rPr lang="en-US" sz="1900" kern="1200" dirty="0" err="1"/>
            <a:t>Encuestas</a:t>
          </a:r>
          <a:r>
            <a:rPr lang="en-US" sz="1900" kern="1200" dirty="0"/>
            <a:t> </a:t>
          </a:r>
          <a:r>
            <a:rPr lang="en-US" sz="1900" kern="1200" dirty="0" err="1"/>
            <a:t>poblacionales</a:t>
          </a:r>
          <a:endParaRPr lang="en-US" sz="1900" kern="1200" dirty="0"/>
        </a:p>
        <a:p>
          <a:pPr marL="171450" lvl="1" indent="-171450" algn="l" defTabSz="844550">
            <a:lnSpc>
              <a:spcPct val="90000"/>
            </a:lnSpc>
            <a:spcBef>
              <a:spcPct val="0"/>
            </a:spcBef>
            <a:spcAft>
              <a:spcPct val="15000"/>
            </a:spcAft>
            <a:buChar char="•"/>
          </a:pPr>
          <a:r>
            <a:rPr lang="en-US" sz="1900" kern="1200" dirty="0" err="1"/>
            <a:t>Registro</a:t>
          </a:r>
          <a:r>
            <a:rPr lang="en-US" sz="1900" kern="1200" dirty="0"/>
            <a:t> </a:t>
          </a:r>
          <a:r>
            <a:rPr lang="en-US" sz="1900" kern="1200" dirty="0" err="1"/>
            <a:t>Único</a:t>
          </a:r>
          <a:r>
            <a:rPr lang="en-US" sz="1900" kern="1200" dirty="0"/>
            <a:t> de </a:t>
          </a:r>
          <a:r>
            <a:rPr lang="en-US" sz="1900" kern="1200" dirty="0" err="1"/>
            <a:t>Victimas</a:t>
          </a:r>
          <a:endParaRPr lang="en-US" sz="1900" kern="1200" dirty="0"/>
        </a:p>
        <a:p>
          <a:pPr marL="342900" lvl="2" indent="-171450" algn="l" defTabSz="844550">
            <a:lnSpc>
              <a:spcPct val="90000"/>
            </a:lnSpc>
            <a:spcBef>
              <a:spcPct val="0"/>
            </a:spcBef>
            <a:spcAft>
              <a:spcPct val="15000"/>
            </a:spcAft>
            <a:buChar char="•"/>
          </a:pPr>
          <a:r>
            <a:rPr lang="en-US" sz="1900" kern="1200" dirty="0"/>
            <a:t>Unidad de </a:t>
          </a:r>
          <a:r>
            <a:rPr lang="en-US" sz="1900" kern="1200" dirty="0" err="1"/>
            <a:t>Víctimas</a:t>
          </a:r>
          <a:endParaRPr lang="en-US" sz="1900" kern="1200" dirty="0"/>
        </a:p>
        <a:p>
          <a:pPr marL="171450" lvl="1" indent="-171450" algn="l" defTabSz="844550">
            <a:lnSpc>
              <a:spcPct val="90000"/>
            </a:lnSpc>
            <a:spcBef>
              <a:spcPct val="0"/>
            </a:spcBef>
            <a:spcAft>
              <a:spcPct val="15000"/>
            </a:spcAft>
            <a:buChar char="•"/>
          </a:pPr>
          <a:r>
            <a:rPr lang="en-US" sz="1900" kern="1200" dirty="0" err="1"/>
            <a:t>Encuestas</a:t>
          </a:r>
          <a:r>
            <a:rPr lang="en-US" sz="1900" kern="1200" dirty="0"/>
            <a:t> de </a:t>
          </a:r>
          <a:r>
            <a:rPr lang="en-US" sz="1900" kern="1200" dirty="0" err="1"/>
            <a:t>salud</a:t>
          </a:r>
          <a:endParaRPr lang="en-US" sz="1900" kern="1200" dirty="0"/>
        </a:p>
        <a:p>
          <a:pPr marL="342900" lvl="2" indent="-171450" algn="l" defTabSz="844550">
            <a:lnSpc>
              <a:spcPct val="90000"/>
            </a:lnSpc>
            <a:spcBef>
              <a:spcPct val="0"/>
            </a:spcBef>
            <a:spcAft>
              <a:spcPct val="15000"/>
            </a:spcAft>
            <a:buChar char="•"/>
          </a:pPr>
          <a:r>
            <a:rPr lang="es-MX" sz="1900" kern="1200" dirty="0"/>
            <a:t>Ministerio de Salud y Protección Social -SISPRO-</a:t>
          </a:r>
          <a:endParaRPr lang="en-US" sz="1900" kern="1200" dirty="0"/>
        </a:p>
        <a:p>
          <a:pPr marL="171450" lvl="1" indent="-171450" algn="l" defTabSz="844550">
            <a:lnSpc>
              <a:spcPct val="90000"/>
            </a:lnSpc>
            <a:spcBef>
              <a:spcPct val="0"/>
            </a:spcBef>
            <a:spcAft>
              <a:spcPct val="15000"/>
            </a:spcAft>
            <a:buChar char="•"/>
          </a:pPr>
          <a:r>
            <a:rPr lang="en-US" sz="1900" kern="1200" dirty="0" err="1"/>
            <a:t>Registro</a:t>
          </a:r>
          <a:r>
            <a:rPr lang="en-US" sz="1900" kern="1200" dirty="0"/>
            <a:t> Civil</a:t>
          </a:r>
        </a:p>
        <a:p>
          <a:pPr marL="342900" lvl="2" indent="-171450" algn="l" defTabSz="844550">
            <a:lnSpc>
              <a:spcPct val="90000"/>
            </a:lnSpc>
            <a:spcBef>
              <a:spcPct val="0"/>
            </a:spcBef>
            <a:spcAft>
              <a:spcPct val="15000"/>
            </a:spcAft>
            <a:buChar char="•"/>
          </a:pPr>
          <a:r>
            <a:rPr lang="es-MX" sz="1900" kern="1200" dirty="0"/>
            <a:t>Registraduría Nacional del Estado Civil</a:t>
          </a:r>
          <a:endParaRPr lang="en-US" sz="1900" kern="1200" dirty="0"/>
        </a:p>
      </dsp:txBody>
      <dsp:txXfrm>
        <a:off x="3495359" y="615685"/>
        <a:ext cx="5196773" cy="3694113"/>
      </dsp:txXfrm>
    </dsp:sp>
    <dsp:sp modelId="{7BFCB8CC-AF32-4E63-9140-1687E22D5E6D}">
      <dsp:nvSpPr>
        <dsp:cNvPr id="0" name=""/>
        <dsp:cNvSpPr/>
      </dsp:nvSpPr>
      <dsp:spPr>
        <a:xfrm>
          <a:off x="1200526" y="430708"/>
          <a:ext cx="2294832" cy="406406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MX" sz="3000" kern="1200"/>
            <a:t>Poblacional</a:t>
          </a:r>
          <a:endParaRPr lang="en-US" sz="3000" kern="1200" dirty="0"/>
        </a:p>
      </dsp:txBody>
      <dsp:txXfrm>
        <a:off x="1312550" y="542732"/>
        <a:ext cx="2070784" cy="3840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2B0BE-9C26-4883-BF23-884236D6310F}">
      <dsp:nvSpPr>
        <dsp:cNvPr id="0" name=""/>
        <dsp:cNvSpPr/>
      </dsp:nvSpPr>
      <dsp:spPr>
        <a:xfrm>
          <a:off x="4041063" y="1569"/>
          <a:ext cx="6357704" cy="850017"/>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Sistema de Vigilancia en Salud Pública -SIVIGILA-</a:t>
          </a:r>
        </a:p>
      </dsp:txBody>
      <dsp:txXfrm>
        <a:off x="4041063" y="107821"/>
        <a:ext cx="6038948" cy="637513"/>
      </dsp:txXfrm>
    </dsp:sp>
    <dsp:sp modelId="{7BFCB8CC-AF32-4E63-9140-1687E22D5E6D}">
      <dsp:nvSpPr>
        <dsp:cNvPr id="0" name=""/>
        <dsp:cNvSpPr/>
      </dsp:nvSpPr>
      <dsp:spPr>
        <a:xfrm>
          <a:off x="0" y="75899"/>
          <a:ext cx="3968476" cy="70135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t>Sistemas</a:t>
          </a:r>
          <a:r>
            <a:rPr lang="en-US" sz="2000" kern="1200" dirty="0"/>
            <a:t> de </a:t>
          </a:r>
          <a:r>
            <a:rPr lang="en-US" sz="2000" kern="1200" dirty="0" err="1"/>
            <a:t>Vigilancia</a:t>
          </a:r>
          <a:endParaRPr lang="en-US" sz="2000" kern="1200" dirty="0"/>
        </a:p>
      </dsp:txBody>
      <dsp:txXfrm>
        <a:off x="34237" y="110136"/>
        <a:ext cx="3900002" cy="632884"/>
      </dsp:txXfrm>
    </dsp:sp>
    <dsp:sp modelId="{F7DF686F-190E-4DEB-963E-8468E4293B3F}">
      <dsp:nvSpPr>
        <dsp:cNvPr id="0" name=""/>
        <dsp:cNvSpPr/>
      </dsp:nvSpPr>
      <dsp:spPr>
        <a:xfrm>
          <a:off x="4188542" y="936589"/>
          <a:ext cx="6282813" cy="850017"/>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s-MX" sz="2100" kern="1200" dirty="0"/>
            <a:t>SISCAC-HIGIA</a:t>
          </a:r>
          <a:endParaRPr lang="en-US" sz="2100" kern="1200" dirty="0"/>
        </a:p>
      </dsp:txBody>
      <dsp:txXfrm>
        <a:off x="4188542" y="1042841"/>
        <a:ext cx="5964057" cy="637513"/>
      </dsp:txXfrm>
    </dsp:sp>
    <dsp:sp modelId="{1F582763-B4E1-405A-8A38-FB3FEE788A43}">
      <dsp:nvSpPr>
        <dsp:cNvPr id="0" name=""/>
        <dsp:cNvSpPr/>
      </dsp:nvSpPr>
      <dsp:spPr>
        <a:xfrm>
          <a:off x="0" y="936589"/>
          <a:ext cx="4188542" cy="85001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MX" sz="2000" kern="1200"/>
            <a:t>Cuenta </a:t>
          </a:r>
          <a:r>
            <a:rPr lang="es-MX" sz="2000" kern="1200" dirty="0"/>
            <a:t>de Alto Costo -CAC-</a:t>
          </a:r>
          <a:endParaRPr lang="en-US" sz="2000" kern="1200" dirty="0"/>
        </a:p>
      </dsp:txBody>
      <dsp:txXfrm>
        <a:off x="41494" y="978083"/>
        <a:ext cx="4105554" cy="767029"/>
      </dsp:txXfrm>
    </dsp:sp>
    <dsp:sp modelId="{CCE89108-FA32-4076-AA88-16C3D189162D}">
      <dsp:nvSpPr>
        <dsp:cNvPr id="0" name=""/>
        <dsp:cNvSpPr/>
      </dsp:nvSpPr>
      <dsp:spPr>
        <a:xfrm>
          <a:off x="4188542" y="1871608"/>
          <a:ext cx="6282813" cy="850017"/>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Instituto Nacional de Medicina Legal y Ciencias Forenses</a:t>
          </a:r>
        </a:p>
      </dsp:txBody>
      <dsp:txXfrm>
        <a:off x="4188542" y="1977860"/>
        <a:ext cx="5964057" cy="637513"/>
      </dsp:txXfrm>
    </dsp:sp>
    <dsp:sp modelId="{FD5015F3-34A3-4324-9E52-B20815EA27FB}">
      <dsp:nvSpPr>
        <dsp:cNvPr id="0" name=""/>
        <dsp:cNvSpPr/>
      </dsp:nvSpPr>
      <dsp:spPr>
        <a:xfrm>
          <a:off x="0" y="1871608"/>
          <a:ext cx="4188542" cy="85001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MX" sz="2000" kern="1200" dirty="0"/>
            <a:t>Forensis, Datos para la Vida. lesiones de causa externa</a:t>
          </a:r>
          <a:endParaRPr lang="en-US" sz="2000" kern="1200" dirty="0"/>
        </a:p>
      </dsp:txBody>
      <dsp:txXfrm>
        <a:off x="41494" y="1913102"/>
        <a:ext cx="4105554" cy="767029"/>
      </dsp:txXfrm>
    </dsp:sp>
    <dsp:sp modelId="{593AEAD9-8A1B-45F0-8E37-BA73BFFFBA40}">
      <dsp:nvSpPr>
        <dsp:cNvPr id="0" name=""/>
        <dsp:cNvSpPr/>
      </dsp:nvSpPr>
      <dsp:spPr>
        <a:xfrm>
          <a:off x="4188542" y="2806628"/>
          <a:ext cx="6282813" cy="850017"/>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s-MX" sz="2100" kern="1200" dirty="0"/>
            <a:t>Sistema de Información de la Vigilancia de la Calidad del Agua para Consumo Humano-SIVICAP-</a:t>
          </a:r>
          <a:endParaRPr lang="en-US" sz="2100" kern="1200" dirty="0"/>
        </a:p>
      </dsp:txBody>
      <dsp:txXfrm>
        <a:off x="4188542" y="2912880"/>
        <a:ext cx="5964057" cy="637513"/>
      </dsp:txXfrm>
    </dsp:sp>
    <dsp:sp modelId="{5849E560-3B2C-4CD2-B7E3-B9D7F2A99539}">
      <dsp:nvSpPr>
        <dsp:cNvPr id="0" name=""/>
        <dsp:cNvSpPr/>
      </dsp:nvSpPr>
      <dsp:spPr>
        <a:xfrm>
          <a:off x="0" y="2806628"/>
          <a:ext cx="4188542" cy="85001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Instituto Nacional de </a:t>
          </a:r>
          <a:r>
            <a:rPr lang="en-US" sz="2000" kern="1200" dirty="0" err="1"/>
            <a:t>Salud</a:t>
          </a:r>
          <a:endParaRPr lang="en-US" sz="2000" kern="1200" dirty="0"/>
        </a:p>
      </dsp:txBody>
      <dsp:txXfrm>
        <a:off x="41494" y="2848122"/>
        <a:ext cx="4105554" cy="767029"/>
      </dsp:txXfrm>
    </dsp:sp>
    <dsp:sp modelId="{11E8DAE0-7093-46C3-A60F-94BDE157D224}">
      <dsp:nvSpPr>
        <dsp:cNvPr id="0" name=""/>
        <dsp:cNvSpPr/>
      </dsp:nvSpPr>
      <dsp:spPr>
        <a:xfrm>
          <a:off x="4188542" y="3741647"/>
          <a:ext cx="6282813" cy="850017"/>
        </a:xfrm>
        <a:prstGeom prst="rightArrow">
          <a:avLst>
            <a:gd name="adj1" fmla="val 75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s-MX" sz="2100" kern="1200" dirty="0"/>
            <a:t>Programas de salud pública (TB, VIH, Lepra, entre otros)</a:t>
          </a:r>
          <a:endParaRPr lang="en-US" sz="2100" kern="1200" dirty="0"/>
        </a:p>
      </dsp:txBody>
      <dsp:txXfrm>
        <a:off x="4188542" y="3847899"/>
        <a:ext cx="5964057" cy="637513"/>
      </dsp:txXfrm>
    </dsp:sp>
    <dsp:sp modelId="{0224347D-307B-4F81-9157-5BC9BD1B62FB}">
      <dsp:nvSpPr>
        <dsp:cNvPr id="0" name=""/>
        <dsp:cNvSpPr/>
      </dsp:nvSpPr>
      <dsp:spPr>
        <a:xfrm>
          <a:off x="0" y="3741647"/>
          <a:ext cx="4188542" cy="85001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MX" sz="2000" kern="1200" dirty="0"/>
            <a:t>Ministerio de Salud y Protección Social -SISPRO-</a:t>
          </a:r>
          <a:endParaRPr lang="en-US" sz="2000" kern="1200" dirty="0"/>
        </a:p>
      </dsp:txBody>
      <dsp:txXfrm>
        <a:off x="41494" y="3783141"/>
        <a:ext cx="4105554" cy="767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D245E-33B8-4820-946C-BE85B3426032}">
      <dsp:nvSpPr>
        <dsp:cNvPr id="0" name=""/>
        <dsp:cNvSpPr/>
      </dsp:nvSpPr>
      <dsp:spPr>
        <a:xfrm>
          <a:off x="3262669" y="2107281"/>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dirty="0"/>
            <a:t>Comunidad general</a:t>
          </a:r>
          <a:endParaRPr lang="en-US" sz="1800" kern="1200" dirty="0"/>
        </a:p>
      </dsp:txBody>
      <dsp:txXfrm>
        <a:off x="3497373" y="2341985"/>
        <a:ext cx="1133253" cy="1133253"/>
      </dsp:txXfrm>
    </dsp:sp>
    <dsp:sp modelId="{4EF4BA00-C618-448F-9E02-E667714FB379}">
      <dsp:nvSpPr>
        <dsp:cNvPr id="0" name=""/>
        <dsp:cNvSpPr/>
      </dsp:nvSpPr>
      <dsp:spPr>
        <a:xfrm rot="16200000">
          <a:off x="3821891" y="1847426"/>
          <a:ext cx="484217" cy="35492"/>
        </a:xfrm>
        <a:custGeom>
          <a:avLst/>
          <a:gdLst/>
          <a:ahLst/>
          <a:cxnLst/>
          <a:rect l="0" t="0" r="0" b="0"/>
          <a:pathLst>
            <a:path>
              <a:moveTo>
                <a:pt x="0" y="17746"/>
              </a:moveTo>
              <a:lnTo>
                <a:pt x="484217"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1894" y="1853067"/>
        <a:ext cx="24210" cy="24210"/>
      </dsp:txXfrm>
    </dsp:sp>
    <dsp:sp modelId="{D2264629-CE98-4679-A1F0-A2B16EDC8A6A}">
      <dsp:nvSpPr>
        <dsp:cNvPr id="0" name=""/>
        <dsp:cNvSpPr/>
      </dsp:nvSpPr>
      <dsp:spPr>
        <a:xfrm>
          <a:off x="3262669" y="20402"/>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kern="1200" dirty="0"/>
            <a:t>Entidades Municipales</a:t>
          </a:r>
          <a:endParaRPr lang="en-US" sz="1700" kern="1200" dirty="0"/>
        </a:p>
      </dsp:txBody>
      <dsp:txXfrm>
        <a:off x="3497373" y="255106"/>
        <a:ext cx="1133253" cy="1133253"/>
      </dsp:txXfrm>
    </dsp:sp>
    <dsp:sp modelId="{1FEDF92B-7FF7-4BF0-9E60-2A1EC942118E}">
      <dsp:nvSpPr>
        <dsp:cNvPr id="0" name=""/>
        <dsp:cNvSpPr/>
      </dsp:nvSpPr>
      <dsp:spPr>
        <a:xfrm rot="20520000">
          <a:off x="4814261" y="2568426"/>
          <a:ext cx="484217" cy="35492"/>
        </a:xfrm>
        <a:custGeom>
          <a:avLst/>
          <a:gdLst/>
          <a:ahLst/>
          <a:cxnLst/>
          <a:rect l="0" t="0" r="0" b="0"/>
          <a:pathLst>
            <a:path>
              <a:moveTo>
                <a:pt x="0" y="17746"/>
              </a:moveTo>
              <a:lnTo>
                <a:pt x="484217"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4264" y="2574066"/>
        <a:ext cx="24210" cy="24210"/>
      </dsp:txXfrm>
    </dsp:sp>
    <dsp:sp modelId="{2F4F5237-1E7A-46AA-A149-76FF1409B2FC}">
      <dsp:nvSpPr>
        <dsp:cNvPr id="0" name=""/>
        <dsp:cNvSpPr/>
      </dsp:nvSpPr>
      <dsp:spPr>
        <a:xfrm>
          <a:off x="5247409" y="1462400"/>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kern="1200" dirty="0"/>
            <a:t>Entidades de supervisión y control</a:t>
          </a:r>
          <a:endParaRPr lang="en-US" sz="1700" kern="1200" dirty="0"/>
        </a:p>
      </dsp:txBody>
      <dsp:txXfrm>
        <a:off x="5482113" y="1697104"/>
        <a:ext cx="1133253" cy="1133253"/>
      </dsp:txXfrm>
    </dsp:sp>
    <dsp:sp modelId="{F0B5FDB5-E88C-4902-BC72-D1ADCF94FBF5}">
      <dsp:nvSpPr>
        <dsp:cNvPr id="0" name=""/>
        <dsp:cNvSpPr/>
      </dsp:nvSpPr>
      <dsp:spPr>
        <a:xfrm rot="3240000">
          <a:off x="4435209" y="3735027"/>
          <a:ext cx="484217" cy="35492"/>
        </a:xfrm>
        <a:custGeom>
          <a:avLst/>
          <a:gdLst/>
          <a:ahLst/>
          <a:cxnLst/>
          <a:rect l="0" t="0" r="0" b="0"/>
          <a:pathLst>
            <a:path>
              <a:moveTo>
                <a:pt x="0" y="17746"/>
              </a:moveTo>
              <a:lnTo>
                <a:pt x="484217"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65213" y="3740667"/>
        <a:ext cx="24210" cy="24210"/>
      </dsp:txXfrm>
    </dsp:sp>
    <dsp:sp modelId="{67F8BB47-D605-490A-B569-0CDAC8EB9288}">
      <dsp:nvSpPr>
        <dsp:cNvPr id="0" name=""/>
        <dsp:cNvSpPr/>
      </dsp:nvSpPr>
      <dsp:spPr>
        <a:xfrm>
          <a:off x="4489306" y="3795603"/>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kern="1200" dirty="0"/>
            <a:t>Comunidad académica</a:t>
          </a:r>
          <a:endParaRPr lang="en-US" sz="1700" kern="1200" dirty="0"/>
        </a:p>
      </dsp:txBody>
      <dsp:txXfrm>
        <a:off x="4724010" y="4030307"/>
        <a:ext cx="1133253" cy="1133253"/>
      </dsp:txXfrm>
    </dsp:sp>
    <dsp:sp modelId="{47961C75-952F-4DB6-9C7A-0D4ADD16E67A}">
      <dsp:nvSpPr>
        <dsp:cNvPr id="0" name=""/>
        <dsp:cNvSpPr/>
      </dsp:nvSpPr>
      <dsp:spPr>
        <a:xfrm rot="7560000">
          <a:off x="3208572" y="3735027"/>
          <a:ext cx="484217" cy="35492"/>
        </a:xfrm>
        <a:custGeom>
          <a:avLst/>
          <a:gdLst/>
          <a:ahLst/>
          <a:cxnLst/>
          <a:rect l="0" t="0" r="0" b="0"/>
          <a:pathLst>
            <a:path>
              <a:moveTo>
                <a:pt x="0" y="17746"/>
              </a:moveTo>
              <a:lnTo>
                <a:pt x="484217"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38575" y="3740667"/>
        <a:ext cx="24210" cy="24210"/>
      </dsp:txXfrm>
    </dsp:sp>
    <dsp:sp modelId="{DD041634-AADD-44A9-B621-A80A485D8A9F}">
      <dsp:nvSpPr>
        <dsp:cNvPr id="0" name=""/>
        <dsp:cNvSpPr/>
      </dsp:nvSpPr>
      <dsp:spPr>
        <a:xfrm>
          <a:off x="2036031" y="3795603"/>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kern="1200" dirty="0"/>
            <a:t>Grupos vulnerables</a:t>
          </a:r>
          <a:endParaRPr lang="en-US" sz="1700" kern="1200" dirty="0"/>
        </a:p>
      </dsp:txBody>
      <dsp:txXfrm>
        <a:off x="2270735" y="4030307"/>
        <a:ext cx="1133253" cy="1133253"/>
      </dsp:txXfrm>
    </dsp:sp>
    <dsp:sp modelId="{60799A36-1FED-4427-9789-76EB9A7816F8}">
      <dsp:nvSpPr>
        <dsp:cNvPr id="0" name=""/>
        <dsp:cNvSpPr/>
      </dsp:nvSpPr>
      <dsp:spPr>
        <a:xfrm rot="11880000">
          <a:off x="2829520" y="2568426"/>
          <a:ext cx="484217" cy="35492"/>
        </a:xfrm>
        <a:custGeom>
          <a:avLst/>
          <a:gdLst/>
          <a:ahLst/>
          <a:cxnLst/>
          <a:rect l="0" t="0" r="0" b="0"/>
          <a:pathLst>
            <a:path>
              <a:moveTo>
                <a:pt x="0" y="17746"/>
              </a:moveTo>
              <a:lnTo>
                <a:pt x="484217" y="1774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59524" y="2574066"/>
        <a:ext cx="24210" cy="24210"/>
      </dsp:txXfrm>
    </dsp:sp>
    <dsp:sp modelId="{A305F231-3130-4A7C-A5E8-EC3FAEB13352}">
      <dsp:nvSpPr>
        <dsp:cNvPr id="0" name=""/>
        <dsp:cNvSpPr/>
      </dsp:nvSpPr>
      <dsp:spPr>
        <a:xfrm>
          <a:off x="1277928" y="1462400"/>
          <a:ext cx="1602661" cy="1602661"/>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kern="1200" dirty="0"/>
            <a:t>Actores SGSSS_ EAPB-IPS</a:t>
          </a:r>
          <a:endParaRPr lang="en-US" sz="1700" kern="1200" dirty="0"/>
        </a:p>
      </dsp:txBody>
      <dsp:txXfrm>
        <a:off x="1512632" y="1697104"/>
        <a:ext cx="1133253" cy="113325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D4E1B-EF65-4B95-8CC2-0979383772BF}" type="datetimeFigureOut">
              <a:rPr lang="en-US" smtClean="0"/>
              <a:t>10/11/2024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6D3D1-2E79-4EFB-9DA0-76A3FD87E60E}" type="slidenum">
              <a:rPr lang="en-US" smtClean="0"/>
              <a:t>‹Nº›</a:t>
            </a:fld>
            <a:endParaRPr lang="en-US"/>
          </a:p>
        </p:txBody>
      </p:sp>
    </p:spTree>
    <p:extLst>
      <p:ext uri="{BB962C8B-B14F-4D97-AF65-F5344CB8AC3E}">
        <p14:creationId xmlns:p14="http://schemas.microsoft.com/office/powerpoint/2010/main" val="52057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En la misión del Observatorio se deberá plasmar la contribución que se pretende realizar respecto a la generación, análisis de información y conocimiento, mediante el trabajo colaborativo en red para el fortalecimiento de la capacidad de respuesta, la formulación y gestión de políticas y planes respecto a la temática de que trate el Observatorio a trabajar. </a:t>
            </a: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FCA7B-F038-4E10-AAAB-5F442AF53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17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La visión del Observatorio parte de la reflexión sobre el punto actual y el punto hacia donde se quiere llegar con el Observatorio (definir una fecha de referencia en el futuro). Se espera que la visión sea ambiciosa pero factible, además, debe ser coherente con los valores del Observatorio. </a:t>
            </a: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FCA7B-F038-4E10-AAAB-5F442AF53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4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De acuerdo con lo anterior, los objetivos del Observatorio deberán ir orientados como mínimo hacia los siguientes aspectos: </a:t>
            </a:r>
          </a:p>
          <a:p>
            <a:r>
              <a:rPr lang="es-MX" sz="1200" b="0" i="0" u="none" strike="noStrike" kern="1200" baseline="0" dirty="0">
                <a:solidFill>
                  <a:schemeClr val="tx1"/>
                </a:solidFill>
                <a:latin typeface="+mn-lt"/>
                <a:ea typeface="+mn-ea"/>
                <a:cs typeface="+mn-cs"/>
              </a:rPr>
              <a:t>- Producir evidencia pertinente y de calidad en la temática abordada, a través del análisis crítico y sistemático desde distintas perspectivas </a:t>
            </a:r>
          </a:p>
          <a:p>
            <a:r>
              <a:rPr lang="es-MX" sz="1200" b="0" i="0" u="none" strike="noStrike" kern="1200" baseline="0" dirty="0">
                <a:solidFill>
                  <a:schemeClr val="tx1"/>
                </a:solidFill>
                <a:latin typeface="+mn-lt"/>
                <a:ea typeface="+mn-ea"/>
                <a:cs typeface="+mn-cs"/>
              </a:rPr>
              <a:t>- Generar información estandarizada en función de la temática definida para el Observatorio </a:t>
            </a:r>
          </a:p>
          <a:p>
            <a:r>
              <a:rPr lang="es-MX" sz="1200" b="0" i="0" u="none" strike="noStrike" kern="1200" baseline="0" dirty="0">
                <a:solidFill>
                  <a:schemeClr val="tx1"/>
                </a:solidFill>
                <a:latin typeface="+mn-lt"/>
                <a:ea typeface="+mn-ea"/>
                <a:cs typeface="+mn-cs"/>
              </a:rPr>
              <a:t>- Evaluar y monitorear situaciones y tendencias de la temática a abordar, relacionada con las metas internacionales, nacionales y regionales. </a:t>
            </a:r>
          </a:p>
          <a:p>
            <a:r>
              <a:rPr lang="es-MX" sz="1200" b="0" i="0" u="none" strike="noStrike" kern="1200" baseline="0" dirty="0">
                <a:solidFill>
                  <a:schemeClr val="tx1"/>
                </a:solidFill>
                <a:latin typeface="+mn-lt"/>
                <a:ea typeface="+mn-ea"/>
                <a:cs typeface="+mn-cs"/>
              </a:rPr>
              <a:t>- Identificar brechas de información y necesidades de investigación en la temática a tratar por el Observatorio. </a:t>
            </a:r>
          </a:p>
          <a:p>
            <a:r>
              <a:rPr lang="es-MX" sz="1200" b="0" i="0" u="none" strike="noStrike" kern="1200" baseline="0" dirty="0">
                <a:solidFill>
                  <a:schemeClr val="tx1"/>
                </a:solidFill>
                <a:latin typeface="+mn-lt"/>
                <a:ea typeface="+mn-ea"/>
                <a:cs typeface="+mn-cs"/>
              </a:rPr>
              <a:t>- Mejorar la calidad de la información y fortalecer los sistemas de información que proveen los insumos de análisis para el Observatorio. </a:t>
            </a:r>
          </a:p>
          <a:p>
            <a:r>
              <a:rPr lang="es-MX" sz="1200" b="0" i="0" u="none" strike="noStrike" kern="1200" baseline="0" dirty="0">
                <a:solidFill>
                  <a:schemeClr val="tx1"/>
                </a:solidFill>
                <a:latin typeface="+mn-lt"/>
                <a:ea typeface="+mn-ea"/>
                <a:cs typeface="+mn-cs"/>
              </a:rPr>
              <a:t>- Diseñar estrategias de comunicación multidireccional e interactiva que permita la traducción social del conocimiento y la participación social. </a:t>
            </a:r>
          </a:p>
          <a:p>
            <a:r>
              <a:rPr lang="es-MX" sz="1200" b="0" i="0" u="none" strike="noStrike" kern="1200" baseline="0" dirty="0">
                <a:solidFill>
                  <a:schemeClr val="tx1"/>
                </a:solidFill>
                <a:latin typeface="+mn-lt"/>
                <a:ea typeface="+mn-ea"/>
                <a:cs typeface="+mn-cs"/>
              </a:rPr>
              <a:t>- Participar y propiciar el trabajo en redes del conocimiento. </a:t>
            </a:r>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FCA7B-F038-4E10-AAAB-5F442AF53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3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s-MX" sz="1200" b="0" i="0" u="none" strike="noStrike" kern="1200" baseline="0" dirty="0">
                <a:solidFill>
                  <a:schemeClr val="tx1"/>
                </a:solidFill>
                <a:latin typeface="+mn-lt"/>
                <a:ea typeface="+mn-ea"/>
                <a:cs typeface="+mn-cs"/>
              </a:rPr>
              <a:t>Desarrollar capacidades en los métodos y enfoques para el análisis de salud </a:t>
            </a:r>
          </a:p>
          <a:p>
            <a:r>
              <a:rPr lang="es-MX" sz="1200" b="0" i="0" u="none" strike="noStrike" kern="1200" baseline="0" dirty="0">
                <a:solidFill>
                  <a:schemeClr val="tx1"/>
                </a:solidFill>
                <a:latin typeface="+mn-lt"/>
                <a:ea typeface="+mn-ea"/>
                <a:cs typeface="+mn-cs"/>
              </a:rPr>
              <a:t>- Incentivar los diálogos y foros sobre políticas necesarias para abrir el debate y promover el pensamiento crítico y compromiso de mejorar las condiciones de salud, especialmente de los grupos en mayor vulnerabilidad </a:t>
            </a:r>
          </a:p>
          <a:p>
            <a:r>
              <a:rPr lang="es-MX" sz="1200" b="0" i="0" u="none" strike="noStrike" kern="1200" baseline="0" dirty="0">
                <a:solidFill>
                  <a:schemeClr val="tx1"/>
                </a:solidFill>
                <a:latin typeface="+mn-lt"/>
                <a:ea typeface="+mn-ea"/>
                <a:cs typeface="+mn-cs"/>
              </a:rPr>
              <a:t>- Favorecer las políticas y herramientas de gobierno de apoyo en gestión del conocimiento, así como a la veeduría ciudadana </a:t>
            </a:r>
          </a:p>
          <a:p>
            <a:r>
              <a:rPr lang="en-US" sz="1200" b="0" i="0" u="none" strike="noStrike" kern="1200" baseline="0" dirty="0">
                <a:solidFill>
                  <a:schemeClr val="tx1"/>
                </a:solidFill>
                <a:latin typeface="+mn-lt"/>
                <a:ea typeface="+mn-ea"/>
                <a:cs typeface="+mn-cs"/>
              </a:rPr>
              <a:t>52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s-MX" sz="1200" b="0" i="0" u="none" strike="noStrike" kern="1200" baseline="0" dirty="0">
                <a:solidFill>
                  <a:schemeClr val="tx1"/>
                </a:solidFill>
                <a:latin typeface="+mn-lt"/>
                <a:ea typeface="+mn-ea"/>
                <a:cs typeface="+mn-cs"/>
              </a:rPr>
              <a:t>- Aumentar el interés por incluir y priorizar en la agenda política la necesidad de intervenir el tema del observatorio desde el uso de la evidencia y gestión del conocimiento. </a:t>
            </a:r>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FCA7B-F038-4E10-AAAB-5F442AF53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1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11/10/2024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39264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11/10/2024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34307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11/10/2024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99833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a:extLst>
              <a:ext uri="{FF2B5EF4-FFF2-40B4-BE49-F238E27FC236}">
                <a16:creationId xmlns:a16="http://schemas.microsoft.com/office/drawing/2014/main" id="{7DEEBE27-89FB-4C61-8362-F59122CE05E7}"/>
              </a:ext>
            </a:extLst>
          </p:cNvPr>
          <p:cNvSpPr>
            <a:spLocks noGrp="1"/>
          </p:cNvSpPr>
          <p:nvPr>
            <p:ph type="dt" sz="half" idx="10"/>
          </p:nvPr>
        </p:nvSpPr>
        <p:spPr/>
        <p:txBody>
          <a:bodyPr/>
          <a:lstStyle>
            <a:lvl1pPr>
              <a:defRPr/>
            </a:lvl1pPr>
          </a:lstStyle>
          <a:p>
            <a:pPr>
              <a:defRPr/>
            </a:pPr>
            <a:fld id="{BDDD101B-9824-41CA-AAB7-783E7113D07D}"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FA29DFE6-C22D-4904-A83A-8B2F3D10FD6E}"/>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694632B0-703B-4B99-B421-C8D63CA42F1E}"/>
              </a:ext>
            </a:extLst>
          </p:cNvPr>
          <p:cNvSpPr>
            <a:spLocks noGrp="1"/>
          </p:cNvSpPr>
          <p:nvPr>
            <p:ph type="sldNum" sz="quarter" idx="12"/>
          </p:nvPr>
        </p:nvSpPr>
        <p:spPr/>
        <p:txBody>
          <a:bodyPr/>
          <a:lstStyle>
            <a:lvl1pPr>
              <a:defRPr/>
            </a:lvl1pPr>
          </a:lstStyle>
          <a:p>
            <a:pPr>
              <a:defRPr/>
            </a:pPr>
            <a:fld id="{1881216C-2754-485C-894C-1F6D2B1E4FA2}" type="slidenum">
              <a:rPr lang="es-CO"/>
              <a:pPr>
                <a:defRPr/>
              </a:pPr>
              <a:t>‹Nº›</a:t>
            </a:fld>
            <a:endParaRPr lang="es-CO"/>
          </a:p>
        </p:txBody>
      </p:sp>
    </p:spTree>
    <p:extLst>
      <p:ext uri="{BB962C8B-B14F-4D97-AF65-F5344CB8AC3E}">
        <p14:creationId xmlns:p14="http://schemas.microsoft.com/office/powerpoint/2010/main" val="42578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38AD6C9-45AE-49A2-9032-BE2CDC4CA8E9}"/>
              </a:ext>
            </a:extLst>
          </p:cNvPr>
          <p:cNvSpPr>
            <a:spLocks noGrp="1"/>
          </p:cNvSpPr>
          <p:nvPr>
            <p:ph type="dt" sz="half" idx="10"/>
          </p:nvPr>
        </p:nvSpPr>
        <p:spPr/>
        <p:txBody>
          <a:bodyPr/>
          <a:lstStyle>
            <a:lvl1pPr>
              <a:defRPr/>
            </a:lvl1pPr>
          </a:lstStyle>
          <a:p>
            <a:pPr>
              <a:defRPr/>
            </a:pPr>
            <a:fld id="{FFDD0DA0-6D45-4FBD-99B4-40FEF61CC51A}"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F3F60E0C-F93E-41B2-84CD-EE7C4DF6423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840810CD-261A-4738-90BE-CA789F2B0D15}"/>
              </a:ext>
            </a:extLst>
          </p:cNvPr>
          <p:cNvSpPr>
            <a:spLocks noGrp="1"/>
          </p:cNvSpPr>
          <p:nvPr>
            <p:ph type="sldNum" sz="quarter" idx="12"/>
          </p:nvPr>
        </p:nvSpPr>
        <p:spPr/>
        <p:txBody>
          <a:bodyPr/>
          <a:lstStyle>
            <a:lvl1pPr>
              <a:defRPr/>
            </a:lvl1pPr>
          </a:lstStyle>
          <a:p>
            <a:pPr>
              <a:defRPr/>
            </a:pPr>
            <a:fld id="{269E7944-2624-406B-95EF-E81810086F87}" type="slidenum">
              <a:rPr lang="es-CO"/>
              <a:pPr>
                <a:defRPr/>
              </a:pPr>
              <a:t>‹Nº›</a:t>
            </a:fld>
            <a:endParaRPr lang="es-CO"/>
          </a:p>
        </p:txBody>
      </p:sp>
    </p:spTree>
    <p:extLst>
      <p:ext uri="{BB962C8B-B14F-4D97-AF65-F5344CB8AC3E}">
        <p14:creationId xmlns:p14="http://schemas.microsoft.com/office/powerpoint/2010/main" val="26173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26596BDA-8C10-4546-B3FD-2A0D351EF98F}"/>
              </a:ext>
            </a:extLst>
          </p:cNvPr>
          <p:cNvSpPr>
            <a:spLocks noGrp="1"/>
          </p:cNvSpPr>
          <p:nvPr>
            <p:ph type="dt" sz="half" idx="10"/>
          </p:nvPr>
        </p:nvSpPr>
        <p:spPr/>
        <p:txBody>
          <a:bodyPr/>
          <a:lstStyle>
            <a:lvl1pPr>
              <a:defRPr/>
            </a:lvl1pPr>
          </a:lstStyle>
          <a:p>
            <a:pPr>
              <a:defRPr/>
            </a:pPr>
            <a:fld id="{B700C53D-CEC1-4847-8EB0-AAE2DBF94A68}"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4CF86B33-FD99-4FAD-886B-C64163E73E58}"/>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7691F570-72D4-4700-BD8F-9E32BAE7F10C}"/>
              </a:ext>
            </a:extLst>
          </p:cNvPr>
          <p:cNvSpPr>
            <a:spLocks noGrp="1"/>
          </p:cNvSpPr>
          <p:nvPr>
            <p:ph type="sldNum" sz="quarter" idx="12"/>
          </p:nvPr>
        </p:nvSpPr>
        <p:spPr/>
        <p:txBody>
          <a:bodyPr/>
          <a:lstStyle>
            <a:lvl1pPr>
              <a:defRPr/>
            </a:lvl1pPr>
          </a:lstStyle>
          <a:p>
            <a:pPr>
              <a:defRPr/>
            </a:pPr>
            <a:fld id="{27D05906-4740-4402-B406-0841466C8CC6}" type="slidenum">
              <a:rPr lang="es-CO"/>
              <a:pPr>
                <a:defRPr/>
              </a:pPr>
              <a:t>‹Nº›</a:t>
            </a:fld>
            <a:endParaRPr lang="es-CO"/>
          </a:p>
        </p:txBody>
      </p:sp>
    </p:spTree>
    <p:extLst>
      <p:ext uri="{BB962C8B-B14F-4D97-AF65-F5344CB8AC3E}">
        <p14:creationId xmlns:p14="http://schemas.microsoft.com/office/powerpoint/2010/main" val="1439258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3">
            <a:extLst>
              <a:ext uri="{FF2B5EF4-FFF2-40B4-BE49-F238E27FC236}">
                <a16:creationId xmlns:a16="http://schemas.microsoft.com/office/drawing/2014/main" id="{7A8FE752-4954-48A9-ADB0-E06CBAC542DC}"/>
              </a:ext>
            </a:extLst>
          </p:cNvPr>
          <p:cNvSpPr>
            <a:spLocks noGrp="1"/>
          </p:cNvSpPr>
          <p:nvPr>
            <p:ph type="dt" sz="half" idx="10"/>
          </p:nvPr>
        </p:nvSpPr>
        <p:spPr/>
        <p:txBody>
          <a:bodyPr/>
          <a:lstStyle>
            <a:lvl1pPr>
              <a:defRPr/>
            </a:lvl1pPr>
          </a:lstStyle>
          <a:p>
            <a:pPr>
              <a:defRPr/>
            </a:pPr>
            <a:fld id="{07B8B39F-631A-4E55-906A-785D594BD6EF}" type="datetimeFigureOut">
              <a:rPr lang="es-CO"/>
              <a:pPr>
                <a:defRPr/>
              </a:pPr>
              <a:t>11/10/2024</a:t>
            </a:fld>
            <a:endParaRPr lang="es-CO"/>
          </a:p>
        </p:txBody>
      </p:sp>
      <p:sp>
        <p:nvSpPr>
          <p:cNvPr id="6" name="Marcador de pie de página 4">
            <a:extLst>
              <a:ext uri="{FF2B5EF4-FFF2-40B4-BE49-F238E27FC236}">
                <a16:creationId xmlns:a16="http://schemas.microsoft.com/office/drawing/2014/main" id="{913BA5FE-EAF1-4D9B-BBE7-D03C327D30AE}"/>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A87152AE-0299-447C-A225-08AE0EE86779}"/>
              </a:ext>
            </a:extLst>
          </p:cNvPr>
          <p:cNvSpPr>
            <a:spLocks noGrp="1"/>
          </p:cNvSpPr>
          <p:nvPr>
            <p:ph type="sldNum" sz="quarter" idx="12"/>
          </p:nvPr>
        </p:nvSpPr>
        <p:spPr/>
        <p:txBody>
          <a:bodyPr/>
          <a:lstStyle>
            <a:lvl1pPr>
              <a:defRPr/>
            </a:lvl1pPr>
          </a:lstStyle>
          <a:p>
            <a:pPr>
              <a:defRPr/>
            </a:pPr>
            <a:fld id="{A3CA1FFF-3F4C-4682-9413-0DA4AB503CC2}" type="slidenum">
              <a:rPr lang="es-CO"/>
              <a:pPr>
                <a:defRPr/>
              </a:pPr>
              <a:t>‹Nº›</a:t>
            </a:fld>
            <a:endParaRPr lang="es-CO"/>
          </a:p>
        </p:txBody>
      </p:sp>
    </p:spTree>
    <p:extLst>
      <p:ext uri="{BB962C8B-B14F-4D97-AF65-F5344CB8AC3E}">
        <p14:creationId xmlns:p14="http://schemas.microsoft.com/office/powerpoint/2010/main" val="413551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82537DE5-DA6B-494E-834F-52AC972B28E0}"/>
              </a:ext>
            </a:extLst>
          </p:cNvPr>
          <p:cNvSpPr>
            <a:spLocks noGrp="1"/>
          </p:cNvSpPr>
          <p:nvPr>
            <p:ph type="dt" sz="half" idx="10"/>
          </p:nvPr>
        </p:nvSpPr>
        <p:spPr/>
        <p:txBody>
          <a:bodyPr/>
          <a:lstStyle>
            <a:lvl1pPr>
              <a:defRPr/>
            </a:lvl1pPr>
          </a:lstStyle>
          <a:p>
            <a:pPr>
              <a:defRPr/>
            </a:pPr>
            <a:fld id="{4256DF33-8A02-4F44-AEC0-D386F77FAD08}" type="datetimeFigureOut">
              <a:rPr lang="es-CO"/>
              <a:pPr>
                <a:defRPr/>
              </a:pPr>
              <a:t>11/10/2024</a:t>
            </a:fld>
            <a:endParaRPr lang="es-CO"/>
          </a:p>
        </p:txBody>
      </p:sp>
      <p:sp>
        <p:nvSpPr>
          <p:cNvPr id="8" name="Marcador de pie de página 4">
            <a:extLst>
              <a:ext uri="{FF2B5EF4-FFF2-40B4-BE49-F238E27FC236}">
                <a16:creationId xmlns:a16="http://schemas.microsoft.com/office/drawing/2014/main" id="{890E656A-246D-412D-A7E2-C3FA373BB91B}"/>
              </a:ext>
            </a:extLst>
          </p:cNvPr>
          <p:cNvSpPr>
            <a:spLocks noGrp="1"/>
          </p:cNvSpPr>
          <p:nvPr>
            <p:ph type="ftr" sz="quarter" idx="11"/>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B1F0B026-73DD-4B16-93DF-558D0809036D}"/>
              </a:ext>
            </a:extLst>
          </p:cNvPr>
          <p:cNvSpPr>
            <a:spLocks noGrp="1"/>
          </p:cNvSpPr>
          <p:nvPr>
            <p:ph type="sldNum" sz="quarter" idx="12"/>
          </p:nvPr>
        </p:nvSpPr>
        <p:spPr/>
        <p:txBody>
          <a:bodyPr/>
          <a:lstStyle>
            <a:lvl1pPr>
              <a:defRPr/>
            </a:lvl1pPr>
          </a:lstStyle>
          <a:p>
            <a:pPr>
              <a:defRPr/>
            </a:pPr>
            <a:fld id="{CEFFD826-02E7-4234-82E5-E9DBD05EC000}" type="slidenum">
              <a:rPr lang="es-CO"/>
              <a:pPr>
                <a:defRPr/>
              </a:pPr>
              <a:t>‹Nº›</a:t>
            </a:fld>
            <a:endParaRPr lang="es-CO"/>
          </a:p>
        </p:txBody>
      </p:sp>
    </p:spTree>
    <p:extLst>
      <p:ext uri="{BB962C8B-B14F-4D97-AF65-F5344CB8AC3E}">
        <p14:creationId xmlns:p14="http://schemas.microsoft.com/office/powerpoint/2010/main" val="133069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a:extLst>
              <a:ext uri="{FF2B5EF4-FFF2-40B4-BE49-F238E27FC236}">
                <a16:creationId xmlns:a16="http://schemas.microsoft.com/office/drawing/2014/main" id="{B91DA5B4-74AE-4515-B978-0AB23395342B}"/>
              </a:ext>
            </a:extLst>
          </p:cNvPr>
          <p:cNvSpPr>
            <a:spLocks noGrp="1"/>
          </p:cNvSpPr>
          <p:nvPr>
            <p:ph type="dt" sz="half" idx="10"/>
          </p:nvPr>
        </p:nvSpPr>
        <p:spPr/>
        <p:txBody>
          <a:bodyPr/>
          <a:lstStyle>
            <a:lvl1pPr>
              <a:defRPr/>
            </a:lvl1pPr>
          </a:lstStyle>
          <a:p>
            <a:pPr>
              <a:defRPr/>
            </a:pPr>
            <a:fld id="{1E2B8877-08AF-4273-A9F5-EA81FDBAE317}" type="datetimeFigureOut">
              <a:rPr lang="es-CO"/>
              <a:pPr>
                <a:defRPr/>
              </a:pPr>
              <a:t>11/10/2024</a:t>
            </a:fld>
            <a:endParaRPr lang="es-CO"/>
          </a:p>
        </p:txBody>
      </p:sp>
      <p:sp>
        <p:nvSpPr>
          <p:cNvPr id="4" name="Marcador de pie de página 4">
            <a:extLst>
              <a:ext uri="{FF2B5EF4-FFF2-40B4-BE49-F238E27FC236}">
                <a16:creationId xmlns:a16="http://schemas.microsoft.com/office/drawing/2014/main" id="{595A006E-44A6-4366-B5B8-D2EEBD916CED}"/>
              </a:ext>
            </a:extLst>
          </p:cNvPr>
          <p:cNvSpPr>
            <a:spLocks noGrp="1"/>
          </p:cNvSpPr>
          <p:nvPr>
            <p:ph type="ftr" sz="quarter" idx="11"/>
          </p:nvPr>
        </p:nvSpPr>
        <p:spPr/>
        <p:txBody>
          <a:bodyPr/>
          <a:lstStyle>
            <a:lvl1pPr>
              <a:defRPr/>
            </a:lvl1pPr>
          </a:lstStyle>
          <a:p>
            <a:pPr>
              <a:defRPr/>
            </a:pPr>
            <a:endParaRPr lang="es-CO"/>
          </a:p>
        </p:txBody>
      </p:sp>
      <p:sp>
        <p:nvSpPr>
          <p:cNvPr id="5" name="Marcador de número de diapositiva 5">
            <a:extLst>
              <a:ext uri="{FF2B5EF4-FFF2-40B4-BE49-F238E27FC236}">
                <a16:creationId xmlns:a16="http://schemas.microsoft.com/office/drawing/2014/main" id="{602B52E3-F122-471A-964F-58D372E608D0}"/>
              </a:ext>
            </a:extLst>
          </p:cNvPr>
          <p:cNvSpPr>
            <a:spLocks noGrp="1"/>
          </p:cNvSpPr>
          <p:nvPr>
            <p:ph type="sldNum" sz="quarter" idx="12"/>
          </p:nvPr>
        </p:nvSpPr>
        <p:spPr/>
        <p:txBody>
          <a:bodyPr/>
          <a:lstStyle>
            <a:lvl1pPr>
              <a:defRPr/>
            </a:lvl1pPr>
          </a:lstStyle>
          <a:p>
            <a:pPr>
              <a:defRPr/>
            </a:pPr>
            <a:fld id="{81BADF06-34F1-4D00-A4B4-B8C02EA317BD}" type="slidenum">
              <a:rPr lang="es-CO"/>
              <a:pPr>
                <a:defRPr/>
              </a:pPr>
              <a:t>‹Nº›</a:t>
            </a:fld>
            <a:endParaRPr lang="es-CO"/>
          </a:p>
        </p:txBody>
      </p:sp>
    </p:spTree>
    <p:extLst>
      <p:ext uri="{BB962C8B-B14F-4D97-AF65-F5344CB8AC3E}">
        <p14:creationId xmlns:p14="http://schemas.microsoft.com/office/powerpoint/2010/main" val="374332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357C3005-F996-4A5E-A717-D93B984ED6C1}"/>
              </a:ext>
            </a:extLst>
          </p:cNvPr>
          <p:cNvSpPr>
            <a:spLocks noGrp="1"/>
          </p:cNvSpPr>
          <p:nvPr>
            <p:ph type="dt" sz="half" idx="10"/>
          </p:nvPr>
        </p:nvSpPr>
        <p:spPr/>
        <p:txBody>
          <a:bodyPr/>
          <a:lstStyle>
            <a:lvl1pPr>
              <a:defRPr/>
            </a:lvl1pPr>
          </a:lstStyle>
          <a:p>
            <a:pPr>
              <a:defRPr/>
            </a:pPr>
            <a:fld id="{DF613E53-4B30-484D-B4A2-5642D9E70BBE}" type="datetimeFigureOut">
              <a:rPr lang="es-CO"/>
              <a:pPr>
                <a:defRPr/>
              </a:pPr>
              <a:t>11/10/2024</a:t>
            </a:fld>
            <a:endParaRPr lang="es-CO"/>
          </a:p>
        </p:txBody>
      </p:sp>
      <p:sp>
        <p:nvSpPr>
          <p:cNvPr id="3" name="Marcador de pie de página 4">
            <a:extLst>
              <a:ext uri="{FF2B5EF4-FFF2-40B4-BE49-F238E27FC236}">
                <a16:creationId xmlns:a16="http://schemas.microsoft.com/office/drawing/2014/main" id="{E8771B8F-9743-428B-BE90-47F596372F65}"/>
              </a:ext>
            </a:extLst>
          </p:cNvPr>
          <p:cNvSpPr>
            <a:spLocks noGrp="1"/>
          </p:cNvSpPr>
          <p:nvPr>
            <p:ph type="ftr" sz="quarter" idx="11"/>
          </p:nvPr>
        </p:nvSpPr>
        <p:spPr/>
        <p:txBody>
          <a:bodyPr/>
          <a:lstStyle>
            <a:lvl1pPr>
              <a:defRPr/>
            </a:lvl1pPr>
          </a:lstStyle>
          <a:p>
            <a:pPr>
              <a:defRPr/>
            </a:pPr>
            <a:endParaRPr lang="es-CO"/>
          </a:p>
        </p:txBody>
      </p:sp>
      <p:sp>
        <p:nvSpPr>
          <p:cNvPr id="4" name="Marcador de número de diapositiva 5">
            <a:extLst>
              <a:ext uri="{FF2B5EF4-FFF2-40B4-BE49-F238E27FC236}">
                <a16:creationId xmlns:a16="http://schemas.microsoft.com/office/drawing/2014/main" id="{3E211D09-DEBD-4870-95E6-0A0287BB1AE1}"/>
              </a:ext>
            </a:extLst>
          </p:cNvPr>
          <p:cNvSpPr>
            <a:spLocks noGrp="1"/>
          </p:cNvSpPr>
          <p:nvPr>
            <p:ph type="sldNum" sz="quarter" idx="12"/>
          </p:nvPr>
        </p:nvSpPr>
        <p:spPr/>
        <p:txBody>
          <a:bodyPr/>
          <a:lstStyle>
            <a:lvl1pPr>
              <a:defRPr/>
            </a:lvl1pPr>
          </a:lstStyle>
          <a:p>
            <a:pPr>
              <a:defRPr/>
            </a:pPr>
            <a:fld id="{C89D8874-0934-4058-BFF6-9607EAF6A9F3}" type="slidenum">
              <a:rPr lang="es-CO"/>
              <a:pPr>
                <a:defRPr/>
              </a:pPr>
              <a:t>‹Nº›</a:t>
            </a:fld>
            <a:endParaRPr lang="es-CO"/>
          </a:p>
        </p:txBody>
      </p:sp>
    </p:spTree>
    <p:extLst>
      <p:ext uri="{BB962C8B-B14F-4D97-AF65-F5344CB8AC3E}">
        <p14:creationId xmlns:p14="http://schemas.microsoft.com/office/powerpoint/2010/main" val="4292527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a:extLst>
              <a:ext uri="{FF2B5EF4-FFF2-40B4-BE49-F238E27FC236}">
                <a16:creationId xmlns:a16="http://schemas.microsoft.com/office/drawing/2014/main" id="{898070BC-5EE6-4BA9-900E-A5BB77085C3F}"/>
              </a:ext>
            </a:extLst>
          </p:cNvPr>
          <p:cNvSpPr>
            <a:spLocks noGrp="1"/>
          </p:cNvSpPr>
          <p:nvPr>
            <p:ph type="dt" sz="half" idx="10"/>
          </p:nvPr>
        </p:nvSpPr>
        <p:spPr/>
        <p:txBody>
          <a:bodyPr/>
          <a:lstStyle>
            <a:lvl1pPr>
              <a:defRPr/>
            </a:lvl1pPr>
          </a:lstStyle>
          <a:p>
            <a:pPr>
              <a:defRPr/>
            </a:pPr>
            <a:fld id="{8E742625-7F88-4175-A208-369AA4FD5CC6}" type="datetimeFigureOut">
              <a:rPr lang="es-CO"/>
              <a:pPr>
                <a:defRPr/>
              </a:pPr>
              <a:t>11/10/2024</a:t>
            </a:fld>
            <a:endParaRPr lang="es-CO"/>
          </a:p>
        </p:txBody>
      </p:sp>
      <p:sp>
        <p:nvSpPr>
          <p:cNvPr id="6" name="Marcador de pie de página 4">
            <a:extLst>
              <a:ext uri="{FF2B5EF4-FFF2-40B4-BE49-F238E27FC236}">
                <a16:creationId xmlns:a16="http://schemas.microsoft.com/office/drawing/2014/main" id="{B9902883-C506-4FC6-AB54-7E3193AB9D7E}"/>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E44B62D5-F001-4C98-89ED-171E94F982C3}"/>
              </a:ext>
            </a:extLst>
          </p:cNvPr>
          <p:cNvSpPr>
            <a:spLocks noGrp="1"/>
          </p:cNvSpPr>
          <p:nvPr>
            <p:ph type="sldNum" sz="quarter" idx="12"/>
          </p:nvPr>
        </p:nvSpPr>
        <p:spPr/>
        <p:txBody>
          <a:bodyPr/>
          <a:lstStyle>
            <a:lvl1pPr>
              <a:defRPr/>
            </a:lvl1pPr>
          </a:lstStyle>
          <a:p>
            <a:pPr>
              <a:defRPr/>
            </a:pPr>
            <a:fld id="{EB26F92C-36F1-49F6-916A-19D7521A7A73}" type="slidenum">
              <a:rPr lang="es-CO"/>
              <a:pPr>
                <a:defRPr/>
              </a:pPr>
              <a:t>‹Nº›</a:t>
            </a:fld>
            <a:endParaRPr lang="es-CO"/>
          </a:p>
        </p:txBody>
      </p:sp>
    </p:spTree>
    <p:extLst>
      <p:ext uri="{BB962C8B-B14F-4D97-AF65-F5344CB8AC3E}">
        <p14:creationId xmlns:p14="http://schemas.microsoft.com/office/powerpoint/2010/main" val="407116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6864FD2-41F4-4D3C-BA48-7525C1CFEC47}" type="datetimeFigureOut">
              <a:rPr lang="es-CO" smtClean="0"/>
              <a:t>11/10/2024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23839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a:extLst>
              <a:ext uri="{FF2B5EF4-FFF2-40B4-BE49-F238E27FC236}">
                <a16:creationId xmlns:a16="http://schemas.microsoft.com/office/drawing/2014/main" id="{17FEBF21-F5CA-4339-ACD6-D69C391A79B7}"/>
              </a:ext>
            </a:extLst>
          </p:cNvPr>
          <p:cNvSpPr>
            <a:spLocks noGrp="1"/>
          </p:cNvSpPr>
          <p:nvPr>
            <p:ph type="dt" sz="half" idx="10"/>
          </p:nvPr>
        </p:nvSpPr>
        <p:spPr/>
        <p:txBody>
          <a:bodyPr/>
          <a:lstStyle>
            <a:lvl1pPr>
              <a:defRPr/>
            </a:lvl1pPr>
          </a:lstStyle>
          <a:p>
            <a:pPr>
              <a:defRPr/>
            </a:pPr>
            <a:fld id="{D05FD972-FE70-420F-9122-F36C911B9CF2}" type="datetimeFigureOut">
              <a:rPr lang="es-CO"/>
              <a:pPr>
                <a:defRPr/>
              </a:pPr>
              <a:t>11/10/2024</a:t>
            </a:fld>
            <a:endParaRPr lang="es-CO"/>
          </a:p>
        </p:txBody>
      </p:sp>
      <p:sp>
        <p:nvSpPr>
          <p:cNvPr id="6" name="Marcador de pie de página 4">
            <a:extLst>
              <a:ext uri="{FF2B5EF4-FFF2-40B4-BE49-F238E27FC236}">
                <a16:creationId xmlns:a16="http://schemas.microsoft.com/office/drawing/2014/main" id="{32B8CEEE-4888-422C-B58A-E3EDFA46F6AE}"/>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8D66466F-E755-490D-A03D-1BD622699E1C}"/>
              </a:ext>
            </a:extLst>
          </p:cNvPr>
          <p:cNvSpPr>
            <a:spLocks noGrp="1"/>
          </p:cNvSpPr>
          <p:nvPr>
            <p:ph type="sldNum" sz="quarter" idx="12"/>
          </p:nvPr>
        </p:nvSpPr>
        <p:spPr/>
        <p:txBody>
          <a:bodyPr/>
          <a:lstStyle>
            <a:lvl1pPr>
              <a:defRPr/>
            </a:lvl1pPr>
          </a:lstStyle>
          <a:p>
            <a:pPr>
              <a:defRPr/>
            </a:pPr>
            <a:fld id="{9559CC15-0AD1-474F-B526-A7BBA6D2BFD9}" type="slidenum">
              <a:rPr lang="es-CO"/>
              <a:pPr>
                <a:defRPr/>
              </a:pPr>
              <a:t>‹Nº›</a:t>
            </a:fld>
            <a:endParaRPr lang="es-CO"/>
          </a:p>
        </p:txBody>
      </p:sp>
    </p:spTree>
    <p:extLst>
      <p:ext uri="{BB962C8B-B14F-4D97-AF65-F5344CB8AC3E}">
        <p14:creationId xmlns:p14="http://schemas.microsoft.com/office/powerpoint/2010/main" val="165717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6F43209-FF15-41F9-A2DE-0B4AEE49FB89}"/>
              </a:ext>
            </a:extLst>
          </p:cNvPr>
          <p:cNvSpPr>
            <a:spLocks noGrp="1"/>
          </p:cNvSpPr>
          <p:nvPr>
            <p:ph type="dt" sz="half" idx="10"/>
          </p:nvPr>
        </p:nvSpPr>
        <p:spPr/>
        <p:txBody>
          <a:bodyPr/>
          <a:lstStyle>
            <a:lvl1pPr>
              <a:defRPr/>
            </a:lvl1pPr>
          </a:lstStyle>
          <a:p>
            <a:pPr>
              <a:defRPr/>
            </a:pPr>
            <a:fld id="{4FAD2D3F-376A-4493-A39B-3E215C2ED5FF}"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8F421DD6-7BF9-477D-A17D-BEE2EECD2C74}"/>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FFBAFE18-6030-4D7C-A663-3D369B0C11A6}"/>
              </a:ext>
            </a:extLst>
          </p:cNvPr>
          <p:cNvSpPr>
            <a:spLocks noGrp="1"/>
          </p:cNvSpPr>
          <p:nvPr>
            <p:ph type="sldNum" sz="quarter" idx="12"/>
          </p:nvPr>
        </p:nvSpPr>
        <p:spPr/>
        <p:txBody>
          <a:bodyPr/>
          <a:lstStyle>
            <a:lvl1pPr>
              <a:defRPr/>
            </a:lvl1pPr>
          </a:lstStyle>
          <a:p>
            <a:pPr>
              <a:defRPr/>
            </a:pPr>
            <a:fld id="{A30F0E24-E93A-4BE9-AADF-18396E8E4619}" type="slidenum">
              <a:rPr lang="es-CO"/>
              <a:pPr>
                <a:defRPr/>
              </a:pPr>
              <a:t>‹Nº›</a:t>
            </a:fld>
            <a:endParaRPr lang="es-CO"/>
          </a:p>
        </p:txBody>
      </p:sp>
    </p:spTree>
    <p:extLst>
      <p:ext uri="{BB962C8B-B14F-4D97-AF65-F5344CB8AC3E}">
        <p14:creationId xmlns:p14="http://schemas.microsoft.com/office/powerpoint/2010/main" val="332284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C0FDC69-8142-49FC-AD5B-4369B8C0E8CA}"/>
              </a:ext>
            </a:extLst>
          </p:cNvPr>
          <p:cNvSpPr>
            <a:spLocks noGrp="1"/>
          </p:cNvSpPr>
          <p:nvPr>
            <p:ph type="dt" sz="half" idx="10"/>
          </p:nvPr>
        </p:nvSpPr>
        <p:spPr/>
        <p:txBody>
          <a:bodyPr/>
          <a:lstStyle>
            <a:lvl1pPr>
              <a:defRPr/>
            </a:lvl1pPr>
          </a:lstStyle>
          <a:p>
            <a:pPr>
              <a:defRPr/>
            </a:pPr>
            <a:fld id="{3482F056-92F9-42BE-BE8C-7DCB32808795}"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2370D45E-6054-4664-95A5-2E0192BB1389}"/>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BE9B9807-871B-4D8A-BF7B-829E7F6B1E47}"/>
              </a:ext>
            </a:extLst>
          </p:cNvPr>
          <p:cNvSpPr>
            <a:spLocks noGrp="1"/>
          </p:cNvSpPr>
          <p:nvPr>
            <p:ph type="sldNum" sz="quarter" idx="12"/>
          </p:nvPr>
        </p:nvSpPr>
        <p:spPr/>
        <p:txBody>
          <a:bodyPr/>
          <a:lstStyle>
            <a:lvl1pPr>
              <a:defRPr/>
            </a:lvl1pPr>
          </a:lstStyle>
          <a:p>
            <a:pPr>
              <a:defRPr/>
            </a:pPr>
            <a:fld id="{80F5D2A8-7075-4CA2-9DD9-BD657DBFB77A}" type="slidenum">
              <a:rPr lang="es-CO"/>
              <a:pPr>
                <a:defRPr/>
              </a:pPr>
              <a:t>‹Nº›</a:t>
            </a:fld>
            <a:endParaRPr lang="es-CO"/>
          </a:p>
        </p:txBody>
      </p:sp>
    </p:spTree>
    <p:extLst>
      <p:ext uri="{BB962C8B-B14F-4D97-AF65-F5344CB8AC3E}">
        <p14:creationId xmlns:p14="http://schemas.microsoft.com/office/powerpoint/2010/main" val="312698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6864FD2-41F4-4D3C-BA48-7525C1CFEC47}" type="datetimeFigureOut">
              <a:rPr lang="es-CO" smtClean="0"/>
              <a:t>11/10/2024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70738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06864FD2-41F4-4D3C-BA48-7525C1CFEC47}" type="datetimeFigureOut">
              <a:rPr lang="es-CO" smtClean="0"/>
              <a:t>11/10/2024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8243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06864FD2-41F4-4D3C-BA48-7525C1CFEC47}" type="datetimeFigureOut">
              <a:rPr lang="es-CO" smtClean="0"/>
              <a:t>11/10/2024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60831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06864FD2-41F4-4D3C-BA48-7525C1CFEC47}" type="datetimeFigureOut">
              <a:rPr lang="es-CO" smtClean="0"/>
              <a:t>11/10/2024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56245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6864FD2-41F4-4D3C-BA48-7525C1CFEC47}" type="datetimeFigureOut">
              <a:rPr lang="es-CO" smtClean="0"/>
              <a:t>11/10/2024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128589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6864FD2-41F4-4D3C-BA48-7525C1CFEC47}" type="datetimeFigureOut">
              <a:rPr lang="es-CO" smtClean="0"/>
              <a:t>11/10/2024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3104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6864FD2-41F4-4D3C-BA48-7525C1CFEC47}" type="datetimeFigureOut">
              <a:rPr lang="es-CO" smtClean="0"/>
              <a:t>11/10/2024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3C33CF4-3BF3-43FB-ADA9-B54BEAB5B2BC}" type="slidenum">
              <a:rPr lang="es-CO" smtClean="0"/>
              <a:t>‹Nº›</a:t>
            </a:fld>
            <a:endParaRPr lang="es-CO"/>
          </a:p>
        </p:txBody>
      </p:sp>
    </p:spTree>
    <p:extLst>
      <p:ext uri="{BB962C8B-B14F-4D97-AF65-F5344CB8AC3E}">
        <p14:creationId xmlns:p14="http://schemas.microsoft.com/office/powerpoint/2010/main" val="239061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64FD2-41F4-4D3C-BA48-7525C1CFEC47}" type="datetimeFigureOut">
              <a:rPr lang="es-CO" smtClean="0"/>
              <a:t>11/10/2024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33CF4-3BF3-43FB-ADA9-B54BEAB5B2BC}" type="slidenum">
              <a:rPr lang="es-CO" smtClean="0"/>
              <a:t>‹Nº›</a:t>
            </a:fld>
            <a:endParaRPr lang="es-CO"/>
          </a:p>
        </p:txBody>
      </p:sp>
    </p:spTree>
    <p:extLst>
      <p:ext uri="{BB962C8B-B14F-4D97-AF65-F5344CB8AC3E}">
        <p14:creationId xmlns:p14="http://schemas.microsoft.com/office/powerpoint/2010/main" val="3318670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347261BD-CD86-4C21-AFB1-27695E4E950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endParaRPr lang="es-CO" altLang="en-US"/>
          </a:p>
        </p:txBody>
      </p:sp>
      <p:sp>
        <p:nvSpPr>
          <p:cNvPr id="1027" name="Marcador de texto 2">
            <a:extLst>
              <a:ext uri="{FF2B5EF4-FFF2-40B4-BE49-F238E27FC236}">
                <a16:creationId xmlns:a16="http://schemas.microsoft.com/office/drawing/2014/main" id="{553DC32E-DC07-4441-BCAE-EE0DE64BAE9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Editar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endParaRPr lang="es-CO" altLang="en-US"/>
          </a:p>
        </p:txBody>
      </p:sp>
      <p:sp>
        <p:nvSpPr>
          <p:cNvPr id="4" name="Marcador de fecha 3">
            <a:extLst>
              <a:ext uri="{FF2B5EF4-FFF2-40B4-BE49-F238E27FC236}">
                <a16:creationId xmlns:a16="http://schemas.microsoft.com/office/drawing/2014/main" id="{F5303A4A-9B14-40FD-8130-396AB3E08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15361DB-CE80-4CD3-9282-DBE5320760F6}" type="datetimeFigureOut">
              <a:rPr lang="es-CO"/>
              <a:pPr>
                <a:defRPr/>
              </a:pPr>
              <a:t>11/10/2024</a:t>
            </a:fld>
            <a:endParaRPr lang="es-CO"/>
          </a:p>
        </p:txBody>
      </p:sp>
      <p:sp>
        <p:nvSpPr>
          <p:cNvPr id="5" name="Marcador de pie de página 4">
            <a:extLst>
              <a:ext uri="{FF2B5EF4-FFF2-40B4-BE49-F238E27FC236}">
                <a16:creationId xmlns:a16="http://schemas.microsoft.com/office/drawing/2014/main" id="{8B7D66E2-FF10-4BD5-8492-815D95897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D6117248-1896-4BE6-A449-551571E0F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92CD3F5-6233-4DB9-A68C-289BBE796F98}" type="slidenum">
              <a:rPr lang="es-CO"/>
              <a:pPr>
                <a:defRPr/>
              </a:pPr>
              <a:t>‹Nº›</a:t>
            </a:fld>
            <a:endParaRPr lang="es-CO"/>
          </a:p>
        </p:txBody>
      </p:sp>
    </p:spTree>
    <p:extLst>
      <p:ext uri="{BB962C8B-B14F-4D97-AF65-F5344CB8AC3E}">
        <p14:creationId xmlns:p14="http://schemas.microsoft.com/office/powerpoint/2010/main" val="3415637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1.wdp"/><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www.sanidad.gob.es/areas/sanidadAmbiental/observatorioSaludCambioClimatico/home.htm" TargetMode="External"/><Relationship Id="rId13" Type="http://schemas.openxmlformats.org/officeDocument/2006/relationships/hyperlink" Target="https://www.medellin.gov.co/es/secretaria-de-salud/que-hacemos/observatorio-de-salud/observatorio-de-salud-de-medellin/" TargetMode="External"/><Relationship Id="rId3" Type="http://schemas.openxmlformats.org/officeDocument/2006/relationships/hyperlink" Target="https://opendata.paho.org/es/ods3/monitoreo-y-analisis/caja-de-herramientas-para-monitoreo-y-analisis/herramientas-de-analisis" TargetMode="External"/><Relationship Id="rId7" Type="http://schemas.openxmlformats.org/officeDocument/2006/relationships/hyperlink" Target="https://www.sanidad.gob.es/organizacion/sns/planCalidadSNS/equidad/saludGenero/home.htm" TargetMode="External"/><Relationship Id="rId12" Type="http://schemas.openxmlformats.org/officeDocument/2006/relationships/hyperlink" Target="https://climaysaludantioquia.com/" TargetMode="External"/><Relationship Id="rId2" Type="http://schemas.openxmlformats.org/officeDocument/2006/relationships/image" Target="../media/image7.jpg"/><Relationship Id="rId16" Type="http://schemas.openxmlformats.org/officeDocument/2006/relationships/hyperlink" Target="https://saludata.saludcapital.gov.co/osb/" TargetMode="External"/><Relationship Id="rId1" Type="http://schemas.openxmlformats.org/officeDocument/2006/relationships/slideLayout" Target="../slideLayouts/slideLayout12.xml"/><Relationship Id="rId6" Type="http://schemas.openxmlformats.org/officeDocument/2006/relationships/hyperlink" Target="https://www.saludcastillayleon.es/sanidad/cm" TargetMode="External"/><Relationship Id="rId11" Type="http://schemas.openxmlformats.org/officeDocument/2006/relationships/hyperlink" Target="https://www.antioquiadatos.gov.co/index.php/oppa/" TargetMode="External"/><Relationship Id="rId5" Type="http://schemas.openxmlformats.org/officeDocument/2006/relationships/hyperlink" Target="https://ocm.iccrom.org/es/documents/organizacion-mundial-de-la-salud-observatorio-mundial-de-la-salud" TargetMode="External"/><Relationship Id="rId15" Type="http://schemas.openxmlformats.org/officeDocument/2006/relationships/hyperlink" Target="https://observatorio.sabaneta.gov.co/" TargetMode="External"/><Relationship Id="rId10" Type="http://schemas.openxmlformats.org/officeDocument/2006/relationships/hyperlink" Target="https://www.ins.gov.co/Direcciones/ONS/Paginas/default.aspx" TargetMode="External"/><Relationship Id="rId4" Type="http://schemas.openxmlformats.org/officeDocument/2006/relationships/hyperlink" Target="https://www.who.int/es/data/gho/publications" TargetMode="External"/><Relationship Id="rId9" Type="http://schemas.openxmlformats.org/officeDocument/2006/relationships/hyperlink" Target="https://www.herc.ox.ac.uk/research" TargetMode="External"/><Relationship Id="rId14" Type="http://schemas.openxmlformats.org/officeDocument/2006/relationships/hyperlink" Target="https://itagui.gov.co/micrositios/micrositio/Observatorio"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7.jpg"/><Relationship Id="rId7" Type="http://schemas.openxmlformats.org/officeDocument/2006/relationships/diagramColors" Target="../diagrams/colors2.xml"/><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10.png"/><Relationship Id="rId5" Type="http://schemas.openxmlformats.org/officeDocument/2006/relationships/diagramLayout" Target="../diagrams/layout2.xml"/><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diagramData" Target="../diagrams/data2.xml"/><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hyperlink" Target="https://www.minsalud.gov.co/sites/rid/Lists/BibliotecaDigital/RIDE/VS/ED/GCFI/lineamiento-tecnico-operativo-observatorios-salud.pdf"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2DD860F1-82B8-421F-B19D-D18CE496F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a escalera circular">
            <a:extLst>
              <a:ext uri="{FF2B5EF4-FFF2-40B4-BE49-F238E27FC236}">
                <a16:creationId xmlns:a16="http://schemas.microsoft.com/office/drawing/2014/main" id="{2B482F1F-7E8B-2713-8802-0AE4C14358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l="1031" r="16655" b="-3"/>
          <a:stretch/>
        </p:blipFill>
        <p:spPr>
          <a:xfrm>
            <a:off x="198740" y="-2"/>
            <a:ext cx="6961038" cy="5645021"/>
          </a:xfrm>
          <a:prstGeom prst="rect">
            <a:avLst/>
          </a:prstGeom>
        </p:spPr>
      </p:pic>
      <p:pic>
        <p:nvPicPr>
          <p:cNvPr id="5" name="Imagen 4">
            <a:extLst>
              <a:ext uri="{FF2B5EF4-FFF2-40B4-BE49-F238E27FC236}">
                <a16:creationId xmlns:a16="http://schemas.microsoft.com/office/drawing/2014/main" id="{32E9C3FE-FC12-5F77-9D23-7B060C380600}"/>
              </a:ext>
            </a:extLst>
          </p:cNvPr>
          <p:cNvPicPr>
            <a:picLocks noChangeAspect="1"/>
          </p:cNvPicPr>
          <p:nvPr/>
        </p:nvPicPr>
        <p:blipFill>
          <a:blip r:embed="rId4"/>
          <a:srcRect l="3782" r="1327" b="3"/>
          <a:stretch/>
        </p:blipFill>
        <p:spPr>
          <a:xfrm>
            <a:off x="8608739" y="277639"/>
            <a:ext cx="3219153" cy="1875453"/>
          </a:xfrm>
          <a:prstGeom prst="rect">
            <a:avLst/>
          </a:prstGeom>
        </p:spPr>
      </p:pic>
      <p:graphicFrame>
        <p:nvGraphicFramePr>
          <p:cNvPr id="3" name="Diagrama 2">
            <a:extLst>
              <a:ext uri="{FF2B5EF4-FFF2-40B4-BE49-F238E27FC236}">
                <a16:creationId xmlns:a16="http://schemas.microsoft.com/office/drawing/2014/main" id="{F709B718-9284-3E60-1C69-6069C6A513D8}"/>
              </a:ext>
            </a:extLst>
          </p:cNvPr>
          <p:cNvGraphicFramePr/>
          <p:nvPr>
            <p:extLst>
              <p:ext uri="{D42A27DB-BD31-4B8C-83A1-F6EECF244321}">
                <p14:modId xmlns:p14="http://schemas.microsoft.com/office/powerpoint/2010/main" val="821551332"/>
              </p:ext>
            </p:extLst>
          </p:nvPr>
        </p:nvGraphicFramePr>
        <p:xfrm>
          <a:off x="2890711" y="914842"/>
          <a:ext cx="4467808" cy="31609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007994B6-F514-DE13-A2F6-AA511B66A84D}"/>
              </a:ext>
            </a:extLst>
          </p:cNvPr>
          <p:cNvSpPr txBox="1"/>
          <p:nvPr/>
        </p:nvSpPr>
        <p:spPr>
          <a:xfrm>
            <a:off x="7267574" y="2798493"/>
            <a:ext cx="4799797" cy="3046988"/>
          </a:xfrm>
          <a:prstGeom prst="rect">
            <a:avLst/>
          </a:prstGeom>
          <a:noFill/>
        </p:spPr>
        <p:txBody>
          <a:bodyPr wrap="square">
            <a:spAutoFit/>
          </a:bodyPr>
          <a:lstStyle/>
          <a:p>
            <a:pPr algn="r"/>
            <a:r>
              <a:rPr lang="es-ES" sz="3200" b="1" dirty="0">
                <a:solidFill>
                  <a:srgbClr val="0C5641"/>
                </a:solidFill>
              </a:rPr>
              <a:t>Plataforma Estratégica</a:t>
            </a:r>
          </a:p>
          <a:p>
            <a:pPr algn="r"/>
            <a:r>
              <a:rPr lang="es-ES" sz="3200" b="1" dirty="0">
                <a:solidFill>
                  <a:srgbClr val="0C5641"/>
                </a:solidFill>
              </a:rPr>
              <a:t>Observatorio en Salud, OSSSA.</a:t>
            </a:r>
          </a:p>
          <a:p>
            <a:pPr algn="r"/>
            <a:r>
              <a:rPr lang="es-ES" sz="3200" b="1" dirty="0">
                <a:solidFill>
                  <a:srgbClr val="0C5641"/>
                </a:solidFill>
              </a:rPr>
              <a:t>Secretaría de Salud e Inclusión Social de Antioquia</a:t>
            </a:r>
            <a:endParaRPr lang="es-ES" sz="3200" dirty="0">
              <a:solidFill>
                <a:srgbClr val="0C5641"/>
              </a:solidFill>
            </a:endParaRPr>
          </a:p>
        </p:txBody>
      </p:sp>
    </p:spTree>
    <p:extLst>
      <p:ext uri="{BB962C8B-B14F-4D97-AF65-F5344CB8AC3E}">
        <p14:creationId xmlns:p14="http://schemas.microsoft.com/office/powerpoint/2010/main" val="341543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651819" y="458593"/>
            <a:ext cx="6312310"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graphicFrame>
        <p:nvGraphicFramePr>
          <p:cNvPr id="2" name="Tabla 1">
            <a:extLst>
              <a:ext uri="{FF2B5EF4-FFF2-40B4-BE49-F238E27FC236}">
                <a16:creationId xmlns:a16="http://schemas.microsoft.com/office/drawing/2014/main" id="{DAA72B48-81FC-4AD4-BEE2-F19C8263F132}"/>
              </a:ext>
            </a:extLst>
          </p:cNvPr>
          <p:cNvGraphicFramePr>
            <a:graphicFrameLocks noGrp="1"/>
          </p:cNvGraphicFramePr>
          <p:nvPr>
            <p:extLst>
              <p:ext uri="{D42A27DB-BD31-4B8C-83A1-F6EECF244321}">
                <p14:modId xmlns:p14="http://schemas.microsoft.com/office/powerpoint/2010/main" val="322864608"/>
              </p:ext>
            </p:extLst>
          </p:nvPr>
        </p:nvGraphicFramePr>
        <p:xfrm>
          <a:off x="1355039" y="2062568"/>
          <a:ext cx="10102645" cy="477750"/>
        </p:xfrm>
        <a:graphic>
          <a:graphicData uri="http://schemas.openxmlformats.org/drawingml/2006/table">
            <a:tbl>
              <a:tblPr firstRow="1" firstCol="1" bandRow="1">
                <a:tableStyleId>{93296810-A885-4BE3-A3E7-6D5BEEA58F35}</a:tableStyleId>
              </a:tblPr>
              <a:tblGrid>
                <a:gridCol w="3672151">
                  <a:extLst>
                    <a:ext uri="{9D8B030D-6E8A-4147-A177-3AD203B41FA5}">
                      <a16:colId xmlns:a16="http://schemas.microsoft.com/office/drawing/2014/main" val="3679895096"/>
                    </a:ext>
                  </a:extLst>
                </a:gridCol>
                <a:gridCol w="2470664">
                  <a:extLst>
                    <a:ext uri="{9D8B030D-6E8A-4147-A177-3AD203B41FA5}">
                      <a16:colId xmlns:a16="http://schemas.microsoft.com/office/drawing/2014/main" val="766912706"/>
                    </a:ext>
                  </a:extLst>
                </a:gridCol>
                <a:gridCol w="2400125">
                  <a:extLst>
                    <a:ext uri="{9D8B030D-6E8A-4147-A177-3AD203B41FA5}">
                      <a16:colId xmlns:a16="http://schemas.microsoft.com/office/drawing/2014/main" val="3750139039"/>
                    </a:ext>
                  </a:extLst>
                </a:gridCol>
                <a:gridCol w="1559705">
                  <a:extLst>
                    <a:ext uri="{9D8B030D-6E8A-4147-A177-3AD203B41FA5}">
                      <a16:colId xmlns:a16="http://schemas.microsoft.com/office/drawing/2014/main" val="3900348254"/>
                    </a:ext>
                  </a:extLst>
                </a:gridCol>
              </a:tblGrid>
              <a:tr h="477750">
                <a:tc>
                  <a:txBody>
                    <a:bodyPr/>
                    <a:lstStyle/>
                    <a:p>
                      <a:pPr algn="ctr">
                        <a:lnSpc>
                          <a:spcPct val="107000"/>
                        </a:lnSpc>
                        <a:spcAft>
                          <a:spcPts val="800"/>
                        </a:spcAft>
                      </a:pPr>
                      <a:r>
                        <a:rPr lang="es-ES_tradnl" sz="1400" dirty="0">
                          <a:effectLst/>
                        </a:rPr>
                        <a:t>INDICADOR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a:effectLst/>
                        </a:rPr>
                        <a:t>Objetivo ODS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a:effectLst/>
                        </a:rPr>
                        <a:t>Meta Agenda 2030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Línea de base 2018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27223331"/>
                  </a:ext>
                </a:extLst>
              </a:tr>
            </a:tbl>
          </a:graphicData>
        </a:graphic>
      </p:graphicFrame>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1862598" y="1403087"/>
            <a:ext cx="7581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1. Situación de salud Materno Perinatal.</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sp>
        <p:nvSpPr>
          <p:cNvPr id="5" name="CuadroTexto 4">
            <a:extLst>
              <a:ext uri="{FF2B5EF4-FFF2-40B4-BE49-F238E27FC236}">
                <a16:creationId xmlns:a16="http://schemas.microsoft.com/office/drawing/2014/main" id="{D4416915-DF6D-D05F-636F-EC6A88A79730}"/>
              </a:ext>
            </a:extLst>
          </p:cNvPr>
          <p:cNvSpPr txBox="1"/>
          <p:nvPr/>
        </p:nvSpPr>
        <p:spPr>
          <a:xfrm>
            <a:off x="223935" y="149290"/>
            <a:ext cx="1502228" cy="261610"/>
          </a:xfrm>
          <a:prstGeom prst="rect">
            <a:avLst/>
          </a:prstGeom>
          <a:noFill/>
        </p:spPr>
        <p:txBody>
          <a:bodyPr wrap="square" rtlCol="0">
            <a:spAutoFit/>
          </a:bodyPr>
          <a:lstStyle/>
          <a:p>
            <a:r>
              <a:rPr lang="es-ES" sz="1100" dirty="0"/>
              <a:t>Atrás </a:t>
            </a:r>
          </a:p>
        </p:txBody>
      </p:sp>
      <p:sp>
        <p:nvSpPr>
          <p:cNvPr id="7" name="Flecha: hacia la izquierda 6">
            <a:hlinkClick r:id="rId3" action="ppaction://hlinksldjump"/>
            <a:extLst>
              <a:ext uri="{FF2B5EF4-FFF2-40B4-BE49-F238E27FC236}">
                <a16:creationId xmlns:a16="http://schemas.microsoft.com/office/drawing/2014/main" id="{922B6431-481E-3C5D-0126-A41579B7D284}"/>
              </a:ext>
            </a:extLst>
          </p:cNvPr>
          <p:cNvSpPr/>
          <p:nvPr/>
        </p:nvSpPr>
        <p:spPr>
          <a:xfrm>
            <a:off x="877378" y="191125"/>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graphicFrame>
        <p:nvGraphicFramePr>
          <p:cNvPr id="8" name="Tabla 7">
            <a:extLst>
              <a:ext uri="{FF2B5EF4-FFF2-40B4-BE49-F238E27FC236}">
                <a16:creationId xmlns:a16="http://schemas.microsoft.com/office/drawing/2014/main" id="{ABD260BA-28B9-FC32-E859-F7F2A7D1BFEA}"/>
              </a:ext>
            </a:extLst>
          </p:cNvPr>
          <p:cNvGraphicFramePr>
            <a:graphicFrameLocks noGrp="1"/>
          </p:cNvGraphicFramePr>
          <p:nvPr>
            <p:extLst>
              <p:ext uri="{D42A27DB-BD31-4B8C-83A1-F6EECF244321}">
                <p14:modId xmlns:p14="http://schemas.microsoft.com/office/powerpoint/2010/main" val="2010819125"/>
              </p:ext>
            </p:extLst>
          </p:nvPr>
        </p:nvGraphicFramePr>
        <p:xfrm>
          <a:off x="1371599" y="2540318"/>
          <a:ext cx="10102645" cy="3418030"/>
        </p:xfrm>
        <a:graphic>
          <a:graphicData uri="http://schemas.openxmlformats.org/drawingml/2006/table">
            <a:tbl>
              <a:tblPr firstRow="1" firstCol="1" bandRow="1">
                <a:tableStyleId>{93296810-A885-4BE3-A3E7-6D5BEEA58F35}</a:tableStyleId>
              </a:tblPr>
              <a:tblGrid>
                <a:gridCol w="3672151">
                  <a:extLst>
                    <a:ext uri="{9D8B030D-6E8A-4147-A177-3AD203B41FA5}">
                      <a16:colId xmlns:a16="http://schemas.microsoft.com/office/drawing/2014/main" val="1582921584"/>
                    </a:ext>
                  </a:extLst>
                </a:gridCol>
                <a:gridCol w="2470664">
                  <a:extLst>
                    <a:ext uri="{9D8B030D-6E8A-4147-A177-3AD203B41FA5}">
                      <a16:colId xmlns:a16="http://schemas.microsoft.com/office/drawing/2014/main" val="3485383027"/>
                    </a:ext>
                  </a:extLst>
                </a:gridCol>
                <a:gridCol w="2399607">
                  <a:extLst>
                    <a:ext uri="{9D8B030D-6E8A-4147-A177-3AD203B41FA5}">
                      <a16:colId xmlns:a16="http://schemas.microsoft.com/office/drawing/2014/main" val="3566764792"/>
                    </a:ext>
                  </a:extLst>
                </a:gridCol>
                <a:gridCol w="1560223">
                  <a:extLst>
                    <a:ext uri="{9D8B030D-6E8A-4147-A177-3AD203B41FA5}">
                      <a16:colId xmlns:a16="http://schemas.microsoft.com/office/drawing/2014/main" val="1045602844"/>
                    </a:ext>
                  </a:extLst>
                </a:gridCol>
              </a:tblGrid>
              <a:tr h="822884">
                <a:tc>
                  <a:txBody>
                    <a:bodyPr/>
                    <a:lstStyle/>
                    <a:p>
                      <a:pPr algn="just">
                        <a:lnSpc>
                          <a:spcPct val="107000"/>
                        </a:lnSpc>
                        <a:spcAft>
                          <a:spcPts val="800"/>
                        </a:spcAft>
                      </a:pPr>
                      <a:r>
                        <a:rPr lang="es-ES_tradnl" sz="1400" dirty="0">
                          <a:effectLst/>
                        </a:rPr>
                        <a:t>Porcentaje de nacidos vivos con 4 o más controles prenatales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3.1 Reducir la mortalidad materna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&gt; 93%</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&gt;89%</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65228517"/>
                  </a:ext>
                </a:extLst>
              </a:tr>
              <a:tr h="715551">
                <a:tc>
                  <a:txBody>
                    <a:bodyPr/>
                    <a:lstStyle/>
                    <a:p>
                      <a:pPr algn="just">
                        <a:lnSpc>
                          <a:spcPct val="107000"/>
                        </a:lnSpc>
                        <a:spcAft>
                          <a:spcPts val="800"/>
                        </a:spcAft>
                      </a:pPr>
                      <a:r>
                        <a:rPr lang="es-ES_tradnl" sz="1400" dirty="0">
                          <a:effectLst/>
                        </a:rPr>
                        <a:t>Razón de mortalidad materna</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3.1 Reducir la mortalidad materna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&lt; 70 x 100.000 nv</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Reducir un 75 %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34419659"/>
                  </a:ext>
                </a:extLst>
              </a:tr>
              <a:tr h="722787">
                <a:tc>
                  <a:txBody>
                    <a:bodyPr/>
                    <a:lstStyle/>
                    <a:p>
                      <a:pPr algn="just">
                        <a:lnSpc>
                          <a:spcPct val="107000"/>
                        </a:lnSpc>
                        <a:spcAft>
                          <a:spcPts val="800"/>
                        </a:spcAft>
                      </a:pPr>
                      <a:r>
                        <a:rPr lang="es-ES_tradnl" sz="1400">
                          <a:effectLst/>
                        </a:rPr>
                        <a:t>Tasa de mortalidad neonatal</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3.2 Acabar con las muertes prevenibles de menores de 5 años de edad</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 &lt;15 muertes infantiles por cada 1.000 NV</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&lt;12 por cada 1.000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66515897"/>
                  </a:ext>
                </a:extLst>
              </a:tr>
              <a:tr h="1156808">
                <a:tc>
                  <a:txBody>
                    <a:bodyPr/>
                    <a:lstStyle/>
                    <a:p>
                      <a:pPr algn="just">
                        <a:lnSpc>
                          <a:spcPct val="107000"/>
                        </a:lnSpc>
                        <a:spcAft>
                          <a:spcPts val="800"/>
                        </a:spcAft>
                      </a:pPr>
                      <a:r>
                        <a:rPr lang="es-ES_tradnl" sz="1400" dirty="0">
                          <a:effectLst/>
                        </a:rPr>
                        <a:t>Tasa de mortalidad en menores de 5 años (ajustada)*1000 NV</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3.2 Acabar con las muertes prevenibles de menores de 5 años de edad</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 &lt;15 muertes infantiles por cada 1.000 NV</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5 años al menos a 25 por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45741963"/>
                  </a:ext>
                </a:extLst>
              </a:tr>
            </a:tbl>
          </a:graphicData>
        </a:graphic>
      </p:graphicFrame>
      <p:pic>
        <p:nvPicPr>
          <p:cNvPr id="9" name="Gráfico 8" descr="Mujer embarazada con relleno sólido">
            <a:extLst>
              <a:ext uri="{FF2B5EF4-FFF2-40B4-BE49-F238E27FC236}">
                <a16:creationId xmlns:a16="http://schemas.microsoft.com/office/drawing/2014/main" id="{C32F4DA3-B5EB-4C9B-A146-56B917FBC7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764" y="567035"/>
            <a:ext cx="1871927" cy="1871927"/>
          </a:xfrm>
          <a:prstGeom prst="rect">
            <a:avLst/>
          </a:prstGeom>
        </p:spPr>
      </p:pic>
    </p:spTree>
    <p:extLst>
      <p:ext uri="{BB962C8B-B14F-4D97-AF65-F5344CB8AC3E}">
        <p14:creationId xmlns:p14="http://schemas.microsoft.com/office/powerpoint/2010/main" val="393099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954311" y="770476"/>
            <a:ext cx="6327058"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1862598" y="1528742"/>
            <a:ext cx="7581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s-MX"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Salud Sexual y Reproductiva (planificación familiar, interrupción voluntaria del embarazo)</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graphicFrame>
        <p:nvGraphicFramePr>
          <p:cNvPr id="5" name="Tabla 4">
            <a:extLst>
              <a:ext uri="{FF2B5EF4-FFF2-40B4-BE49-F238E27FC236}">
                <a16:creationId xmlns:a16="http://schemas.microsoft.com/office/drawing/2014/main" id="{3C09FFCA-00EE-42D5-B529-F871279EDBAA}"/>
              </a:ext>
            </a:extLst>
          </p:cNvPr>
          <p:cNvGraphicFramePr>
            <a:graphicFrameLocks noGrp="1"/>
          </p:cNvGraphicFramePr>
          <p:nvPr/>
        </p:nvGraphicFramePr>
        <p:xfrm>
          <a:off x="2305050" y="3714813"/>
          <a:ext cx="7581900" cy="381572"/>
        </p:xfrm>
        <a:graphic>
          <a:graphicData uri="http://schemas.openxmlformats.org/drawingml/2006/table">
            <a:tbl>
              <a:tblPr firstRow="1" firstCol="1" bandRow="1">
                <a:tableStyleId>{5C22544A-7EE6-4342-B048-85BDC9FD1C3A}</a:tableStyleId>
              </a:tblPr>
              <a:tblGrid>
                <a:gridCol w="2755900">
                  <a:extLst>
                    <a:ext uri="{9D8B030D-6E8A-4147-A177-3AD203B41FA5}">
                      <a16:colId xmlns:a16="http://schemas.microsoft.com/office/drawing/2014/main" val="4261347836"/>
                    </a:ext>
                  </a:extLst>
                </a:gridCol>
                <a:gridCol w="1854200">
                  <a:extLst>
                    <a:ext uri="{9D8B030D-6E8A-4147-A177-3AD203B41FA5}">
                      <a16:colId xmlns:a16="http://schemas.microsoft.com/office/drawing/2014/main" val="2907030714"/>
                    </a:ext>
                  </a:extLst>
                </a:gridCol>
                <a:gridCol w="2209800">
                  <a:extLst>
                    <a:ext uri="{9D8B030D-6E8A-4147-A177-3AD203B41FA5}">
                      <a16:colId xmlns:a16="http://schemas.microsoft.com/office/drawing/2014/main" val="1937522137"/>
                    </a:ext>
                  </a:extLst>
                </a:gridCol>
                <a:gridCol w="762000">
                  <a:extLst>
                    <a:ext uri="{9D8B030D-6E8A-4147-A177-3AD203B41FA5}">
                      <a16:colId xmlns:a16="http://schemas.microsoft.com/office/drawing/2014/main" val="1201276357"/>
                    </a:ext>
                  </a:extLst>
                </a:gridCol>
              </a:tblGrid>
              <a:tr h="295275">
                <a:tc>
                  <a:txBody>
                    <a:bodyPr/>
                    <a:lstStyle/>
                    <a:p>
                      <a:pPr algn="just">
                        <a:lnSpc>
                          <a:spcPct val="107000"/>
                        </a:lnSpc>
                        <a:spcAft>
                          <a:spcPts val="800"/>
                        </a:spcAft>
                      </a:pPr>
                      <a:r>
                        <a:rPr lang="es-ES_tradnl" sz="1200">
                          <a:effectLst/>
                        </a:rPr>
                        <a:t>INDICADOR</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200">
                          <a:effectLst/>
                        </a:rPr>
                        <a:t>Objetivo ODS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200">
                          <a:effectLst/>
                        </a:rPr>
                        <a:t>Meta Agenda 2030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200">
                          <a:effectLst/>
                        </a:rPr>
                        <a:t>Meta ODS 2018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72822919"/>
                  </a:ext>
                </a:extLst>
              </a:tr>
            </a:tbl>
          </a:graphicData>
        </a:graphic>
      </p:graphicFrame>
      <p:graphicFrame>
        <p:nvGraphicFramePr>
          <p:cNvPr id="7" name="Tabla 6">
            <a:extLst>
              <a:ext uri="{FF2B5EF4-FFF2-40B4-BE49-F238E27FC236}">
                <a16:creationId xmlns:a16="http://schemas.microsoft.com/office/drawing/2014/main" id="{BB06E906-F0C3-4762-9FA3-41D177D2EDC0}"/>
              </a:ext>
            </a:extLst>
          </p:cNvPr>
          <p:cNvGraphicFramePr>
            <a:graphicFrameLocks noGrp="1"/>
          </p:cNvGraphicFramePr>
          <p:nvPr>
            <p:extLst>
              <p:ext uri="{D42A27DB-BD31-4B8C-83A1-F6EECF244321}">
                <p14:modId xmlns:p14="http://schemas.microsoft.com/office/powerpoint/2010/main" val="1750676607"/>
              </p:ext>
            </p:extLst>
          </p:nvPr>
        </p:nvGraphicFramePr>
        <p:xfrm>
          <a:off x="1386346" y="3195409"/>
          <a:ext cx="10102645" cy="1991524"/>
        </p:xfrm>
        <a:graphic>
          <a:graphicData uri="http://schemas.openxmlformats.org/drawingml/2006/table">
            <a:tbl>
              <a:tblPr firstRow="1" firstCol="1" bandRow="1">
                <a:tableStyleId>{93296810-A885-4BE3-A3E7-6D5BEEA58F35}</a:tableStyleId>
              </a:tblPr>
              <a:tblGrid>
                <a:gridCol w="3672151">
                  <a:extLst>
                    <a:ext uri="{9D8B030D-6E8A-4147-A177-3AD203B41FA5}">
                      <a16:colId xmlns:a16="http://schemas.microsoft.com/office/drawing/2014/main" val="26609008"/>
                    </a:ext>
                  </a:extLst>
                </a:gridCol>
                <a:gridCol w="2470663">
                  <a:extLst>
                    <a:ext uri="{9D8B030D-6E8A-4147-A177-3AD203B41FA5}">
                      <a16:colId xmlns:a16="http://schemas.microsoft.com/office/drawing/2014/main" val="184308391"/>
                    </a:ext>
                  </a:extLst>
                </a:gridCol>
                <a:gridCol w="2944490">
                  <a:extLst>
                    <a:ext uri="{9D8B030D-6E8A-4147-A177-3AD203B41FA5}">
                      <a16:colId xmlns:a16="http://schemas.microsoft.com/office/drawing/2014/main" val="4084060049"/>
                    </a:ext>
                  </a:extLst>
                </a:gridCol>
                <a:gridCol w="1015341">
                  <a:extLst>
                    <a:ext uri="{9D8B030D-6E8A-4147-A177-3AD203B41FA5}">
                      <a16:colId xmlns:a16="http://schemas.microsoft.com/office/drawing/2014/main" val="3166882291"/>
                    </a:ext>
                  </a:extLst>
                </a:gridCol>
              </a:tblGrid>
              <a:tr h="995762">
                <a:tc>
                  <a:txBody>
                    <a:bodyPr/>
                    <a:lstStyle/>
                    <a:p>
                      <a:pPr algn="just">
                        <a:lnSpc>
                          <a:spcPct val="107000"/>
                        </a:lnSpc>
                        <a:spcAft>
                          <a:spcPts val="800"/>
                        </a:spcAft>
                      </a:pPr>
                      <a:r>
                        <a:rPr lang="es-ES_tradnl" sz="1400" dirty="0">
                          <a:effectLst/>
                        </a:rPr>
                        <a:t>Tasa de fecundidad específica en mujeres adolescentes de 15 a 19 años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3.7 Acceso universal a atención reproductiva, planificación y educación</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&lt;46,0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&lt;62,0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6631437"/>
                  </a:ext>
                </a:extLst>
              </a:tr>
              <a:tr h="995762">
                <a:tc>
                  <a:txBody>
                    <a:bodyPr/>
                    <a:lstStyle/>
                    <a:p>
                      <a:pPr algn="just">
                        <a:lnSpc>
                          <a:spcPct val="107000"/>
                        </a:lnSpc>
                        <a:spcAft>
                          <a:spcPts val="800"/>
                        </a:spcAft>
                      </a:pPr>
                      <a:r>
                        <a:rPr lang="es-ES_tradnl" sz="1400" dirty="0">
                          <a:effectLst/>
                        </a:rPr>
                        <a:t>Porcentaje de mujeres de 15 a 19 años con embarazo subsiguiente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a:effectLst/>
                        </a:rPr>
                        <a:t>3.7 Acceso universal a atención reproductiva, planificación y educación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&lt;14,0 %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400" dirty="0">
                          <a:effectLst/>
                        </a:rPr>
                        <a:t>&lt;19,0 %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79091234"/>
                  </a:ext>
                </a:extLst>
              </a:tr>
            </a:tbl>
          </a:graphicData>
        </a:graphic>
      </p:graphicFrame>
      <p:graphicFrame>
        <p:nvGraphicFramePr>
          <p:cNvPr id="8" name="Tabla 7">
            <a:extLst>
              <a:ext uri="{FF2B5EF4-FFF2-40B4-BE49-F238E27FC236}">
                <a16:creationId xmlns:a16="http://schemas.microsoft.com/office/drawing/2014/main" id="{BD70F0A6-A9F0-4C5C-B068-B4140D15C5C0}"/>
              </a:ext>
            </a:extLst>
          </p:cNvPr>
          <p:cNvGraphicFramePr>
            <a:graphicFrameLocks noGrp="1"/>
          </p:cNvGraphicFramePr>
          <p:nvPr>
            <p:extLst>
              <p:ext uri="{D42A27DB-BD31-4B8C-83A1-F6EECF244321}">
                <p14:modId xmlns:p14="http://schemas.microsoft.com/office/powerpoint/2010/main" val="3725463657"/>
              </p:ext>
            </p:extLst>
          </p:nvPr>
        </p:nvGraphicFramePr>
        <p:xfrm>
          <a:off x="1386345" y="2713650"/>
          <a:ext cx="10102645" cy="477750"/>
        </p:xfrm>
        <a:graphic>
          <a:graphicData uri="http://schemas.openxmlformats.org/drawingml/2006/table">
            <a:tbl>
              <a:tblPr firstRow="1" firstCol="1" bandRow="1">
                <a:tableStyleId>{93296810-A885-4BE3-A3E7-6D5BEEA58F35}</a:tableStyleId>
              </a:tblPr>
              <a:tblGrid>
                <a:gridCol w="3672151">
                  <a:extLst>
                    <a:ext uri="{9D8B030D-6E8A-4147-A177-3AD203B41FA5}">
                      <a16:colId xmlns:a16="http://schemas.microsoft.com/office/drawing/2014/main" val="3679895096"/>
                    </a:ext>
                  </a:extLst>
                </a:gridCol>
                <a:gridCol w="2470664">
                  <a:extLst>
                    <a:ext uri="{9D8B030D-6E8A-4147-A177-3AD203B41FA5}">
                      <a16:colId xmlns:a16="http://schemas.microsoft.com/office/drawing/2014/main" val="766912706"/>
                    </a:ext>
                  </a:extLst>
                </a:gridCol>
                <a:gridCol w="2944489">
                  <a:extLst>
                    <a:ext uri="{9D8B030D-6E8A-4147-A177-3AD203B41FA5}">
                      <a16:colId xmlns:a16="http://schemas.microsoft.com/office/drawing/2014/main" val="3750139039"/>
                    </a:ext>
                  </a:extLst>
                </a:gridCol>
                <a:gridCol w="1015341">
                  <a:extLst>
                    <a:ext uri="{9D8B030D-6E8A-4147-A177-3AD203B41FA5}">
                      <a16:colId xmlns:a16="http://schemas.microsoft.com/office/drawing/2014/main" val="3900348254"/>
                    </a:ext>
                  </a:extLst>
                </a:gridCol>
              </a:tblGrid>
              <a:tr h="477750">
                <a:tc>
                  <a:txBody>
                    <a:bodyPr/>
                    <a:lstStyle/>
                    <a:p>
                      <a:pPr algn="ctr">
                        <a:lnSpc>
                          <a:spcPct val="107000"/>
                        </a:lnSpc>
                        <a:spcAft>
                          <a:spcPts val="800"/>
                        </a:spcAft>
                      </a:pPr>
                      <a:r>
                        <a:rPr lang="es-ES_tradnl" sz="1400" dirty="0">
                          <a:effectLst/>
                        </a:rPr>
                        <a:t>INDICADOR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Objetivo ODS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a:effectLst/>
                        </a:rPr>
                        <a:t>Meta Agenda 2030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Meta ODS 2018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27223331"/>
                  </a:ext>
                </a:extLst>
              </a:tr>
            </a:tbl>
          </a:graphicData>
        </a:graphic>
      </p:graphicFrame>
      <p:sp>
        <p:nvSpPr>
          <p:cNvPr id="2" name="CuadroTexto 1">
            <a:extLst>
              <a:ext uri="{FF2B5EF4-FFF2-40B4-BE49-F238E27FC236}">
                <a16:creationId xmlns:a16="http://schemas.microsoft.com/office/drawing/2014/main" id="{BB988E67-C11E-06E1-69BE-7727D63692ED}"/>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3" name="Flecha: hacia la izquierda 2">
            <a:hlinkClick r:id="rId3" action="ppaction://hlinksldjump"/>
            <a:extLst>
              <a:ext uri="{FF2B5EF4-FFF2-40B4-BE49-F238E27FC236}">
                <a16:creationId xmlns:a16="http://schemas.microsoft.com/office/drawing/2014/main" id="{4042F442-6483-3110-600D-1A65713E3E94}"/>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9" name="Gráfico 8" descr="Género con relleno sólido">
            <a:extLst>
              <a:ext uri="{FF2B5EF4-FFF2-40B4-BE49-F238E27FC236}">
                <a16:creationId xmlns:a16="http://schemas.microsoft.com/office/drawing/2014/main" id="{9D03253F-205A-4387-3446-BF5687D0A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9" y="841723"/>
            <a:ext cx="1871927" cy="1871927"/>
          </a:xfrm>
          <a:prstGeom prst="rect">
            <a:avLst/>
          </a:prstGeom>
        </p:spPr>
      </p:pic>
    </p:spTree>
    <p:extLst>
      <p:ext uri="{BB962C8B-B14F-4D97-AF65-F5344CB8AC3E}">
        <p14:creationId xmlns:p14="http://schemas.microsoft.com/office/powerpoint/2010/main" val="203887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811343" y="459785"/>
            <a:ext cx="6386052"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1726163" y="1702242"/>
            <a:ext cx="82442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s-MX"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Enfermedades crónicas no transmisibles (enfermedades circulatorias, diabetes, cáncer y enfermedades crónicas respiratorias) </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graphicFrame>
        <p:nvGraphicFramePr>
          <p:cNvPr id="8" name="Tabla 7">
            <a:extLst>
              <a:ext uri="{FF2B5EF4-FFF2-40B4-BE49-F238E27FC236}">
                <a16:creationId xmlns:a16="http://schemas.microsoft.com/office/drawing/2014/main" id="{BD70F0A6-A9F0-4C5C-B068-B4140D15C5C0}"/>
              </a:ext>
            </a:extLst>
          </p:cNvPr>
          <p:cNvGraphicFramePr>
            <a:graphicFrameLocks noGrp="1"/>
          </p:cNvGraphicFramePr>
          <p:nvPr>
            <p:extLst>
              <p:ext uri="{D42A27DB-BD31-4B8C-83A1-F6EECF244321}">
                <p14:modId xmlns:p14="http://schemas.microsoft.com/office/powerpoint/2010/main" val="2129209239"/>
              </p:ext>
            </p:extLst>
          </p:nvPr>
        </p:nvGraphicFramePr>
        <p:xfrm>
          <a:off x="299577" y="2550646"/>
          <a:ext cx="11764604" cy="322131"/>
        </p:xfrm>
        <a:graphic>
          <a:graphicData uri="http://schemas.openxmlformats.org/drawingml/2006/table">
            <a:tbl>
              <a:tblPr firstRow="1" firstCol="1" bandRow="1">
                <a:tableStyleId>{93296810-A885-4BE3-A3E7-6D5BEEA58F35}</a:tableStyleId>
              </a:tblPr>
              <a:tblGrid>
                <a:gridCol w="3918380">
                  <a:extLst>
                    <a:ext uri="{9D8B030D-6E8A-4147-A177-3AD203B41FA5}">
                      <a16:colId xmlns:a16="http://schemas.microsoft.com/office/drawing/2014/main" val="3679895096"/>
                    </a:ext>
                  </a:extLst>
                </a:gridCol>
                <a:gridCol w="3171897">
                  <a:extLst>
                    <a:ext uri="{9D8B030D-6E8A-4147-A177-3AD203B41FA5}">
                      <a16:colId xmlns:a16="http://schemas.microsoft.com/office/drawing/2014/main" val="766912706"/>
                    </a:ext>
                  </a:extLst>
                </a:gridCol>
                <a:gridCol w="3203754">
                  <a:extLst>
                    <a:ext uri="{9D8B030D-6E8A-4147-A177-3AD203B41FA5}">
                      <a16:colId xmlns:a16="http://schemas.microsoft.com/office/drawing/2014/main" val="3750139039"/>
                    </a:ext>
                  </a:extLst>
                </a:gridCol>
                <a:gridCol w="1470573">
                  <a:extLst>
                    <a:ext uri="{9D8B030D-6E8A-4147-A177-3AD203B41FA5}">
                      <a16:colId xmlns:a16="http://schemas.microsoft.com/office/drawing/2014/main" val="3900348254"/>
                    </a:ext>
                  </a:extLst>
                </a:gridCol>
              </a:tblGrid>
              <a:tr h="322131">
                <a:tc>
                  <a:txBody>
                    <a:bodyPr/>
                    <a:lstStyle/>
                    <a:p>
                      <a:pPr algn="ctr">
                        <a:lnSpc>
                          <a:spcPct val="107000"/>
                        </a:lnSpc>
                        <a:spcAft>
                          <a:spcPts val="800"/>
                        </a:spcAft>
                      </a:pPr>
                      <a:r>
                        <a:rPr lang="es-ES_tradnl" sz="1400" dirty="0">
                          <a:effectLst/>
                        </a:rPr>
                        <a:t>INDICADOR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Objetivo ODS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Meta Agenda 2030</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7000"/>
                        </a:lnSpc>
                        <a:spcAft>
                          <a:spcPts val="800"/>
                        </a:spcAft>
                      </a:pPr>
                      <a:r>
                        <a:rPr lang="es-ES_tradnl" sz="1400" dirty="0">
                          <a:effectLst/>
                        </a:rPr>
                        <a:t>Meta ODS 2018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27223331"/>
                  </a:ext>
                </a:extLst>
              </a:tr>
            </a:tbl>
          </a:graphicData>
        </a:graphic>
      </p:graphicFrame>
      <p:graphicFrame>
        <p:nvGraphicFramePr>
          <p:cNvPr id="2" name="Tabla 1">
            <a:extLst>
              <a:ext uri="{FF2B5EF4-FFF2-40B4-BE49-F238E27FC236}">
                <a16:creationId xmlns:a16="http://schemas.microsoft.com/office/drawing/2014/main" id="{537DFDC7-ADB0-40CC-A424-9557C547F4B2}"/>
              </a:ext>
            </a:extLst>
          </p:cNvPr>
          <p:cNvGraphicFramePr>
            <a:graphicFrameLocks noGrp="1"/>
          </p:cNvGraphicFramePr>
          <p:nvPr>
            <p:extLst>
              <p:ext uri="{D42A27DB-BD31-4B8C-83A1-F6EECF244321}">
                <p14:modId xmlns:p14="http://schemas.microsoft.com/office/powerpoint/2010/main" val="3429332450"/>
              </p:ext>
            </p:extLst>
          </p:nvPr>
        </p:nvGraphicFramePr>
        <p:xfrm>
          <a:off x="299576" y="2872777"/>
          <a:ext cx="11764606" cy="2470088"/>
        </p:xfrm>
        <a:graphic>
          <a:graphicData uri="http://schemas.openxmlformats.org/drawingml/2006/table">
            <a:tbl>
              <a:tblPr firstRow="1" firstCol="1" bandRow="1">
                <a:tableStyleId>{93296810-A885-4BE3-A3E7-6D5BEEA58F35}</a:tableStyleId>
              </a:tblPr>
              <a:tblGrid>
                <a:gridCol w="3918380">
                  <a:extLst>
                    <a:ext uri="{9D8B030D-6E8A-4147-A177-3AD203B41FA5}">
                      <a16:colId xmlns:a16="http://schemas.microsoft.com/office/drawing/2014/main" val="2296617484"/>
                    </a:ext>
                  </a:extLst>
                </a:gridCol>
                <a:gridCol w="3100668">
                  <a:extLst>
                    <a:ext uri="{9D8B030D-6E8A-4147-A177-3AD203B41FA5}">
                      <a16:colId xmlns:a16="http://schemas.microsoft.com/office/drawing/2014/main" val="2952606788"/>
                    </a:ext>
                  </a:extLst>
                </a:gridCol>
                <a:gridCol w="3307149">
                  <a:extLst>
                    <a:ext uri="{9D8B030D-6E8A-4147-A177-3AD203B41FA5}">
                      <a16:colId xmlns:a16="http://schemas.microsoft.com/office/drawing/2014/main" val="1769951190"/>
                    </a:ext>
                  </a:extLst>
                </a:gridCol>
                <a:gridCol w="1438409">
                  <a:extLst>
                    <a:ext uri="{9D8B030D-6E8A-4147-A177-3AD203B41FA5}">
                      <a16:colId xmlns:a16="http://schemas.microsoft.com/office/drawing/2014/main" val="1449876988"/>
                    </a:ext>
                  </a:extLst>
                </a:gridCol>
              </a:tblGrid>
              <a:tr h="450554">
                <a:tc>
                  <a:txBody>
                    <a:bodyPr/>
                    <a:lstStyle/>
                    <a:p>
                      <a:pPr algn="just">
                        <a:lnSpc>
                          <a:spcPct val="107000"/>
                        </a:lnSpc>
                        <a:spcAft>
                          <a:spcPts val="800"/>
                        </a:spcAft>
                      </a:pPr>
                      <a:r>
                        <a:rPr lang="es-ES_tradnl" sz="1400" dirty="0">
                          <a:effectLst/>
                        </a:rPr>
                        <a:t>Tasa de mortalidad por tumores malignos en menores de 18 años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rowSpan="3">
                  <a:txBody>
                    <a:bodyPr/>
                    <a:lstStyle/>
                    <a:p>
                      <a:pPr marL="0" algn="just" defTabSz="914400" rtl="0" eaLnBrk="1" latinLnBrk="0" hangingPunct="1">
                        <a:lnSpc>
                          <a:spcPct val="107000"/>
                        </a:lnSpc>
                        <a:spcAft>
                          <a:spcPts val="800"/>
                        </a:spcAft>
                      </a:pPr>
                      <a:endParaRPr lang="es-ES_tradnl" sz="1400" b="0" kern="1200" dirty="0">
                        <a:solidFill>
                          <a:schemeClr val="dk1"/>
                        </a:solidFill>
                        <a:effectLst/>
                        <a:latin typeface="+mn-lt"/>
                        <a:ea typeface="+mn-ea"/>
                        <a:cs typeface="+mn-cs"/>
                      </a:endParaRPr>
                    </a:p>
                    <a:p>
                      <a:pPr marL="0" algn="just" defTabSz="914400" rtl="0" eaLnBrk="1" latinLnBrk="0" hangingPunct="1">
                        <a:lnSpc>
                          <a:spcPct val="107000"/>
                        </a:lnSpc>
                        <a:spcAft>
                          <a:spcPts val="800"/>
                        </a:spcAft>
                      </a:pPr>
                      <a:endParaRPr lang="es-ES_tradnl" sz="1400" b="0" kern="1200" dirty="0">
                        <a:solidFill>
                          <a:schemeClr val="dk1"/>
                        </a:solidFill>
                        <a:effectLst/>
                        <a:latin typeface="+mn-lt"/>
                        <a:ea typeface="+mn-ea"/>
                        <a:cs typeface="+mn-cs"/>
                      </a:endParaRPr>
                    </a:p>
                    <a:p>
                      <a:pPr marL="0" algn="just" defTabSz="914400" rtl="0" eaLnBrk="1" latinLnBrk="0" hangingPunct="1">
                        <a:lnSpc>
                          <a:spcPct val="107000"/>
                        </a:lnSpc>
                        <a:spcAft>
                          <a:spcPts val="800"/>
                        </a:spcAft>
                      </a:pPr>
                      <a:r>
                        <a:rPr lang="es-ES_tradnl" sz="1400" b="0" kern="1200" dirty="0">
                          <a:solidFill>
                            <a:schemeClr val="dk1"/>
                          </a:solidFill>
                          <a:effectLst/>
                          <a:latin typeface="+mn-lt"/>
                          <a:ea typeface="+mn-ea"/>
                          <a:cs typeface="+mn-cs"/>
                        </a:rPr>
                        <a:t>3.4 Reducir la mortalidad por enfermedades no transmisibles</a:t>
                      </a:r>
                    </a:p>
                  </a:txBody>
                  <a:tcPr marL="58886" marR="58886" marT="0" marB="0">
                    <a:solidFill>
                      <a:schemeClr val="accent6">
                        <a:lumMod val="40000"/>
                        <a:lumOff val="60000"/>
                      </a:schemeClr>
                    </a:solidFill>
                  </a:tcPr>
                </a:tc>
                <a:tc>
                  <a:txBody>
                    <a:bodyPr/>
                    <a:lstStyle/>
                    <a:p>
                      <a:pPr marL="0" algn="just" defTabSz="914400" rtl="0" eaLnBrk="1" latinLnBrk="0" hangingPunct="1">
                        <a:lnSpc>
                          <a:spcPct val="107000"/>
                        </a:lnSpc>
                        <a:spcAft>
                          <a:spcPts val="800"/>
                        </a:spcAft>
                      </a:pPr>
                      <a:r>
                        <a:rPr lang="es-ES_tradnl" sz="1400" b="0" kern="1200" dirty="0">
                          <a:solidFill>
                            <a:schemeClr val="dk1"/>
                          </a:solidFill>
                          <a:effectLst/>
                          <a:latin typeface="+mn-lt"/>
                          <a:ea typeface="+mn-ea"/>
                          <a:cs typeface="+mn-cs"/>
                        </a:rPr>
                        <a:t>&lt;3 muertes por 100.000 menores de 18 años. </a:t>
                      </a:r>
                      <a:endParaRPr lang="en-US" sz="1400" b="0" kern="1200" dirty="0">
                        <a:solidFill>
                          <a:schemeClr val="dk1"/>
                        </a:solidFill>
                        <a:effectLst/>
                        <a:latin typeface="+mn-lt"/>
                        <a:ea typeface="+mn-ea"/>
                        <a:cs typeface="+mn-cs"/>
                      </a:endParaRPr>
                    </a:p>
                  </a:txBody>
                  <a:tcPr marL="58886" marR="58886" marT="0" marB="0">
                    <a:solidFill>
                      <a:schemeClr val="accent6">
                        <a:lumMod val="40000"/>
                        <a:lumOff val="60000"/>
                      </a:schemeClr>
                    </a:solidFill>
                  </a:tcPr>
                </a:tc>
                <a:tc>
                  <a:txBody>
                    <a:bodyPr/>
                    <a:lstStyle/>
                    <a:p>
                      <a:pPr marL="0" algn="just" defTabSz="914400" rtl="0" eaLnBrk="1" latinLnBrk="0" hangingPunct="1">
                        <a:lnSpc>
                          <a:spcPct val="107000"/>
                        </a:lnSpc>
                        <a:spcAft>
                          <a:spcPts val="800"/>
                        </a:spcAft>
                      </a:pPr>
                      <a:r>
                        <a:rPr lang="es-ES_tradnl" sz="1400" b="0" kern="1200" dirty="0">
                          <a:solidFill>
                            <a:schemeClr val="dk1"/>
                          </a:solidFill>
                          <a:effectLst/>
                          <a:latin typeface="+mn-lt"/>
                          <a:ea typeface="+mn-ea"/>
                          <a:cs typeface="+mn-cs"/>
                        </a:rPr>
                        <a:t> &lt;3</a:t>
                      </a:r>
                      <a:endParaRPr lang="en-US" sz="1400" b="0" kern="1200" dirty="0">
                        <a:solidFill>
                          <a:schemeClr val="dk1"/>
                        </a:solidFill>
                        <a:effectLst/>
                        <a:latin typeface="+mn-lt"/>
                        <a:ea typeface="+mn-ea"/>
                        <a:cs typeface="+mn-cs"/>
                      </a:endParaRPr>
                    </a:p>
                  </a:txBody>
                  <a:tcPr marL="58886" marR="58886" marT="0" marB="0">
                    <a:solidFill>
                      <a:schemeClr val="accent6">
                        <a:lumMod val="40000"/>
                        <a:lumOff val="60000"/>
                      </a:schemeClr>
                    </a:solidFill>
                  </a:tcPr>
                </a:tc>
                <a:extLst>
                  <a:ext uri="{0D108BD9-81ED-4DB2-BD59-A6C34878D82A}">
                    <a16:rowId xmlns:a16="http://schemas.microsoft.com/office/drawing/2014/main" val="2508150545"/>
                  </a:ext>
                </a:extLst>
              </a:tr>
              <a:tr h="353007">
                <a:tc>
                  <a:txBody>
                    <a:bodyPr/>
                    <a:lstStyle/>
                    <a:p>
                      <a:pPr algn="just">
                        <a:lnSpc>
                          <a:spcPct val="107000"/>
                        </a:lnSpc>
                        <a:spcAft>
                          <a:spcPts val="800"/>
                        </a:spcAft>
                      </a:pPr>
                      <a:r>
                        <a:rPr lang="es-ES_tradnl" sz="1400">
                          <a:effectLst/>
                        </a:rPr>
                        <a:t>Mortalidad prematura por enfermedades cardiovasculares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vMerge="1">
                  <a:txBody>
                    <a:bodyPr/>
                    <a:lstStyle/>
                    <a:p>
                      <a:endParaRPr/>
                    </a:p>
                  </a:txBody>
                  <a:tcPr marL="58886" marR="58886" marT="0" marB="0"/>
                </a:tc>
                <a:tc>
                  <a:txBody>
                    <a:bodyPr/>
                    <a:lstStyle/>
                    <a:p>
                      <a:pPr algn="just">
                        <a:lnSpc>
                          <a:spcPct val="107000"/>
                        </a:lnSpc>
                        <a:spcAft>
                          <a:spcPts val="800"/>
                        </a:spcAft>
                      </a:pPr>
                      <a:r>
                        <a:rPr lang="es-ES_tradnl" sz="1400" dirty="0">
                          <a:effectLst/>
                        </a:rPr>
                        <a:t>&lt;75,0 x 100.000 habitantes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&lt;81,3</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extLst>
                  <a:ext uri="{0D108BD9-81ED-4DB2-BD59-A6C34878D82A}">
                    <a16:rowId xmlns:a16="http://schemas.microsoft.com/office/drawing/2014/main" val="1978125297"/>
                  </a:ext>
                </a:extLst>
              </a:tr>
              <a:tr h="622640">
                <a:tc>
                  <a:txBody>
                    <a:bodyPr/>
                    <a:lstStyle/>
                    <a:p>
                      <a:pPr algn="just">
                        <a:lnSpc>
                          <a:spcPct val="107000"/>
                        </a:lnSpc>
                        <a:spcAft>
                          <a:spcPts val="800"/>
                        </a:spcAft>
                      </a:pPr>
                      <a:r>
                        <a:rPr lang="es-ES_tradnl" sz="1400" dirty="0">
                          <a:effectLst/>
                        </a:rPr>
                        <a:t>Mortalidad prematura por cáncer de mama, cuello uterino, colon y recto, pulmón, próstata, estomago, linfoma no Hodgkin y leucemia en adultos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vMerge="1">
                  <a:txBody>
                    <a:bodyPr/>
                    <a:lstStyle/>
                    <a:p>
                      <a:endParaRPr dirty="0"/>
                    </a:p>
                  </a:txBody>
                  <a:tcPr marL="58886" marR="58886" marT="0" marB="0"/>
                </a:tc>
                <a:tc>
                  <a:txBody>
                    <a:bodyPr/>
                    <a:lstStyle/>
                    <a:p>
                      <a:pPr algn="just">
                        <a:lnSpc>
                          <a:spcPct val="107000"/>
                        </a:lnSpc>
                        <a:spcAft>
                          <a:spcPts val="800"/>
                        </a:spcAft>
                      </a:pPr>
                      <a:r>
                        <a:rPr lang="es-ES_tradnl" sz="1400" dirty="0">
                          <a:effectLst/>
                        </a:rPr>
                        <a:t>&lt;55,2 x 100.000 habitantes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&lt;57,0</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extLst>
                  <a:ext uri="{0D108BD9-81ED-4DB2-BD59-A6C34878D82A}">
                    <a16:rowId xmlns:a16="http://schemas.microsoft.com/office/drawing/2014/main" val="795770501"/>
                  </a:ext>
                </a:extLst>
              </a:tr>
              <a:tr h="450554">
                <a:tc>
                  <a:txBody>
                    <a:bodyPr/>
                    <a:lstStyle/>
                    <a:p>
                      <a:pPr algn="just">
                        <a:lnSpc>
                          <a:spcPct val="107000"/>
                        </a:lnSpc>
                        <a:spcAft>
                          <a:spcPts val="800"/>
                        </a:spcAft>
                      </a:pPr>
                      <a:r>
                        <a:rPr lang="es-ES_tradnl" sz="1400" dirty="0">
                          <a:effectLst/>
                        </a:rPr>
                        <a:t>Mortalidad por accidentes de transito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3.6 Reducir lesiones y muertes en carreteras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&lt;8,35 x 100.000 habitantes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a:effectLst/>
                        </a:rPr>
                        <a:t>&lt;12,23</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extLst>
                  <a:ext uri="{0D108BD9-81ED-4DB2-BD59-A6C34878D82A}">
                    <a16:rowId xmlns:a16="http://schemas.microsoft.com/office/drawing/2014/main" val="880770816"/>
                  </a:ext>
                </a:extLst>
              </a:tr>
              <a:tr h="450554">
                <a:tc>
                  <a:txBody>
                    <a:bodyPr/>
                    <a:lstStyle/>
                    <a:p>
                      <a:pPr algn="just">
                        <a:lnSpc>
                          <a:spcPct val="107000"/>
                        </a:lnSpc>
                        <a:spcAft>
                          <a:spcPts val="800"/>
                        </a:spcAft>
                      </a:pPr>
                      <a:r>
                        <a:rPr lang="es-ES_tradnl" sz="1400" dirty="0">
                          <a:effectLst/>
                        </a:rPr>
                        <a:t>Mortalidad prematura de las enfermedades crónicas de las vías respiratorias inferiores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3.4 Reducir la mortalidad por enfermedades no transmisibles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&lt;8,1 x 100.000 habitantes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tc>
                  <a:txBody>
                    <a:bodyPr/>
                    <a:lstStyle/>
                    <a:p>
                      <a:pPr algn="just">
                        <a:lnSpc>
                          <a:spcPct val="107000"/>
                        </a:lnSpc>
                        <a:spcAft>
                          <a:spcPts val="800"/>
                        </a:spcAft>
                      </a:pPr>
                      <a:r>
                        <a:rPr lang="es-ES_tradnl" sz="1400" dirty="0">
                          <a:effectLst/>
                        </a:rPr>
                        <a:t>&lt;9,8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8886" marR="58886" marT="0" marB="0"/>
                </a:tc>
                <a:extLst>
                  <a:ext uri="{0D108BD9-81ED-4DB2-BD59-A6C34878D82A}">
                    <a16:rowId xmlns:a16="http://schemas.microsoft.com/office/drawing/2014/main" val="1349011376"/>
                  </a:ext>
                </a:extLst>
              </a:tr>
            </a:tbl>
          </a:graphicData>
        </a:graphic>
      </p:graphicFrame>
      <p:graphicFrame>
        <p:nvGraphicFramePr>
          <p:cNvPr id="5" name="Tabla 4">
            <a:extLst>
              <a:ext uri="{FF2B5EF4-FFF2-40B4-BE49-F238E27FC236}">
                <a16:creationId xmlns:a16="http://schemas.microsoft.com/office/drawing/2014/main" id="{BF5302BA-50F5-4CA3-91A5-7022A7B07322}"/>
              </a:ext>
            </a:extLst>
          </p:cNvPr>
          <p:cNvGraphicFramePr>
            <a:graphicFrameLocks noGrp="1"/>
          </p:cNvGraphicFramePr>
          <p:nvPr>
            <p:extLst>
              <p:ext uri="{D42A27DB-BD31-4B8C-83A1-F6EECF244321}">
                <p14:modId xmlns:p14="http://schemas.microsoft.com/office/powerpoint/2010/main" val="2749711197"/>
              </p:ext>
            </p:extLst>
          </p:nvPr>
        </p:nvGraphicFramePr>
        <p:xfrm>
          <a:off x="299576" y="5342865"/>
          <a:ext cx="11764606" cy="524204"/>
        </p:xfrm>
        <a:graphic>
          <a:graphicData uri="http://schemas.openxmlformats.org/drawingml/2006/table">
            <a:tbl>
              <a:tblPr firstRow="1" firstCol="1" bandRow="1">
                <a:tableStyleId>{93296810-A885-4BE3-A3E7-6D5BEEA58F35}</a:tableStyleId>
              </a:tblPr>
              <a:tblGrid>
                <a:gridCol w="3903234">
                  <a:extLst>
                    <a:ext uri="{9D8B030D-6E8A-4147-A177-3AD203B41FA5}">
                      <a16:colId xmlns:a16="http://schemas.microsoft.com/office/drawing/2014/main" val="2423971201"/>
                    </a:ext>
                  </a:extLst>
                </a:gridCol>
                <a:gridCol w="3132987">
                  <a:extLst>
                    <a:ext uri="{9D8B030D-6E8A-4147-A177-3AD203B41FA5}">
                      <a16:colId xmlns:a16="http://schemas.microsoft.com/office/drawing/2014/main" val="44142977"/>
                    </a:ext>
                  </a:extLst>
                </a:gridCol>
                <a:gridCol w="3289976">
                  <a:extLst>
                    <a:ext uri="{9D8B030D-6E8A-4147-A177-3AD203B41FA5}">
                      <a16:colId xmlns:a16="http://schemas.microsoft.com/office/drawing/2014/main" val="402736712"/>
                    </a:ext>
                  </a:extLst>
                </a:gridCol>
                <a:gridCol w="1438409">
                  <a:extLst>
                    <a:ext uri="{9D8B030D-6E8A-4147-A177-3AD203B41FA5}">
                      <a16:colId xmlns:a16="http://schemas.microsoft.com/office/drawing/2014/main" val="1156456152"/>
                    </a:ext>
                  </a:extLst>
                </a:gridCol>
              </a:tblGrid>
              <a:tr h="524204">
                <a:tc>
                  <a:txBody>
                    <a:bodyPr/>
                    <a:lstStyle/>
                    <a:p>
                      <a:pPr algn="just">
                        <a:lnSpc>
                          <a:spcPct val="107000"/>
                        </a:lnSpc>
                        <a:spcAft>
                          <a:spcPts val="800"/>
                        </a:spcAft>
                      </a:pPr>
                      <a:r>
                        <a:rPr lang="es-ES_tradnl" sz="1600" dirty="0">
                          <a:effectLst/>
                        </a:rPr>
                        <a:t>Mortalidad prematura por diabetes</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algn="just" defTabSz="914400" rtl="0" eaLnBrk="1" latinLnBrk="0" hangingPunct="1">
                        <a:lnSpc>
                          <a:spcPct val="107000"/>
                        </a:lnSpc>
                        <a:spcAft>
                          <a:spcPts val="800"/>
                        </a:spcAft>
                      </a:pPr>
                      <a:r>
                        <a:rPr lang="es-ES_tradnl" sz="1400" b="0" kern="1200" dirty="0">
                          <a:solidFill>
                            <a:sysClr val="windowText" lastClr="000000"/>
                          </a:solidFill>
                          <a:effectLst/>
                        </a:rPr>
                        <a:t>3.4 Reducir la mortalidad por enfermedades no transmisibles</a:t>
                      </a:r>
                      <a:endParaRPr lang="en-US" sz="1400" b="0" kern="1200" dirty="0">
                        <a:solidFill>
                          <a:sysClr val="windowText" lastClr="000000"/>
                        </a:solidFill>
                        <a:effectLst/>
                        <a:latin typeface="+mn-lt"/>
                        <a:ea typeface="+mn-ea"/>
                        <a:cs typeface="+mn-cs"/>
                      </a:endParaRPr>
                    </a:p>
                  </a:txBody>
                  <a:tcPr marL="68580" marR="68580" marT="0" marB="0">
                    <a:solidFill>
                      <a:schemeClr val="accent6">
                        <a:lumMod val="40000"/>
                        <a:lumOff val="60000"/>
                      </a:schemeClr>
                    </a:solidFill>
                  </a:tcPr>
                </a:tc>
                <a:tc>
                  <a:txBody>
                    <a:bodyPr/>
                    <a:lstStyle/>
                    <a:p>
                      <a:pPr marL="0" algn="just" defTabSz="914400" rtl="0" eaLnBrk="1" latinLnBrk="0" hangingPunct="1">
                        <a:lnSpc>
                          <a:spcPct val="107000"/>
                        </a:lnSpc>
                        <a:spcAft>
                          <a:spcPts val="800"/>
                        </a:spcAft>
                      </a:pPr>
                      <a:r>
                        <a:rPr lang="es-ES_tradnl" sz="1400" b="0" kern="1200" dirty="0">
                          <a:solidFill>
                            <a:sysClr val="windowText" lastClr="000000"/>
                          </a:solidFill>
                          <a:effectLst/>
                        </a:rPr>
                        <a:t>&lt;11,5 x 100.000 habitantes</a:t>
                      </a:r>
                      <a:endParaRPr lang="en-US" sz="1400" b="0" kern="1200" dirty="0">
                        <a:solidFill>
                          <a:sysClr val="windowText" lastClr="000000"/>
                        </a:solidFill>
                        <a:effectLst/>
                        <a:latin typeface="+mn-lt"/>
                        <a:ea typeface="+mn-ea"/>
                        <a:cs typeface="+mn-cs"/>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b="0" dirty="0">
                          <a:solidFill>
                            <a:sysClr val="windowText" lastClr="000000"/>
                          </a:solidFill>
                          <a:effectLst/>
                        </a:rPr>
                        <a:t>&lt;14,0</a:t>
                      </a:r>
                      <a:endParaRPr lang="en-US" sz="1600" b="0"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6250632"/>
                  </a:ext>
                </a:extLst>
              </a:tr>
            </a:tbl>
          </a:graphicData>
        </a:graphic>
      </p:graphicFrame>
      <p:sp>
        <p:nvSpPr>
          <p:cNvPr id="3" name="CuadroTexto 2">
            <a:extLst>
              <a:ext uri="{FF2B5EF4-FFF2-40B4-BE49-F238E27FC236}">
                <a16:creationId xmlns:a16="http://schemas.microsoft.com/office/drawing/2014/main" id="{5536477B-6610-477D-39C4-EB2B4498B88F}"/>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7" name="Flecha: hacia la izquierda 6">
            <a:hlinkClick r:id="rId3" action="ppaction://hlinksldjump"/>
            <a:extLst>
              <a:ext uri="{FF2B5EF4-FFF2-40B4-BE49-F238E27FC236}">
                <a16:creationId xmlns:a16="http://schemas.microsoft.com/office/drawing/2014/main" id="{DD853466-6DD9-E55A-7629-4878403E3D5C}"/>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9" name="Gráfico 8" descr="Historia con relleno sólido">
            <a:extLst>
              <a:ext uri="{FF2B5EF4-FFF2-40B4-BE49-F238E27FC236}">
                <a16:creationId xmlns:a16="http://schemas.microsoft.com/office/drawing/2014/main" id="{BE15CBB7-22D6-81F2-4690-74F73446EF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85" y="569252"/>
            <a:ext cx="1871927" cy="1871927"/>
          </a:xfrm>
          <a:prstGeom prst="rect">
            <a:avLst/>
          </a:prstGeom>
        </p:spPr>
      </p:pic>
    </p:spTree>
    <p:extLst>
      <p:ext uri="{BB962C8B-B14F-4D97-AF65-F5344CB8AC3E}">
        <p14:creationId xmlns:p14="http://schemas.microsoft.com/office/powerpoint/2010/main" val="390423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578077" y="458593"/>
            <a:ext cx="6386052"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1578077" y="1390272"/>
            <a:ext cx="7748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s-MX"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Salud Mental.</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graphicFrame>
        <p:nvGraphicFramePr>
          <p:cNvPr id="3" name="Tabla 2">
            <a:extLst>
              <a:ext uri="{FF2B5EF4-FFF2-40B4-BE49-F238E27FC236}">
                <a16:creationId xmlns:a16="http://schemas.microsoft.com/office/drawing/2014/main" id="{F8AAE8A5-FAB6-454D-B989-BE197F97FF9D}"/>
              </a:ext>
            </a:extLst>
          </p:cNvPr>
          <p:cNvGraphicFramePr>
            <a:graphicFrameLocks noGrp="1"/>
          </p:cNvGraphicFramePr>
          <p:nvPr>
            <p:extLst>
              <p:ext uri="{D42A27DB-BD31-4B8C-83A1-F6EECF244321}">
                <p14:modId xmlns:p14="http://schemas.microsoft.com/office/powerpoint/2010/main" val="2468800285"/>
              </p:ext>
            </p:extLst>
          </p:nvPr>
        </p:nvGraphicFramePr>
        <p:xfrm>
          <a:off x="383458" y="2246742"/>
          <a:ext cx="10972799" cy="3110691"/>
        </p:xfrm>
        <a:graphic>
          <a:graphicData uri="http://schemas.openxmlformats.org/drawingml/2006/table">
            <a:tbl>
              <a:tblPr firstRow="1" firstCol="1" bandRow="1">
                <a:tableStyleId>{93296810-A885-4BE3-A3E7-6D5BEEA58F35}</a:tableStyleId>
              </a:tblPr>
              <a:tblGrid>
                <a:gridCol w="3988438">
                  <a:extLst>
                    <a:ext uri="{9D8B030D-6E8A-4147-A177-3AD203B41FA5}">
                      <a16:colId xmlns:a16="http://schemas.microsoft.com/office/drawing/2014/main" val="2196350507"/>
                    </a:ext>
                  </a:extLst>
                </a:gridCol>
                <a:gridCol w="2683465">
                  <a:extLst>
                    <a:ext uri="{9D8B030D-6E8A-4147-A177-3AD203B41FA5}">
                      <a16:colId xmlns:a16="http://schemas.microsoft.com/office/drawing/2014/main" val="1673557843"/>
                    </a:ext>
                  </a:extLst>
                </a:gridCol>
                <a:gridCol w="3198102">
                  <a:extLst>
                    <a:ext uri="{9D8B030D-6E8A-4147-A177-3AD203B41FA5}">
                      <a16:colId xmlns:a16="http://schemas.microsoft.com/office/drawing/2014/main" val="3795957358"/>
                    </a:ext>
                  </a:extLst>
                </a:gridCol>
                <a:gridCol w="1102794">
                  <a:extLst>
                    <a:ext uri="{9D8B030D-6E8A-4147-A177-3AD203B41FA5}">
                      <a16:colId xmlns:a16="http://schemas.microsoft.com/office/drawing/2014/main" val="1695669269"/>
                    </a:ext>
                  </a:extLst>
                </a:gridCol>
              </a:tblGrid>
              <a:tr h="524186">
                <a:tc>
                  <a:txBody>
                    <a:bodyPr/>
                    <a:lstStyle/>
                    <a:p>
                      <a:pPr algn="just">
                        <a:lnSpc>
                          <a:spcPct val="107000"/>
                        </a:lnSpc>
                        <a:spcAft>
                          <a:spcPts val="800"/>
                        </a:spcAft>
                      </a:pPr>
                      <a:r>
                        <a:rPr lang="es-ES_tradnl" sz="1800" dirty="0">
                          <a:effectLst/>
                        </a:rPr>
                        <a:t>INDICADOR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Objetivo ODS </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Meta Agenda 2030</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Meta ODS 2018</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89470524"/>
                  </a:ext>
                </a:extLst>
              </a:tr>
              <a:tr h="1347756">
                <a:tc>
                  <a:txBody>
                    <a:bodyPr/>
                    <a:lstStyle/>
                    <a:p>
                      <a:pPr algn="just">
                        <a:lnSpc>
                          <a:spcPct val="107000"/>
                        </a:lnSpc>
                        <a:spcAft>
                          <a:spcPts val="800"/>
                        </a:spcAft>
                      </a:pPr>
                      <a:r>
                        <a:rPr lang="es-ES_tradnl" sz="1800" dirty="0">
                          <a:effectLst/>
                        </a:rPr>
                        <a:t>Mortalidad por lesiones autoinfligidas intencionalmente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3.4 Reducir la mortalidad por enfermedades no transmisibles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&lt;4,12 x 100.000 habitantes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&lt;4,39</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63738233"/>
                  </a:ext>
                </a:extLst>
              </a:tr>
              <a:tr h="1190736">
                <a:tc>
                  <a:txBody>
                    <a:bodyPr/>
                    <a:lstStyle/>
                    <a:p>
                      <a:pPr algn="just">
                        <a:lnSpc>
                          <a:spcPct val="107000"/>
                        </a:lnSpc>
                        <a:spcAft>
                          <a:spcPts val="800"/>
                        </a:spcAft>
                      </a:pPr>
                      <a:r>
                        <a:rPr lang="es-ES_tradnl" sz="1800" dirty="0">
                          <a:effectLst/>
                        </a:rPr>
                        <a:t>Porcentaje de personas atendidas en servicios en salud mental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dirty="0">
                          <a:effectLst/>
                        </a:rPr>
                        <a:t>3.8 Alcanzar la cobertura universal de salud</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a:effectLst/>
                        </a:rPr>
                        <a:t>&lt;14,4 x 100.000 habitantes</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800" dirty="0">
                          <a:effectLst/>
                        </a:rPr>
                        <a:t>&lt;8,4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54593911"/>
                  </a:ext>
                </a:extLst>
              </a:tr>
            </a:tbl>
          </a:graphicData>
        </a:graphic>
      </p:graphicFrame>
      <p:sp>
        <p:nvSpPr>
          <p:cNvPr id="2" name="CuadroTexto 1">
            <a:extLst>
              <a:ext uri="{FF2B5EF4-FFF2-40B4-BE49-F238E27FC236}">
                <a16:creationId xmlns:a16="http://schemas.microsoft.com/office/drawing/2014/main" id="{3E73A370-FF71-31D2-BF46-13DDD96222DE}"/>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5" name="Flecha: hacia la izquierda 4">
            <a:hlinkClick r:id="rId3" action="ppaction://hlinksldjump"/>
            <a:extLst>
              <a:ext uri="{FF2B5EF4-FFF2-40B4-BE49-F238E27FC236}">
                <a16:creationId xmlns:a16="http://schemas.microsoft.com/office/drawing/2014/main" id="{3B0EC57D-AB03-8284-23D6-6070555C8549}"/>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7" name="Gráfico 6" descr="Cerebro con relleno sólido">
            <a:extLst>
              <a:ext uri="{FF2B5EF4-FFF2-40B4-BE49-F238E27FC236}">
                <a16:creationId xmlns:a16="http://schemas.microsoft.com/office/drawing/2014/main" id="{3804DC96-AC6A-F9FF-F7B0-895DFE3651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21" y="400374"/>
            <a:ext cx="1871927" cy="1871927"/>
          </a:xfrm>
          <a:prstGeom prst="rect">
            <a:avLst/>
          </a:prstGeom>
        </p:spPr>
      </p:pic>
    </p:spTree>
    <p:extLst>
      <p:ext uri="{BB962C8B-B14F-4D97-AF65-F5344CB8AC3E}">
        <p14:creationId xmlns:p14="http://schemas.microsoft.com/office/powerpoint/2010/main" val="125599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978089" y="458593"/>
            <a:ext cx="6885993"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2062065" y="1390272"/>
            <a:ext cx="72644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es-MX" altLang="en-US" sz="1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Enfermedades Transmisibles (incluye vectores y zoonosis).</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graphicFrame>
        <p:nvGraphicFramePr>
          <p:cNvPr id="5" name="Tabla 4">
            <a:extLst>
              <a:ext uri="{FF2B5EF4-FFF2-40B4-BE49-F238E27FC236}">
                <a16:creationId xmlns:a16="http://schemas.microsoft.com/office/drawing/2014/main" id="{4BCF929D-2600-48BB-B6C4-BB09D84639EF}"/>
              </a:ext>
            </a:extLst>
          </p:cNvPr>
          <p:cNvGraphicFramePr>
            <a:graphicFrameLocks noGrp="1"/>
          </p:cNvGraphicFramePr>
          <p:nvPr>
            <p:extLst>
              <p:ext uri="{D42A27DB-BD31-4B8C-83A1-F6EECF244321}">
                <p14:modId xmlns:p14="http://schemas.microsoft.com/office/powerpoint/2010/main" val="3143893884"/>
              </p:ext>
            </p:extLst>
          </p:nvPr>
        </p:nvGraphicFramePr>
        <p:xfrm>
          <a:off x="494447" y="1937026"/>
          <a:ext cx="11097784" cy="570200"/>
        </p:xfrm>
        <a:graphic>
          <a:graphicData uri="http://schemas.openxmlformats.org/drawingml/2006/table">
            <a:tbl>
              <a:tblPr firstRow="1" firstCol="1" bandRow="1">
                <a:tableStyleId>{93296810-A885-4BE3-A3E7-6D5BEEA58F35}</a:tableStyleId>
              </a:tblPr>
              <a:tblGrid>
                <a:gridCol w="3766551">
                  <a:extLst>
                    <a:ext uri="{9D8B030D-6E8A-4147-A177-3AD203B41FA5}">
                      <a16:colId xmlns:a16="http://schemas.microsoft.com/office/drawing/2014/main" val="3827710404"/>
                    </a:ext>
                  </a:extLst>
                </a:gridCol>
                <a:gridCol w="2979511">
                  <a:extLst>
                    <a:ext uri="{9D8B030D-6E8A-4147-A177-3AD203B41FA5}">
                      <a16:colId xmlns:a16="http://schemas.microsoft.com/office/drawing/2014/main" val="2357002326"/>
                    </a:ext>
                  </a:extLst>
                </a:gridCol>
                <a:gridCol w="3060004">
                  <a:extLst>
                    <a:ext uri="{9D8B030D-6E8A-4147-A177-3AD203B41FA5}">
                      <a16:colId xmlns:a16="http://schemas.microsoft.com/office/drawing/2014/main" val="749666"/>
                    </a:ext>
                  </a:extLst>
                </a:gridCol>
                <a:gridCol w="1291718">
                  <a:extLst>
                    <a:ext uri="{9D8B030D-6E8A-4147-A177-3AD203B41FA5}">
                      <a16:colId xmlns:a16="http://schemas.microsoft.com/office/drawing/2014/main" val="1565994592"/>
                    </a:ext>
                  </a:extLst>
                </a:gridCol>
              </a:tblGrid>
              <a:tr h="570200">
                <a:tc>
                  <a:txBody>
                    <a:bodyPr/>
                    <a:lstStyle/>
                    <a:p>
                      <a:pPr algn="just">
                        <a:lnSpc>
                          <a:spcPct val="107000"/>
                        </a:lnSpc>
                        <a:spcAft>
                          <a:spcPts val="800"/>
                        </a:spcAft>
                      </a:pPr>
                      <a:r>
                        <a:rPr lang="es-ES_tradnl" sz="1600">
                          <a:effectLst/>
                        </a:rPr>
                        <a:t>INDICADOR</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Objetivo ODS </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a:effectLst/>
                        </a:rPr>
                        <a:t>Meta Agenda 2030</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Meta ODS 2018</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15536835"/>
                  </a:ext>
                </a:extLst>
              </a:tr>
            </a:tbl>
          </a:graphicData>
        </a:graphic>
      </p:graphicFrame>
      <p:graphicFrame>
        <p:nvGraphicFramePr>
          <p:cNvPr id="7" name="Tabla 6">
            <a:extLst>
              <a:ext uri="{FF2B5EF4-FFF2-40B4-BE49-F238E27FC236}">
                <a16:creationId xmlns:a16="http://schemas.microsoft.com/office/drawing/2014/main" id="{8EB0223A-8F5C-4879-9980-E07568AF9464}"/>
              </a:ext>
            </a:extLst>
          </p:cNvPr>
          <p:cNvGraphicFramePr>
            <a:graphicFrameLocks noGrp="1"/>
          </p:cNvGraphicFramePr>
          <p:nvPr>
            <p:extLst>
              <p:ext uri="{D42A27DB-BD31-4B8C-83A1-F6EECF244321}">
                <p14:modId xmlns:p14="http://schemas.microsoft.com/office/powerpoint/2010/main" val="2319413625"/>
              </p:ext>
            </p:extLst>
          </p:nvPr>
        </p:nvGraphicFramePr>
        <p:xfrm>
          <a:off x="494446" y="2507226"/>
          <a:ext cx="11097785" cy="2960502"/>
        </p:xfrm>
        <a:graphic>
          <a:graphicData uri="http://schemas.openxmlformats.org/drawingml/2006/table">
            <a:tbl>
              <a:tblPr firstRow="1" firstCol="1" bandRow="1">
                <a:tableStyleId>{93296810-A885-4BE3-A3E7-6D5BEEA58F35}</a:tableStyleId>
              </a:tblPr>
              <a:tblGrid>
                <a:gridCol w="3766551">
                  <a:extLst>
                    <a:ext uri="{9D8B030D-6E8A-4147-A177-3AD203B41FA5}">
                      <a16:colId xmlns:a16="http://schemas.microsoft.com/office/drawing/2014/main" val="3961885918"/>
                    </a:ext>
                  </a:extLst>
                </a:gridCol>
                <a:gridCol w="2979511">
                  <a:extLst>
                    <a:ext uri="{9D8B030D-6E8A-4147-A177-3AD203B41FA5}">
                      <a16:colId xmlns:a16="http://schemas.microsoft.com/office/drawing/2014/main" val="405094005"/>
                    </a:ext>
                  </a:extLst>
                </a:gridCol>
                <a:gridCol w="3060005">
                  <a:extLst>
                    <a:ext uri="{9D8B030D-6E8A-4147-A177-3AD203B41FA5}">
                      <a16:colId xmlns:a16="http://schemas.microsoft.com/office/drawing/2014/main" val="3691083446"/>
                    </a:ext>
                  </a:extLst>
                </a:gridCol>
                <a:gridCol w="1291718">
                  <a:extLst>
                    <a:ext uri="{9D8B030D-6E8A-4147-A177-3AD203B41FA5}">
                      <a16:colId xmlns:a16="http://schemas.microsoft.com/office/drawing/2014/main" val="1084362612"/>
                    </a:ext>
                  </a:extLst>
                </a:gridCol>
              </a:tblGrid>
              <a:tr h="563396">
                <a:tc>
                  <a:txBody>
                    <a:bodyPr/>
                    <a:lstStyle/>
                    <a:p>
                      <a:pPr algn="just">
                        <a:lnSpc>
                          <a:spcPct val="107000"/>
                        </a:lnSpc>
                        <a:spcAft>
                          <a:spcPts val="800"/>
                        </a:spcAft>
                      </a:pPr>
                      <a:r>
                        <a:rPr lang="es-ES_tradnl" sz="1600" dirty="0">
                          <a:effectLst/>
                        </a:rPr>
                        <a:t>Incidencia de malaria</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rowSpan="3">
                  <a:txBody>
                    <a:bodyPr/>
                    <a:lstStyle/>
                    <a:p>
                      <a:pPr algn="just">
                        <a:lnSpc>
                          <a:spcPct val="107000"/>
                        </a:lnSpc>
                        <a:spcAft>
                          <a:spcPts val="800"/>
                        </a:spcAft>
                      </a:pPr>
                      <a:r>
                        <a:rPr lang="es-ES_tradnl" sz="1600" b="1" dirty="0">
                          <a:solidFill>
                            <a:sysClr val="windowText" lastClr="000000"/>
                          </a:solidFill>
                          <a:effectLst/>
                        </a:rPr>
                        <a:t>3.3 Reducir la mortalidad por enfermedades infecciosas y transmitidas por vectores</a:t>
                      </a:r>
                      <a:endParaRPr lang="en-US" sz="1600" b="1"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b="1">
                          <a:solidFill>
                            <a:sysClr val="windowText" lastClr="000000"/>
                          </a:solidFill>
                          <a:effectLst/>
                        </a:rPr>
                        <a:t>&lt;2 x 100.000 habitantes</a:t>
                      </a:r>
                      <a:endParaRPr lang="en-US" sz="1600" b="1">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b="1">
                          <a:solidFill>
                            <a:sysClr val="windowText" lastClr="000000"/>
                          </a:solidFill>
                          <a:effectLst/>
                        </a:rPr>
                        <a:t>&lt;5</a:t>
                      </a:r>
                      <a:endParaRPr lang="en-US" sz="1600" b="1">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174052596"/>
                  </a:ext>
                </a:extLst>
              </a:tr>
              <a:tr h="563396">
                <a:tc>
                  <a:txBody>
                    <a:bodyPr/>
                    <a:lstStyle/>
                    <a:p>
                      <a:pPr algn="just">
                        <a:lnSpc>
                          <a:spcPct val="107000"/>
                        </a:lnSpc>
                        <a:spcAft>
                          <a:spcPts val="800"/>
                        </a:spcAft>
                      </a:pPr>
                      <a:r>
                        <a:rPr lang="es-ES_tradnl" sz="1600" dirty="0">
                          <a:effectLst/>
                        </a:rPr>
                        <a:t>Mortalidad por malaria</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US"/>
                    </a:p>
                  </a:txBody>
                  <a:tcPr/>
                </a:tc>
                <a:tc>
                  <a:txBody>
                    <a:bodyPr/>
                    <a:lstStyle/>
                    <a:p>
                      <a:pPr algn="just">
                        <a:lnSpc>
                          <a:spcPct val="107000"/>
                        </a:lnSpc>
                        <a:spcAft>
                          <a:spcPts val="800"/>
                        </a:spcAft>
                      </a:pPr>
                      <a:r>
                        <a:rPr lang="es-ES_tradnl" sz="1600" b="1" dirty="0">
                          <a:solidFill>
                            <a:sysClr val="windowText" lastClr="000000"/>
                          </a:solidFill>
                          <a:effectLst/>
                        </a:rPr>
                        <a:t>&lt;2 x 100.000 habitantes</a:t>
                      </a:r>
                      <a:endParaRPr lang="en-US" sz="1600" b="1"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b="1" dirty="0">
                          <a:solidFill>
                            <a:sysClr val="windowText" lastClr="000000"/>
                          </a:solidFill>
                          <a:effectLst/>
                        </a:rPr>
                        <a:t>&lt;4</a:t>
                      </a:r>
                      <a:endParaRPr lang="en-US" sz="1600" b="1"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73255131"/>
                  </a:ext>
                </a:extLst>
              </a:tr>
              <a:tr h="509223">
                <a:tc>
                  <a:txBody>
                    <a:bodyPr/>
                    <a:lstStyle/>
                    <a:p>
                      <a:pPr algn="just">
                        <a:lnSpc>
                          <a:spcPct val="107000"/>
                        </a:lnSpc>
                        <a:spcAft>
                          <a:spcPts val="800"/>
                        </a:spcAft>
                      </a:pPr>
                      <a:r>
                        <a:rPr lang="es-ES_tradnl" sz="1600">
                          <a:effectLst/>
                        </a:rPr>
                        <a:t>Letalidad por dengue</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US"/>
                    </a:p>
                  </a:txBody>
                  <a:tcPr/>
                </a:tc>
                <a:tc>
                  <a:txBody>
                    <a:bodyPr/>
                    <a:lstStyle/>
                    <a:p>
                      <a:pPr algn="just">
                        <a:lnSpc>
                          <a:spcPct val="107000"/>
                        </a:lnSpc>
                        <a:spcAft>
                          <a:spcPts val="800"/>
                        </a:spcAft>
                      </a:pPr>
                      <a:r>
                        <a:rPr lang="es-ES_tradnl" sz="1600" b="1" dirty="0">
                          <a:solidFill>
                            <a:sysClr val="windowText" lastClr="000000"/>
                          </a:solidFill>
                          <a:effectLst/>
                        </a:rPr>
                        <a:t>&lt;0,10 %</a:t>
                      </a:r>
                      <a:endParaRPr lang="en-US" sz="1600" b="1"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b="1" dirty="0">
                          <a:solidFill>
                            <a:sysClr val="windowText" lastClr="000000"/>
                          </a:solidFill>
                          <a:effectLst/>
                        </a:rPr>
                        <a:t>&lt;0,12 %</a:t>
                      </a:r>
                      <a:endParaRPr lang="en-US" sz="1600" b="1"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345805159"/>
                  </a:ext>
                </a:extLst>
              </a:tr>
              <a:tr h="1324487">
                <a:tc>
                  <a:txBody>
                    <a:bodyPr/>
                    <a:lstStyle/>
                    <a:p>
                      <a:pPr algn="just">
                        <a:lnSpc>
                          <a:spcPct val="107000"/>
                        </a:lnSpc>
                        <a:spcAft>
                          <a:spcPts val="800"/>
                        </a:spcAft>
                      </a:pPr>
                      <a:r>
                        <a:rPr lang="es-ES_tradnl" sz="1600" dirty="0">
                          <a:effectLst/>
                        </a:rPr>
                        <a:t>Mortalidad por VIH/SIDA</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3.3 Reducir la mortalidad por enfermedades infecciosas y transmitidas por vectores</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r>
                        <a:rPr lang="es-ES_tradnl" sz="1600" dirty="0">
                          <a:effectLst/>
                        </a:rPr>
                        <a:t>&lt;2,4 x 100.000 habitantes</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07000"/>
                        </a:lnSpc>
                        <a:spcAft>
                          <a:spcPts val="800"/>
                        </a:spcAft>
                      </a:pPr>
                      <a:endParaRPr lang="es-ES_tradnl" sz="1600" dirty="0">
                        <a:effectLst/>
                      </a:endParaRPr>
                    </a:p>
                    <a:p>
                      <a:pPr algn="just">
                        <a:lnSpc>
                          <a:spcPct val="107000"/>
                        </a:lnSpc>
                        <a:spcAft>
                          <a:spcPts val="800"/>
                        </a:spcAft>
                      </a:pPr>
                      <a:endParaRPr lang="es-ES_tradnl" sz="1600" dirty="0">
                        <a:effectLst/>
                      </a:endParaRPr>
                    </a:p>
                  </a:txBody>
                  <a:tcPr marL="68580" marR="68580" marT="0" marB="0"/>
                </a:tc>
                <a:extLst>
                  <a:ext uri="{0D108BD9-81ED-4DB2-BD59-A6C34878D82A}">
                    <a16:rowId xmlns:a16="http://schemas.microsoft.com/office/drawing/2014/main" val="3686585931"/>
                  </a:ext>
                </a:extLst>
              </a:tr>
            </a:tbl>
          </a:graphicData>
        </a:graphic>
      </p:graphicFrame>
      <p:sp>
        <p:nvSpPr>
          <p:cNvPr id="2" name="CuadroTexto 1">
            <a:extLst>
              <a:ext uri="{FF2B5EF4-FFF2-40B4-BE49-F238E27FC236}">
                <a16:creationId xmlns:a16="http://schemas.microsoft.com/office/drawing/2014/main" id="{3EB6E96A-B834-54E3-BAC0-72DE72EB9D20}"/>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3" name="Flecha: hacia la izquierda 2">
            <a:hlinkClick r:id="rId3" action="ppaction://hlinksldjump"/>
            <a:extLst>
              <a:ext uri="{FF2B5EF4-FFF2-40B4-BE49-F238E27FC236}">
                <a16:creationId xmlns:a16="http://schemas.microsoft.com/office/drawing/2014/main" id="{54223132-5915-4BE6-C180-3FB33CDD5FC8}"/>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8" name="Gráfico 7" descr="Mosquito con relleno sólido">
            <a:extLst>
              <a:ext uri="{FF2B5EF4-FFF2-40B4-BE49-F238E27FC236}">
                <a16:creationId xmlns:a16="http://schemas.microsoft.com/office/drawing/2014/main" id="{CC51C642-B777-34E3-7F1E-6CAB9BB95D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603" y="276886"/>
            <a:ext cx="1871927" cy="1871927"/>
          </a:xfrm>
          <a:prstGeom prst="rect">
            <a:avLst/>
          </a:prstGeom>
        </p:spPr>
      </p:pic>
    </p:spTree>
    <p:extLst>
      <p:ext uri="{BB962C8B-B14F-4D97-AF65-F5344CB8AC3E}">
        <p14:creationId xmlns:p14="http://schemas.microsoft.com/office/powerpoint/2010/main" val="1944757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931436" y="458593"/>
            <a:ext cx="6662057"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Líneas temáticas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2071396" y="1390272"/>
            <a:ext cx="72551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s-ES_tradnl" altLang="en-US" b="1" dirty="0">
                <a:solidFill>
                  <a:srgbClr val="70AD47">
                    <a:lumMod val="50000"/>
                  </a:srgbClr>
                </a:solidFill>
                <a:latin typeface="Arial" panose="020B0604020202020204" pitchFamily="34" charset="0"/>
                <a:cs typeface="Arial" panose="020B0604020202020204" pitchFamily="34" charset="0"/>
              </a:rPr>
              <a:t>6. Fortalecimiento de la Autoridad Sanitaria</a:t>
            </a:r>
            <a:endParaRPr kumimoji="0" lang="es-ES_tradnl" altLang="en-US" sz="28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mn-cs"/>
            </a:endParaRPr>
          </a:p>
        </p:txBody>
      </p:sp>
      <p:graphicFrame>
        <p:nvGraphicFramePr>
          <p:cNvPr id="5" name="Tabla 4">
            <a:extLst>
              <a:ext uri="{FF2B5EF4-FFF2-40B4-BE49-F238E27FC236}">
                <a16:creationId xmlns:a16="http://schemas.microsoft.com/office/drawing/2014/main" id="{4BCF929D-2600-48BB-B6C4-BB09D84639EF}"/>
              </a:ext>
            </a:extLst>
          </p:cNvPr>
          <p:cNvGraphicFramePr>
            <a:graphicFrameLocks noGrp="1"/>
          </p:cNvGraphicFramePr>
          <p:nvPr>
            <p:extLst>
              <p:ext uri="{D42A27DB-BD31-4B8C-83A1-F6EECF244321}">
                <p14:modId xmlns:p14="http://schemas.microsoft.com/office/powerpoint/2010/main" val="3090965277"/>
              </p:ext>
            </p:extLst>
          </p:nvPr>
        </p:nvGraphicFramePr>
        <p:xfrm>
          <a:off x="490845" y="2316963"/>
          <a:ext cx="11097784" cy="369332"/>
        </p:xfrm>
        <a:graphic>
          <a:graphicData uri="http://schemas.openxmlformats.org/drawingml/2006/table">
            <a:tbl>
              <a:tblPr firstRow="1" firstCol="1" bandRow="1">
                <a:tableStyleId>{93296810-A885-4BE3-A3E7-6D5BEEA58F35}</a:tableStyleId>
              </a:tblPr>
              <a:tblGrid>
                <a:gridCol w="4018559">
                  <a:extLst>
                    <a:ext uri="{9D8B030D-6E8A-4147-A177-3AD203B41FA5}">
                      <a16:colId xmlns:a16="http://schemas.microsoft.com/office/drawing/2014/main" val="3827710404"/>
                    </a:ext>
                  </a:extLst>
                </a:gridCol>
                <a:gridCol w="2934929">
                  <a:extLst>
                    <a:ext uri="{9D8B030D-6E8A-4147-A177-3AD203B41FA5}">
                      <a16:colId xmlns:a16="http://schemas.microsoft.com/office/drawing/2014/main" val="2357002326"/>
                    </a:ext>
                  </a:extLst>
                </a:gridCol>
                <a:gridCol w="2271252">
                  <a:extLst>
                    <a:ext uri="{9D8B030D-6E8A-4147-A177-3AD203B41FA5}">
                      <a16:colId xmlns:a16="http://schemas.microsoft.com/office/drawing/2014/main" val="749666"/>
                    </a:ext>
                  </a:extLst>
                </a:gridCol>
                <a:gridCol w="1873044">
                  <a:extLst>
                    <a:ext uri="{9D8B030D-6E8A-4147-A177-3AD203B41FA5}">
                      <a16:colId xmlns:a16="http://schemas.microsoft.com/office/drawing/2014/main" val="1565994592"/>
                    </a:ext>
                  </a:extLst>
                </a:gridCol>
              </a:tblGrid>
              <a:tr h="369332">
                <a:tc>
                  <a:txBody>
                    <a:bodyPr/>
                    <a:lstStyle/>
                    <a:p>
                      <a:pPr algn="just">
                        <a:lnSpc>
                          <a:spcPct val="107000"/>
                        </a:lnSpc>
                        <a:spcAft>
                          <a:spcPts val="800"/>
                        </a:spcAft>
                      </a:pPr>
                      <a:r>
                        <a:rPr lang="es-ES_tradnl" sz="1600" dirty="0">
                          <a:effectLst/>
                        </a:rPr>
                        <a:t>INDICADOR</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Objetivo ODS </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Meta Agenda 2030</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7000"/>
                        </a:lnSpc>
                        <a:spcAft>
                          <a:spcPts val="800"/>
                        </a:spcAft>
                      </a:pPr>
                      <a:r>
                        <a:rPr lang="es-ES_tradnl" sz="1600" dirty="0">
                          <a:effectLst/>
                        </a:rPr>
                        <a:t>Meta ODS 2018</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15536835"/>
                  </a:ext>
                </a:extLst>
              </a:tr>
            </a:tbl>
          </a:graphicData>
        </a:graphic>
      </p:graphicFrame>
      <p:graphicFrame>
        <p:nvGraphicFramePr>
          <p:cNvPr id="3" name="Tabla 2">
            <a:extLst>
              <a:ext uri="{FF2B5EF4-FFF2-40B4-BE49-F238E27FC236}">
                <a16:creationId xmlns:a16="http://schemas.microsoft.com/office/drawing/2014/main" id="{01AE03EB-EEDC-414B-9959-14CBB6E50DC3}"/>
              </a:ext>
            </a:extLst>
          </p:cNvPr>
          <p:cNvGraphicFramePr>
            <a:graphicFrameLocks noGrp="1"/>
          </p:cNvGraphicFramePr>
          <p:nvPr>
            <p:extLst>
              <p:ext uri="{D42A27DB-BD31-4B8C-83A1-F6EECF244321}">
                <p14:modId xmlns:p14="http://schemas.microsoft.com/office/powerpoint/2010/main" val="28121728"/>
              </p:ext>
            </p:extLst>
          </p:nvPr>
        </p:nvGraphicFramePr>
        <p:xfrm>
          <a:off x="490845" y="2649886"/>
          <a:ext cx="11097784" cy="3834337"/>
        </p:xfrm>
        <a:graphic>
          <a:graphicData uri="http://schemas.openxmlformats.org/drawingml/2006/table">
            <a:tbl>
              <a:tblPr firstRow="1" firstCol="1" bandRow="1">
                <a:tableStyleId>{93296810-A885-4BE3-A3E7-6D5BEEA58F35}</a:tableStyleId>
              </a:tblPr>
              <a:tblGrid>
                <a:gridCol w="4043804">
                  <a:extLst>
                    <a:ext uri="{9D8B030D-6E8A-4147-A177-3AD203B41FA5}">
                      <a16:colId xmlns:a16="http://schemas.microsoft.com/office/drawing/2014/main" val="2265380312"/>
                    </a:ext>
                  </a:extLst>
                </a:gridCol>
                <a:gridCol w="2934794">
                  <a:extLst>
                    <a:ext uri="{9D8B030D-6E8A-4147-A177-3AD203B41FA5}">
                      <a16:colId xmlns:a16="http://schemas.microsoft.com/office/drawing/2014/main" val="3102002754"/>
                    </a:ext>
                  </a:extLst>
                </a:gridCol>
                <a:gridCol w="2252520">
                  <a:extLst>
                    <a:ext uri="{9D8B030D-6E8A-4147-A177-3AD203B41FA5}">
                      <a16:colId xmlns:a16="http://schemas.microsoft.com/office/drawing/2014/main" val="408583150"/>
                    </a:ext>
                  </a:extLst>
                </a:gridCol>
                <a:gridCol w="1866666">
                  <a:extLst>
                    <a:ext uri="{9D8B030D-6E8A-4147-A177-3AD203B41FA5}">
                      <a16:colId xmlns:a16="http://schemas.microsoft.com/office/drawing/2014/main" val="1270791289"/>
                    </a:ext>
                  </a:extLst>
                </a:gridCol>
              </a:tblGrid>
              <a:tr h="396486">
                <a:tc>
                  <a:txBody>
                    <a:bodyPr/>
                    <a:lstStyle/>
                    <a:p>
                      <a:pPr algn="just">
                        <a:lnSpc>
                          <a:spcPct val="107000"/>
                        </a:lnSpc>
                        <a:spcAft>
                          <a:spcPts val="800"/>
                        </a:spcAft>
                      </a:pPr>
                      <a:r>
                        <a:rPr lang="es-ES_tradnl" sz="1400" dirty="0">
                          <a:effectLst/>
                        </a:rPr>
                        <a:t>Porcentaje de menores de 1 año con tercera dosis de pentavalente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b="0">
                          <a:solidFill>
                            <a:sysClr val="windowText" lastClr="000000"/>
                          </a:solidFill>
                          <a:effectLst/>
                        </a:rPr>
                        <a:t>3.8 Alcanzar la cobertura universal de salud</a:t>
                      </a:r>
                      <a:endParaRPr lang="en-US" sz="1400" b="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solidFill>
                      <a:schemeClr val="accent6">
                        <a:lumMod val="40000"/>
                        <a:lumOff val="60000"/>
                      </a:schemeClr>
                    </a:solidFill>
                  </a:tcPr>
                </a:tc>
                <a:tc>
                  <a:txBody>
                    <a:bodyPr/>
                    <a:lstStyle/>
                    <a:p>
                      <a:pPr algn="just">
                        <a:lnSpc>
                          <a:spcPct val="107000"/>
                        </a:lnSpc>
                        <a:spcAft>
                          <a:spcPts val="800"/>
                        </a:spcAft>
                      </a:pPr>
                      <a:r>
                        <a:rPr lang="es-ES_tradnl" sz="1400" b="0" dirty="0">
                          <a:solidFill>
                            <a:sysClr val="windowText" lastClr="000000"/>
                          </a:solidFill>
                          <a:effectLst/>
                        </a:rPr>
                        <a:t>&gt;95,0 %</a:t>
                      </a:r>
                      <a:endParaRPr lang="en-US" sz="1400" b="0"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solidFill>
                      <a:schemeClr val="accent6">
                        <a:lumMod val="40000"/>
                        <a:lumOff val="60000"/>
                      </a:schemeClr>
                    </a:solidFill>
                  </a:tcPr>
                </a:tc>
                <a:tc>
                  <a:txBody>
                    <a:bodyPr/>
                    <a:lstStyle/>
                    <a:p>
                      <a:pPr algn="just">
                        <a:lnSpc>
                          <a:spcPct val="107000"/>
                        </a:lnSpc>
                        <a:spcAft>
                          <a:spcPts val="800"/>
                        </a:spcAft>
                      </a:pPr>
                      <a:r>
                        <a:rPr lang="es-ES_tradnl" sz="1400" b="0" dirty="0">
                          <a:solidFill>
                            <a:sysClr val="windowText" lastClr="000000"/>
                          </a:solidFill>
                          <a:effectLst/>
                        </a:rPr>
                        <a:t>&lt;93,0 %</a:t>
                      </a:r>
                      <a:endParaRPr lang="en-US" sz="1400" b="0" dirty="0">
                        <a:solidFill>
                          <a:sysClr val="windowText" lastClr="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solidFill>
                      <a:schemeClr val="accent6">
                        <a:lumMod val="40000"/>
                        <a:lumOff val="60000"/>
                      </a:schemeClr>
                    </a:solidFill>
                  </a:tcPr>
                </a:tc>
                <a:extLst>
                  <a:ext uri="{0D108BD9-81ED-4DB2-BD59-A6C34878D82A}">
                    <a16:rowId xmlns:a16="http://schemas.microsoft.com/office/drawing/2014/main" val="3937000361"/>
                  </a:ext>
                </a:extLst>
              </a:tr>
              <a:tr h="396486">
                <a:tc>
                  <a:txBody>
                    <a:bodyPr/>
                    <a:lstStyle/>
                    <a:p>
                      <a:pPr algn="just">
                        <a:lnSpc>
                          <a:spcPct val="107000"/>
                        </a:lnSpc>
                        <a:spcAft>
                          <a:spcPts val="800"/>
                        </a:spcAft>
                      </a:pPr>
                      <a:r>
                        <a:rPr lang="es-ES_tradnl" sz="1400" dirty="0">
                          <a:effectLst/>
                        </a:rPr>
                        <a:t>Porcentaje niños y niñas de 1 año con vacunación de triple viral</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3.8 Alcanzar la cobertura universal de salud</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&gt;95,0 %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&lt;94,5 %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extLst>
                  <a:ext uri="{0D108BD9-81ED-4DB2-BD59-A6C34878D82A}">
                    <a16:rowId xmlns:a16="http://schemas.microsoft.com/office/drawing/2014/main" val="4105184296"/>
                  </a:ext>
                </a:extLst>
              </a:tr>
              <a:tr h="396486">
                <a:tc>
                  <a:txBody>
                    <a:bodyPr/>
                    <a:lstStyle/>
                    <a:p>
                      <a:pPr algn="just">
                        <a:lnSpc>
                          <a:spcPct val="107000"/>
                        </a:lnSpc>
                        <a:spcAft>
                          <a:spcPts val="800"/>
                        </a:spcAft>
                      </a:pPr>
                      <a:r>
                        <a:rPr lang="es-ES_tradnl" sz="1400">
                          <a:effectLst/>
                        </a:rPr>
                        <a:t>Porcentaje de población afiliada al régimen contributivo</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3.8 Alcanzar la cobertura universal de salud</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&gt;99,0 %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&lt;97,0 %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extLst>
                  <a:ext uri="{0D108BD9-81ED-4DB2-BD59-A6C34878D82A}">
                    <a16:rowId xmlns:a16="http://schemas.microsoft.com/office/drawing/2014/main" val="1276134470"/>
                  </a:ext>
                </a:extLst>
              </a:tr>
              <a:tr h="396486">
                <a:tc>
                  <a:txBody>
                    <a:bodyPr/>
                    <a:lstStyle/>
                    <a:p>
                      <a:pPr algn="just">
                        <a:lnSpc>
                          <a:spcPct val="107000"/>
                        </a:lnSpc>
                        <a:spcAft>
                          <a:spcPts val="800"/>
                        </a:spcAft>
                      </a:pPr>
                      <a:r>
                        <a:rPr lang="es-ES_tradnl" sz="1400">
                          <a:effectLst/>
                        </a:rPr>
                        <a:t>Porcentaje de población afiliada al régimen subsidiado</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3.8 Alcanzar la cobertura universal de salud</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&gt;95%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&lt;97,0 %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extLst>
                  <a:ext uri="{0D108BD9-81ED-4DB2-BD59-A6C34878D82A}">
                    <a16:rowId xmlns:a16="http://schemas.microsoft.com/office/drawing/2014/main" val="173177786"/>
                  </a:ext>
                </a:extLst>
              </a:tr>
              <a:tr h="897475">
                <a:tc>
                  <a:txBody>
                    <a:bodyPr/>
                    <a:lstStyle/>
                    <a:p>
                      <a:pPr algn="just">
                        <a:lnSpc>
                          <a:spcPct val="107000"/>
                        </a:lnSpc>
                        <a:spcAft>
                          <a:spcPts val="800"/>
                        </a:spcAft>
                      </a:pPr>
                      <a:r>
                        <a:rPr lang="es-ES_tradnl" sz="1400">
                          <a:effectLst/>
                        </a:rPr>
                        <a:t>Índice de riesgo de calidad del agua IRCA</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3.9 Reducir las enfermedades y muertes causadas por productos químicos peligrosos y contaminación</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&lt;5 %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a:effectLst/>
                        </a:rPr>
                        <a:t>&lt;8 %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extLst>
                  <a:ext uri="{0D108BD9-81ED-4DB2-BD59-A6C34878D82A}">
                    <a16:rowId xmlns:a16="http://schemas.microsoft.com/office/drawing/2014/main" val="2845430317"/>
                  </a:ext>
                </a:extLst>
              </a:tr>
              <a:tr h="1156574">
                <a:tc>
                  <a:txBody>
                    <a:bodyPr/>
                    <a:lstStyle/>
                    <a:p>
                      <a:pPr algn="just">
                        <a:lnSpc>
                          <a:spcPct val="107000"/>
                        </a:lnSpc>
                        <a:spcAft>
                          <a:spcPts val="800"/>
                        </a:spcAft>
                      </a:pPr>
                      <a:r>
                        <a:rPr lang="es-ES_tradnl" sz="1400" dirty="0">
                          <a:effectLst/>
                        </a:rPr>
                        <a:t>Índice de pobreza multidimensional IPM</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Reducir, al menos a la mitad, la proporción de hombres, mujeres y niños de todas las edades que viven en la pobreza en todas sus dimensiones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&lt;7,8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tc>
                  <a:txBody>
                    <a:bodyPr/>
                    <a:lstStyle/>
                    <a:p>
                      <a:pPr algn="just">
                        <a:lnSpc>
                          <a:spcPct val="107000"/>
                        </a:lnSpc>
                        <a:spcAft>
                          <a:spcPts val="800"/>
                        </a:spcAft>
                      </a:pPr>
                      <a:r>
                        <a:rPr lang="es-ES_tradnl" sz="1400" dirty="0">
                          <a:effectLst/>
                        </a:rPr>
                        <a:t>&lt;16,5</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5068" marR="55068" marT="0" marB="0"/>
                </a:tc>
                <a:extLst>
                  <a:ext uri="{0D108BD9-81ED-4DB2-BD59-A6C34878D82A}">
                    <a16:rowId xmlns:a16="http://schemas.microsoft.com/office/drawing/2014/main" val="1941615392"/>
                  </a:ext>
                </a:extLst>
              </a:tr>
            </a:tbl>
          </a:graphicData>
        </a:graphic>
      </p:graphicFrame>
      <p:sp>
        <p:nvSpPr>
          <p:cNvPr id="2" name="CuadroTexto 1">
            <a:extLst>
              <a:ext uri="{FF2B5EF4-FFF2-40B4-BE49-F238E27FC236}">
                <a16:creationId xmlns:a16="http://schemas.microsoft.com/office/drawing/2014/main" id="{05581B90-1005-B0A7-373E-38DB05E7C898}"/>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7" name="Flecha: hacia la izquierda 6">
            <a:hlinkClick r:id="rId3" action="ppaction://hlinksldjump"/>
            <a:extLst>
              <a:ext uri="{FF2B5EF4-FFF2-40B4-BE49-F238E27FC236}">
                <a16:creationId xmlns:a16="http://schemas.microsoft.com/office/drawing/2014/main" id="{FBFEBE25-6360-3217-0D66-F789740FDD75}"/>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8" name="Gráfico 7" descr="Brindis con relleno sólido">
            <a:extLst>
              <a:ext uri="{FF2B5EF4-FFF2-40B4-BE49-F238E27FC236}">
                <a16:creationId xmlns:a16="http://schemas.microsoft.com/office/drawing/2014/main" id="{48A1494D-1939-19AE-1693-33D60080B1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721" y="437698"/>
            <a:ext cx="1871927" cy="1871927"/>
          </a:xfrm>
          <a:prstGeom prst="rect">
            <a:avLst/>
          </a:prstGeom>
        </p:spPr>
      </p:pic>
    </p:spTree>
    <p:extLst>
      <p:ext uri="{BB962C8B-B14F-4D97-AF65-F5344CB8AC3E}">
        <p14:creationId xmlns:p14="http://schemas.microsoft.com/office/powerpoint/2010/main" val="119720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30C26A7-525C-D45C-E430-E9538676F767}"/>
            </a:ext>
          </a:extLst>
        </p:cNvPr>
        <p:cNvGrpSpPr/>
        <p:nvPr/>
      </p:nvGrpSpPr>
      <p:grpSpPr>
        <a:xfrm>
          <a:off x="0" y="0"/>
          <a:ext cx="0" cy="0"/>
          <a:chOff x="0" y="0"/>
          <a:chExt cx="0" cy="0"/>
        </a:xfrm>
      </p:grpSpPr>
      <p:sp>
        <p:nvSpPr>
          <p:cNvPr id="34818" name="Título 1">
            <a:extLst>
              <a:ext uri="{FF2B5EF4-FFF2-40B4-BE49-F238E27FC236}">
                <a16:creationId xmlns:a16="http://schemas.microsoft.com/office/drawing/2014/main" id="{81BE1DEA-CEE0-2D11-948A-DF9E99A0AE9F}"/>
              </a:ext>
            </a:extLst>
          </p:cNvPr>
          <p:cNvSpPr>
            <a:spLocks noGrp="1" noChangeArrowheads="1"/>
          </p:cNvSpPr>
          <p:nvPr>
            <p:ph type="ctrTitle"/>
          </p:nvPr>
        </p:nvSpPr>
        <p:spPr>
          <a:xfrm>
            <a:off x="741363" y="598488"/>
            <a:ext cx="7678737" cy="754062"/>
          </a:xfrm>
        </p:spPr>
        <p:txBody>
          <a:bodyPr/>
          <a:lstStyle/>
          <a:p>
            <a:pPr algn="l" eaLnBrk="1" hangingPunct="1"/>
            <a:r>
              <a:rPr lang="es-MX" altLang="en-US" sz="4000" b="1" dirty="0">
                <a:solidFill>
                  <a:srgbClr val="0C5641"/>
                </a:solidFill>
                <a:highlight>
                  <a:srgbClr val="FFFF00"/>
                </a:highlight>
                <a:latin typeface="Prompt" charset="-34"/>
                <a:cs typeface="Prompt" charset="-34"/>
              </a:rPr>
              <a:t>Links de interés</a:t>
            </a:r>
            <a:endParaRPr lang="es-CO" altLang="en-US" sz="4000" b="1" dirty="0">
              <a:solidFill>
                <a:srgbClr val="0C5641"/>
              </a:solidFill>
              <a:highlight>
                <a:srgbClr val="FFFF00"/>
              </a:highlight>
              <a:latin typeface="Prompt" charset="-34"/>
              <a:cs typeface="Prompt" charset="-34"/>
            </a:endParaRPr>
          </a:p>
        </p:txBody>
      </p:sp>
      <p:sp>
        <p:nvSpPr>
          <p:cNvPr id="34819" name="Rectángulo 1">
            <a:extLst>
              <a:ext uri="{FF2B5EF4-FFF2-40B4-BE49-F238E27FC236}">
                <a16:creationId xmlns:a16="http://schemas.microsoft.com/office/drawing/2014/main" id="{EBAF56A0-CAD9-785A-9F9B-BFB4816F5132}"/>
              </a:ext>
            </a:extLst>
          </p:cNvPr>
          <p:cNvSpPr>
            <a:spLocks noChangeArrowheads="1"/>
          </p:cNvSpPr>
          <p:nvPr/>
        </p:nvSpPr>
        <p:spPr bwMode="auto">
          <a:xfrm>
            <a:off x="0" y="1685925"/>
            <a:ext cx="60102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n-US" b="1" i="0" u="none" strike="noStrike" kern="1200" cap="none" spc="0" normalizeH="0" baseline="0" noProof="0" dirty="0">
                <a:ln>
                  <a:noFill/>
                </a:ln>
                <a:solidFill>
                  <a:srgbClr val="0C5641"/>
                </a:solidFill>
                <a:effectLst/>
                <a:uLnTx/>
                <a:uFillTx/>
                <a:latin typeface="Prompt" charset="-34"/>
                <a:ea typeface="+mn-ea"/>
                <a:cs typeface="Prompt" charset="-34"/>
              </a:rPr>
              <a:t>Internacionales</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a:solidFill>
                  <a:prstClr val="black"/>
                </a:solidFill>
              </a:rPr>
              <a:t>OPS </a:t>
            </a:r>
            <a:r>
              <a:rPr lang="en-US" altLang="en-US" sz="1600" dirty="0" err="1">
                <a:solidFill>
                  <a:prstClr val="black"/>
                </a:solidFill>
              </a:rPr>
              <a:t>herramientas</a:t>
            </a:r>
            <a:r>
              <a:rPr lang="en-US" altLang="en-US" sz="1600" dirty="0">
                <a:solidFill>
                  <a:prstClr val="black"/>
                </a:solidFill>
              </a:rPr>
              <a:t> para </a:t>
            </a:r>
            <a:r>
              <a:rPr lang="en-US" altLang="en-US" sz="1600" dirty="0" err="1">
                <a:solidFill>
                  <a:prstClr val="black"/>
                </a:solidFill>
              </a:rPr>
              <a:t>análisis</a:t>
            </a:r>
            <a:r>
              <a:rPr lang="en-US" altLang="en-US" sz="1600" dirty="0">
                <a:solidFill>
                  <a:prstClr val="black"/>
                </a:solidFill>
              </a:rPr>
              <a:t> (</a:t>
            </a:r>
            <a:r>
              <a:rPr lang="en-US" altLang="en-US" sz="1600" dirty="0">
                <a:solidFill>
                  <a:prstClr val="black"/>
                </a:solidFill>
                <a:hlinkClick r:id="rId3"/>
              </a:rPr>
              <a:t>https://opendata.paho.org/es/ods3/monitoreo-y-analisis/caja-de-herramientas-para-monitoreo-y-analisis/herramientas-de-analisis</a:t>
            </a:r>
            <a:r>
              <a:rPr lang="en-US" altLang="en-US" sz="1600" dirty="0">
                <a:solidFill>
                  <a:prstClr val="black"/>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err="1">
                <a:solidFill>
                  <a:prstClr val="black"/>
                </a:solidFill>
              </a:rPr>
              <a:t>Observatorio</a:t>
            </a:r>
            <a:r>
              <a:rPr lang="en-US" altLang="en-US" sz="1600" dirty="0">
                <a:solidFill>
                  <a:prstClr val="black"/>
                </a:solidFill>
              </a:rPr>
              <a:t> Mundial de </a:t>
            </a:r>
            <a:r>
              <a:rPr lang="en-US" altLang="en-US" sz="1600" dirty="0" err="1">
                <a:solidFill>
                  <a:prstClr val="black"/>
                </a:solidFill>
              </a:rPr>
              <a:t>salud</a:t>
            </a:r>
            <a:r>
              <a:rPr lang="en-US" altLang="en-US" sz="1600" dirty="0">
                <a:solidFill>
                  <a:prstClr val="black"/>
                </a:solidFill>
              </a:rPr>
              <a:t> (</a:t>
            </a:r>
            <a:r>
              <a:rPr lang="en-US" altLang="en-US" sz="1600" dirty="0">
                <a:solidFill>
                  <a:prstClr val="black"/>
                </a:solidFill>
                <a:hlinkClick r:id="rId4"/>
              </a:rPr>
              <a:t>https://www.who.int/es/data/gho/publications</a:t>
            </a:r>
            <a:r>
              <a:rPr lang="en-US" altLang="en-US" sz="1600" dirty="0">
                <a:solidFill>
                  <a:prstClr val="black"/>
                </a:solidFill>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err="1">
                <a:solidFill>
                  <a:prstClr val="black"/>
                </a:solidFill>
              </a:rPr>
              <a:t>Caja</a:t>
            </a:r>
            <a:r>
              <a:rPr lang="en-US" altLang="en-US" sz="1600" dirty="0">
                <a:solidFill>
                  <a:prstClr val="black"/>
                </a:solidFill>
              </a:rPr>
              <a:t> de </a:t>
            </a:r>
            <a:r>
              <a:rPr lang="en-US" altLang="en-US" sz="1600" dirty="0" err="1">
                <a:solidFill>
                  <a:prstClr val="black"/>
                </a:solidFill>
              </a:rPr>
              <a:t>herramientas</a:t>
            </a:r>
            <a:r>
              <a:rPr lang="en-US" altLang="en-US" sz="1600" dirty="0">
                <a:solidFill>
                  <a:prstClr val="black"/>
                </a:solidFill>
              </a:rPr>
              <a:t> para </a:t>
            </a:r>
            <a:r>
              <a:rPr lang="en-US" altLang="en-US" sz="1600" dirty="0" err="1">
                <a:solidFill>
                  <a:prstClr val="black"/>
                </a:solidFill>
              </a:rPr>
              <a:t>el</a:t>
            </a:r>
            <a:r>
              <a:rPr lang="en-US" altLang="en-US" sz="1600" dirty="0">
                <a:solidFill>
                  <a:prstClr val="black"/>
                </a:solidFill>
              </a:rPr>
              <a:t> Desarrollo </a:t>
            </a:r>
            <a:r>
              <a:rPr lang="en-US" altLang="en-US" sz="1600" dirty="0" err="1">
                <a:solidFill>
                  <a:prstClr val="black"/>
                </a:solidFill>
              </a:rPr>
              <a:t>sostenible</a:t>
            </a:r>
            <a:r>
              <a:rPr lang="en-US" altLang="en-US" sz="1600" dirty="0">
                <a:solidFill>
                  <a:prstClr val="black"/>
                </a:solidFill>
              </a:rPr>
              <a:t> (</a:t>
            </a:r>
            <a:r>
              <a:rPr lang="en-US" altLang="en-US" sz="1600" dirty="0">
                <a:solidFill>
                  <a:prstClr val="black"/>
                </a:solidFill>
                <a:hlinkClick r:id="rId5"/>
              </a:rPr>
              <a:t>https://ocm.iccrom.org/es/documents/organizacion-mundial-de-la-salud-observatorio-mundial-de-la-salud</a:t>
            </a:r>
            <a:r>
              <a:rPr lang="en-US" altLang="en-US" sz="1600" dirty="0">
                <a:solidFill>
                  <a:prstClr val="black"/>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err="1">
                <a:solidFill>
                  <a:prstClr val="black"/>
                </a:solidFill>
              </a:rPr>
              <a:t>Salud</a:t>
            </a:r>
            <a:r>
              <a:rPr lang="en-US" altLang="en-US" sz="1600" dirty="0">
                <a:solidFill>
                  <a:prstClr val="black"/>
                </a:solidFill>
              </a:rPr>
              <a:t> Castilla y León (portal de </a:t>
            </a:r>
            <a:r>
              <a:rPr lang="en-US" altLang="en-US" sz="1600" dirty="0" err="1">
                <a:solidFill>
                  <a:prstClr val="black"/>
                </a:solidFill>
              </a:rPr>
              <a:t>pacientes</a:t>
            </a:r>
            <a:r>
              <a:rPr lang="en-US" altLang="en-US" sz="1600" dirty="0">
                <a:solidFill>
                  <a:prstClr val="black"/>
                </a:solidFill>
              </a:rPr>
              <a:t>) </a:t>
            </a:r>
            <a:r>
              <a:rPr lang="en-US" altLang="en-US" sz="1600" dirty="0">
                <a:solidFill>
                  <a:prstClr val="black"/>
                </a:solidFill>
                <a:hlinkClick r:id="rId6"/>
              </a:rPr>
              <a:t>https://www.saludcastillayleon.es/sanidad/cm</a:t>
            </a:r>
            <a:endParaRPr lang="en-US" altLang="en-US" sz="1600" dirty="0">
              <a:solidFill>
                <a:prstClr val="black"/>
              </a:solidFill>
            </a:endParaRPr>
          </a:p>
          <a:p>
            <a:pPr eaLnBrk="0" fontAlgn="base" hangingPunct="0">
              <a:spcBef>
                <a:spcPct val="0"/>
              </a:spcBef>
              <a:spcAft>
                <a:spcPct val="0"/>
              </a:spcAft>
              <a:defRPr/>
            </a:pPr>
            <a:r>
              <a:rPr lang="es-ES" sz="1600" dirty="0">
                <a:solidFill>
                  <a:prstClr val="black"/>
                </a:solidFill>
              </a:rPr>
              <a:t>Salud y género (Observatorio de Salud de las Mujeres) </a:t>
            </a:r>
            <a:r>
              <a:rPr lang="es-ES" sz="1600" b="0" i="0" dirty="0">
                <a:solidFill>
                  <a:srgbClr val="0F4483"/>
                </a:solidFill>
                <a:effectLst/>
                <a:latin typeface="Open Sans" panose="020B0606030504020204" pitchFamily="34" charset="0"/>
                <a:hlinkClick r:id="rId7"/>
              </a:rPr>
              <a:t>https://www.sanidad.gob.es/organizacion/sns/planCalidadSNS/equidad/saludGenero/home.htm</a:t>
            </a:r>
            <a:r>
              <a:rPr lang="es-ES" sz="1600" b="0" i="0" dirty="0">
                <a:solidFill>
                  <a:srgbClr val="0F4483"/>
                </a:solidFill>
                <a:effectLst/>
                <a:latin typeface="Open Sans" panose="020B0606030504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a:solidFill>
                  <a:prstClr val="black"/>
                </a:solidFill>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Observatrorio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salud</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y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cambio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climático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8"/>
              </a:rPr>
              <a:t>https://www.sanidad.gob.es/areas/sanidadAmbiental/observatorioSaludCambioClimatico/home.htm</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600" dirty="0" err="1">
                <a:solidFill>
                  <a:prstClr val="black"/>
                </a:solidFill>
              </a:rPr>
              <a:t>Repositorio</a:t>
            </a:r>
            <a:r>
              <a:rPr lang="en-US" altLang="en-US" sz="1600" dirty="0">
                <a:solidFill>
                  <a:prstClr val="black"/>
                </a:solidFill>
              </a:rPr>
              <a:t> de </a:t>
            </a:r>
            <a:r>
              <a:rPr lang="en-US" altLang="en-US" sz="1600" dirty="0" err="1">
                <a:solidFill>
                  <a:prstClr val="black"/>
                </a:solidFill>
              </a:rPr>
              <a:t>investigaciones</a:t>
            </a:r>
            <a:r>
              <a:rPr lang="en-US" altLang="en-US" sz="1600" dirty="0">
                <a:solidFill>
                  <a:prstClr val="black"/>
                </a:solidFill>
              </a:rPr>
              <a:t> de Oxford (</a:t>
            </a:r>
            <a:r>
              <a:rPr lang="en-US" altLang="en-US" sz="1600" dirty="0">
                <a:solidFill>
                  <a:prstClr val="black"/>
                </a:solidFill>
                <a:hlinkClick r:id="rId9"/>
              </a:rPr>
              <a:t>https://www.herc.ox.ac.uk/research</a:t>
            </a:r>
            <a:r>
              <a:rPr lang="en-US" altLang="en-US" sz="1600" dirty="0">
                <a:solidFill>
                  <a:prstClr val="black"/>
                </a:solidFill>
              </a:rPr>
              <a:t>)</a:t>
            </a:r>
          </a:p>
        </p:txBody>
      </p:sp>
      <p:sp>
        <p:nvSpPr>
          <p:cNvPr id="3" name="CuadroTexto 2">
            <a:extLst>
              <a:ext uri="{FF2B5EF4-FFF2-40B4-BE49-F238E27FC236}">
                <a16:creationId xmlns:a16="http://schemas.microsoft.com/office/drawing/2014/main" id="{60FEC968-394D-55D7-034A-6299334ED440}"/>
              </a:ext>
            </a:extLst>
          </p:cNvPr>
          <p:cNvSpPr txBox="1"/>
          <p:nvPr/>
        </p:nvSpPr>
        <p:spPr>
          <a:xfrm>
            <a:off x="6096000" y="1685925"/>
            <a:ext cx="6010275" cy="4524315"/>
          </a:xfrm>
          <a:prstGeom prst="rect">
            <a:avLst/>
          </a:prstGeom>
          <a:noFill/>
        </p:spPr>
        <p:txBody>
          <a:bodyPr wrap="square" rtlCol="0">
            <a:spAutoFit/>
          </a:bodyPr>
          <a:lstStyle/>
          <a:p>
            <a:pPr eaLnBrk="0" fontAlgn="base" hangingPunct="0">
              <a:spcBef>
                <a:spcPct val="0"/>
              </a:spcBef>
              <a:spcAft>
                <a:spcPct val="0"/>
              </a:spcAft>
              <a:defRPr/>
            </a:pPr>
            <a:r>
              <a:rPr lang="es-MX" altLang="en-US" b="1" dirty="0">
                <a:solidFill>
                  <a:srgbClr val="0C5641"/>
                </a:solidFill>
                <a:latin typeface="Prompt" charset="-34"/>
                <a:cs typeface="Prompt" charset="-34"/>
              </a:rPr>
              <a:t>N</a:t>
            </a:r>
            <a:r>
              <a:rPr kumimoji="0" lang="es-MX" altLang="en-US" b="1" i="0" u="none" strike="noStrike" kern="1200" cap="none" spc="0" normalizeH="0" baseline="0" noProof="0" dirty="0" err="1">
                <a:ln>
                  <a:noFill/>
                </a:ln>
                <a:solidFill>
                  <a:srgbClr val="0C5641"/>
                </a:solidFill>
                <a:effectLst/>
                <a:uLnTx/>
                <a:uFillTx/>
                <a:latin typeface="Prompt" charset="-34"/>
                <a:ea typeface="+mn-ea"/>
                <a:cs typeface="Prompt" charset="-34"/>
              </a:rPr>
              <a:t>acionales</a:t>
            </a:r>
            <a:endParaRPr lang="en-US" altLang="en-US" sz="1800" dirty="0">
              <a:solidFill>
                <a:prstClr val="black"/>
              </a:solidFill>
            </a:endParaRPr>
          </a:p>
          <a:p>
            <a:pPr eaLnBrk="0" fontAlgn="base" hangingPunct="0">
              <a:spcBef>
                <a:spcPct val="0"/>
              </a:spcBef>
              <a:spcAft>
                <a:spcPct val="0"/>
              </a:spcAf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Observatorio</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Nacional de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salud</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10"/>
              </a:rPr>
              <a:t>https://www.ins.gov.co/Direcciones/ONS/Paginas/default.</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10"/>
              </a:rPr>
              <a:t>aspx</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eaLnBrk="0" fontAlgn="base" hangingPunct="0">
              <a:spcBef>
                <a:spcPct val="0"/>
              </a:spcBef>
              <a:spcAft>
                <a:spcPct val="0"/>
              </a:spcAft>
              <a:defRPr/>
            </a:pPr>
            <a:r>
              <a:rPr lang="en-US" altLang="en-US" sz="1800" dirty="0" err="1">
                <a:solidFill>
                  <a:prstClr val="black"/>
                </a:solidFill>
              </a:rPr>
              <a:t>Observatorio</a:t>
            </a:r>
            <a:r>
              <a:rPr lang="en-US" altLang="en-US" sz="1800" dirty="0">
                <a:solidFill>
                  <a:prstClr val="black"/>
                </a:solidFill>
              </a:rPr>
              <a:t> de </a:t>
            </a:r>
            <a:r>
              <a:rPr lang="en-US" altLang="en-US" sz="1800" dirty="0" err="1">
                <a:solidFill>
                  <a:prstClr val="black"/>
                </a:solidFill>
              </a:rPr>
              <a:t>política</a:t>
            </a:r>
            <a:r>
              <a:rPr lang="en-US" altLang="en-US" sz="1800" dirty="0">
                <a:solidFill>
                  <a:prstClr val="black"/>
                </a:solidFill>
              </a:rPr>
              <a:t> </a:t>
            </a:r>
            <a:r>
              <a:rPr lang="en-US" altLang="en-US" sz="1800" dirty="0" err="1">
                <a:solidFill>
                  <a:prstClr val="black"/>
                </a:solidFill>
              </a:rPr>
              <a:t>pública</a:t>
            </a:r>
            <a:r>
              <a:rPr lang="en-US" altLang="en-US" sz="1800" dirty="0">
                <a:solidFill>
                  <a:prstClr val="black"/>
                </a:solidFill>
              </a:rPr>
              <a:t> de Antioquia OPPA (</a:t>
            </a:r>
            <a:r>
              <a:rPr lang="en-US" altLang="en-US" sz="1800" dirty="0">
                <a:solidFill>
                  <a:prstClr val="black"/>
                </a:solidFill>
                <a:hlinkClick r:id="rId11"/>
              </a:rPr>
              <a:t>https://www.antioquiadatos.gov.co/index.php/oppa/</a:t>
            </a:r>
            <a:r>
              <a:rPr lang="en-US" altLang="en-US" sz="1800" dirty="0">
                <a:solidFill>
                  <a:prstClr val="black"/>
                </a:solidFill>
              </a:rPr>
              <a:t>) </a:t>
            </a:r>
          </a:p>
          <a:p>
            <a:pPr eaLnBrk="0" fontAlgn="base" hangingPunct="0">
              <a:spcBef>
                <a:spcPct val="0"/>
              </a:spcBef>
              <a:spcAft>
                <a:spcPct val="0"/>
              </a:spcAft>
              <a:defRPr/>
            </a:pPr>
            <a:r>
              <a:rPr lang="en-US" altLang="en-US" dirty="0" err="1">
                <a:solidFill>
                  <a:prstClr val="black"/>
                </a:solidFill>
              </a:rPr>
              <a:t>Clima</a:t>
            </a:r>
            <a:r>
              <a:rPr lang="en-US" altLang="en-US" dirty="0">
                <a:solidFill>
                  <a:prstClr val="black"/>
                </a:solidFill>
              </a:rPr>
              <a:t> y </a:t>
            </a:r>
            <a:r>
              <a:rPr lang="en-US" altLang="en-US" dirty="0" err="1">
                <a:solidFill>
                  <a:prstClr val="black"/>
                </a:solidFill>
              </a:rPr>
              <a:t>salud</a:t>
            </a:r>
            <a:r>
              <a:rPr lang="en-US" altLang="en-US" dirty="0">
                <a:solidFill>
                  <a:prstClr val="black"/>
                </a:solidFill>
              </a:rPr>
              <a:t> Antioquia (</a:t>
            </a:r>
            <a:r>
              <a:rPr lang="en-US" altLang="en-US" dirty="0">
                <a:solidFill>
                  <a:prstClr val="black"/>
                </a:solidFill>
                <a:hlinkClick r:id="rId12"/>
              </a:rPr>
              <a:t>https://climaysaludantioquia.com/</a:t>
            </a:r>
            <a:r>
              <a:rPr lang="en-US" altLang="en-US" dirty="0">
                <a:solidFill>
                  <a:prstClr val="black"/>
                </a:solidFill>
              </a:rPr>
              <a:t>) </a:t>
            </a:r>
            <a:endParaRPr lang="en-US" altLang="en-US" sz="1800" dirty="0">
              <a:solidFill>
                <a:prstClr val="black"/>
              </a:solidFill>
            </a:endParaRPr>
          </a:p>
          <a:p>
            <a:pPr eaLnBrk="0" fontAlgn="base" hangingPunct="0">
              <a:spcBef>
                <a:spcPct val="0"/>
              </a:spcBef>
              <a:spcAft>
                <a:spcPct val="0"/>
              </a:spcAft>
              <a:defRPr/>
            </a:pPr>
            <a:r>
              <a:rPr lang="en-US" altLang="en-US" sz="1800" dirty="0" err="1">
                <a:solidFill>
                  <a:prstClr val="black"/>
                </a:solidFill>
              </a:rPr>
              <a:t>Observatorio</a:t>
            </a:r>
            <a:r>
              <a:rPr lang="en-US" altLang="en-US" sz="1800" dirty="0">
                <a:solidFill>
                  <a:prstClr val="black"/>
                </a:solidFill>
              </a:rPr>
              <a:t> de </a:t>
            </a:r>
            <a:r>
              <a:rPr lang="en-US" altLang="en-US" sz="1800" dirty="0" err="1">
                <a:solidFill>
                  <a:prstClr val="black"/>
                </a:solidFill>
              </a:rPr>
              <a:t>salud</a:t>
            </a:r>
            <a:r>
              <a:rPr lang="en-US" altLang="en-US" sz="1800" dirty="0">
                <a:solidFill>
                  <a:prstClr val="black"/>
                </a:solidFill>
              </a:rPr>
              <a:t> de Medellín (</a:t>
            </a:r>
            <a:r>
              <a:rPr lang="en-US" altLang="en-US" sz="1800" dirty="0">
                <a:solidFill>
                  <a:prstClr val="black"/>
                </a:solidFill>
                <a:hlinkClick r:id="rId13"/>
              </a:rPr>
              <a:t>https://www.medellin.gov.co/es/secretaria-de-salud/que-hacemos/observatorio-de-salud/observatorio-de-salud-de-medellin/</a:t>
            </a:r>
            <a:r>
              <a:rPr lang="en-US" altLang="en-US" sz="1800" dirty="0">
                <a:solidFill>
                  <a:prstClr val="black"/>
                </a:solidFill>
              </a:rPr>
              <a:t>) </a:t>
            </a:r>
          </a:p>
          <a:p>
            <a:pPr eaLnBrk="0" fontAlgn="base" hangingPunct="0">
              <a:spcBef>
                <a:spcPct val="0"/>
              </a:spcBef>
              <a:spcAft>
                <a:spcPct val="0"/>
              </a:spcAft>
              <a:defRPr/>
            </a:pPr>
            <a:r>
              <a:rPr lang="en-US" altLang="en-US" sz="1800" dirty="0" err="1">
                <a:solidFill>
                  <a:prstClr val="black"/>
                </a:solidFill>
              </a:rPr>
              <a:t>Observatorio</a:t>
            </a:r>
            <a:r>
              <a:rPr lang="en-US" altLang="en-US" sz="1800" dirty="0">
                <a:solidFill>
                  <a:prstClr val="black"/>
                </a:solidFill>
              </a:rPr>
              <a:t> de </a:t>
            </a:r>
            <a:r>
              <a:rPr lang="en-US" altLang="en-US" sz="1800" dirty="0" err="1">
                <a:solidFill>
                  <a:prstClr val="black"/>
                </a:solidFill>
              </a:rPr>
              <a:t>salud</a:t>
            </a:r>
            <a:r>
              <a:rPr lang="en-US" altLang="en-US" sz="1800" dirty="0">
                <a:solidFill>
                  <a:prstClr val="black"/>
                </a:solidFill>
              </a:rPr>
              <a:t> y </a:t>
            </a:r>
            <a:r>
              <a:rPr lang="en-US" altLang="en-US" sz="1800" dirty="0" err="1">
                <a:solidFill>
                  <a:prstClr val="black"/>
                </a:solidFill>
              </a:rPr>
              <a:t>protección</a:t>
            </a:r>
            <a:r>
              <a:rPr lang="en-US" altLang="en-US" sz="1800" dirty="0">
                <a:solidFill>
                  <a:prstClr val="black"/>
                </a:solidFill>
              </a:rPr>
              <a:t> social de Itagui (</a:t>
            </a:r>
            <a:r>
              <a:rPr lang="en-US" altLang="en-US" sz="1800" dirty="0">
                <a:solidFill>
                  <a:prstClr val="black"/>
                </a:solidFill>
                <a:hlinkClick r:id="rId14"/>
              </a:rPr>
              <a:t>https://itagui.gov.co/micrositios/micrositio/Observatorio</a:t>
            </a:r>
            <a:r>
              <a:rPr lang="en-US" altLang="en-US" sz="1800" dirty="0">
                <a:solidFill>
                  <a:prstClr val="black"/>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Observatorio</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condiciones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vida</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Sabaneta</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15"/>
              </a:rPr>
              <a:t>https://observatorio.sabaneta.gov.co/</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err="1">
                <a:solidFill>
                  <a:prstClr val="black"/>
                </a:solidFill>
                <a:latin typeface="Calibri" panose="020F0502020204030204" pitchFamily="34" charset="0"/>
              </a:rPr>
              <a:t>Saludata</a:t>
            </a:r>
            <a:r>
              <a:rPr lang="en-US" altLang="en-US" dirty="0">
                <a:solidFill>
                  <a:prstClr val="black"/>
                </a:solidFill>
                <a:latin typeface="Calibri" panose="020F0502020204030204" pitchFamily="34" charset="0"/>
              </a:rPr>
              <a:t> Bogotá (</a:t>
            </a:r>
            <a:r>
              <a:rPr lang="en-US" altLang="en-US" dirty="0">
                <a:solidFill>
                  <a:prstClr val="black"/>
                </a:solidFill>
                <a:latin typeface="Calibri" panose="020F0502020204030204" pitchFamily="34" charset="0"/>
                <a:hlinkClick r:id="rId16"/>
              </a:rPr>
              <a:t>https://saludata.saludcapital.gov.co/osb/</a:t>
            </a:r>
            <a:r>
              <a:rPr lang="en-US" altLang="en-US" dirty="0">
                <a:solidFill>
                  <a:prstClr val="black"/>
                </a:solidFill>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093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03239" y="458593"/>
            <a:ext cx="8937522" cy="75425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Fuentes de información OSSSA</a:t>
            </a:r>
            <a:endParaRPr lang="es-CO" sz="4000" b="1" dirty="0">
              <a:solidFill>
                <a:srgbClr val="0C5641"/>
              </a:solidFill>
              <a:latin typeface="Prompt" panose="00000500000000000000" pitchFamily="2" charset="-34"/>
              <a:cs typeface="Prompt" panose="00000500000000000000" pitchFamily="2" charset="-34"/>
            </a:endParaRPr>
          </a:p>
        </p:txBody>
      </p:sp>
      <p:graphicFrame>
        <p:nvGraphicFramePr>
          <p:cNvPr id="5" name="Diagrama 4">
            <a:extLst>
              <a:ext uri="{FF2B5EF4-FFF2-40B4-BE49-F238E27FC236}">
                <a16:creationId xmlns:a16="http://schemas.microsoft.com/office/drawing/2014/main" id="{E58AA90F-A7B3-4744-A722-3E6205045FDD}"/>
              </a:ext>
            </a:extLst>
          </p:cNvPr>
          <p:cNvGraphicFramePr/>
          <p:nvPr/>
        </p:nvGraphicFramePr>
        <p:xfrm>
          <a:off x="663677" y="1212850"/>
          <a:ext cx="11739716" cy="4925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CB584B89-7B0F-7B57-0683-D0FB36FB0F30}"/>
              </a:ext>
            </a:extLst>
          </p:cNvPr>
          <p:cNvSpPr txBox="1"/>
          <p:nvPr/>
        </p:nvSpPr>
        <p:spPr>
          <a:xfrm>
            <a:off x="223935" y="149290"/>
            <a:ext cx="1502228" cy="261610"/>
          </a:xfrm>
          <a:prstGeom prst="rect">
            <a:avLst/>
          </a:prstGeom>
          <a:noFill/>
        </p:spPr>
        <p:txBody>
          <a:bodyPr wrap="square" rtlCol="0">
            <a:spAutoFit/>
          </a:bodyPr>
          <a:lstStyle/>
          <a:p>
            <a:r>
              <a:rPr lang="es-ES" sz="1100" dirty="0"/>
              <a:t>Atrás</a:t>
            </a:r>
          </a:p>
        </p:txBody>
      </p:sp>
      <p:sp>
        <p:nvSpPr>
          <p:cNvPr id="3" name="Flecha: hacia la izquierda 2">
            <a:hlinkClick r:id="rId8" action="ppaction://hlinksldjump"/>
            <a:extLst>
              <a:ext uri="{FF2B5EF4-FFF2-40B4-BE49-F238E27FC236}">
                <a16:creationId xmlns:a16="http://schemas.microsoft.com/office/drawing/2014/main" id="{0932A334-DC0B-EC77-7B82-FFD9BC657916}"/>
              </a:ext>
            </a:extLst>
          </p:cNvPr>
          <p:cNvSpPr/>
          <p:nvPr/>
        </p:nvSpPr>
        <p:spPr>
          <a:xfrm>
            <a:off x="690465" y="176088"/>
            <a:ext cx="774441" cy="19748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7912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03239" y="458593"/>
            <a:ext cx="8937522" cy="75425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Fuentes de información OSSSA</a:t>
            </a:r>
            <a:endParaRPr lang="es-CO" sz="4000" b="1" dirty="0">
              <a:solidFill>
                <a:srgbClr val="0C5641"/>
              </a:solidFill>
              <a:latin typeface="Prompt" panose="00000500000000000000" pitchFamily="2" charset="-34"/>
              <a:cs typeface="Prompt" panose="00000500000000000000" pitchFamily="2" charset="-34"/>
            </a:endParaRPr>
          </a:p>
        </p:txBody>
      </p:sp>
      <p:graphicFrame>
        <p:nvGraphicFramePr>
          <p:cNvPr id="5" name="Diagrama 4">
            <a:extLst>
              <a:ext uri="{FF2B5EF4-FFF2-40B4-BE49-F238E27FC236}">
                <a16:creationId xmlns:a16="http://schemas.microsoft.com/office/drawing/2014/main" id="{E58AA90F-A7B3-4744-A722-3E6205045FDD}"/>
              </a:ext>
            </a:extLst>
          </p:cNvPr>
          <p:cNvGraphicFramePr/>
          <p:nvPr>
            <p:extLst>
              <p:ext uri="{D42A27DB-BD31-4B8C-83A1-F6EECF244321}">
                <p14:modId xmlns:p14="http://schemas.microsoft.com/office/powerpoint/2010/main" val="91351113"/>
              </p:ext>
            </p:extLst>
          </p:nvPr>
        </p:nvGraphicFramePr>
        <p:xfrm>
          <a:off x="737419" y="1806172"/>
          <a:ext cx="10471355" cy="4593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61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03239" y="458593"/>
            <a:ext cx="8937522" cy="75425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Fuentes de información OSSSA</a:t>
            </a:r>
            <a:endParaRPr lang="es-CO" sz="4000" b="1" dirty="0">
              <a:solidFill>
                <a:srgbClr val="0C5641"/>
              </a:solidFill>
              <a:latin typeface="Prompt" panose="00000500000000000000" pitchFamily="2" charset="-34"/>
              <a:cs typeface="Prompt" panose="00000500000000000000" pitchFamily="2" charset="-34"/>
            </a:endParaRPr>
          </a:p>
        </p:txBody>
      </p:sp>
      <p:graphicFrame>
        <p:nvGraphicFramePr>
          <p:cNvPr id="2" name="Tabla 1">
            <a:extLst>
              <a:ext uri="{FF2B5EF4-FFF2-40B4-BE49-F238E27FC236}">
                <a16:creationId xmlns:a16="http://schemas.microsoft.com/office/drawing/2014/main" id="{08E483E5-AB21-444A-882E-01068F5A2C39}"/>
              </a:ext>
            </a:extLst>
          </p:cNvPr>
          <p:cNvGraphicFramePr>
            <a:graphicFrameLocks noGrp="1"/>
          </p:cNvGraphicFramePr>
          <p:nvPr>
            <p:extLst>
              <p:ext uri="{D42A27DB-BD31-4B8C-83A1-F6EECF244321}">
                <p14:modId xmlns:p14="http://schemas.microsoft.com/office/powerpoint/2010/main" val="1969683564"/>
              </p:ext>
            </p:extLst>
          </p:nvPr>
        </p:nvGraphicFramePr>
        <p:xfrm>
          <a:off x="372432" y="1462241"/>
          <a:ext cx="10919022" cy="4175760"/>
        </p:xfrm>
        <a:graphic>
          <a:graphicData uri="http://schemas.openxmlformats.org/drawingml/2006/table">
            <a:tbl>
              <a:tblPr firstRow="1" bandRow="1">
                <a:tableStyleId>{93296810-A885-4BE3-A3E7-6D5BEEA58F35}</a:tableStyleId>
              </a:tblPr>
              <a:tblGrid>
                <a:gridCol w="5459511">
                  <a:extLst>
                    <a:ext uri="{9D8B030D-6E8A-4147-A177-3AD203B41FA5}">
                      <a16:colId xmlns:a16="http://schemas.microsoft.com/office/drawing/2014/main" val="1355047113"/>
                    </a:ext>
                  </a:extLst>
                </a:gridCol>
                <a:gridCol w="5459511">
                  <a:extLst>
                    <a:ext uri="{9D8B030D-6E8A-4147-A177-3AD203B41FA5}">
                      <a16:colId xmlns:a16="http://schemas.microsoft.com/office/drawing/2014/main" val="766830374"/>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dirty="0"/>
                        <a:t>Institucional Ministerio de Salud y Protección Social -SISPRO-</a:t>
                      </a:r>
                      <a:endParaRPr lang="en-US" sz="2400" dirty="0"/>
                    </a:p>
                  </a:txBody>
                  <a:tcPr/>
                </a:tc>
                <a:tc hMerge="1">
                  <a:txBody>
                    <a:bodyPr/>
                    <a:lstStyle/>
                    <a:p>
                      <a:endParaRPr lang="en-US" dirty="0"/>
                    </a:p>
                  </a:txBody>
                  <a:tcPr/>
                </a:tc>
                <a:extLst>
                  <a:ext uri="{0D108BD9-81ED-4DB2-BD59-A6C34878D82A}">
                    <a16:rowId xmlns:a16="http://schemas.microsoft.com/office/drawing/2014/main" val="3610509097"/>
                  </a:ext>
                </a:extLst>
              </a:tr>
              <a:tr h="370840">
                <a:tc>
                  <a:txBody>
                    <a:bodyPr/>
                    <a:lstStyle/>
                    <a:p>
                      <a:pPr lvl="0"/>
                      <a:r>
                        <a:rPr lang="es-MX" sz="1400" dirty="0"/>
                        <a:t>Registro individual de Prestación de Servicios -RIPS-</a:t>
                      </a:r>
                      <a:endParaRPr lang="en-US" sz="1400" dirty="0"/>
                    </a:p>
                    <a:p>
                      <a:pPr lvl="0"/>
                      <a:r>
                        <a:rPr lang="es-MX" sz="1400" dirty="0"/>
                        <a:t>Programa de Atención Psicosocial y Salud Integral a Victimas -</a:t>
                      </a:r>
                      <a:endParaRPr lang="en-US" sz="1400" dirty="0"/>
                    </a:p>
                    <a:p>
                      <a:pPr lvl="0"/>
                      <a:r>
                        <a:rPr lang="en-US" sz="1400" dirty="0" err="1"/>
                        <a:t>Estadísticas</a:t>
                      </a:r>
                      <a:r>
                        <a:rPr lang="en-US" sz="1400" dirty="0"/>
                        <a:t> </a:t>
                      </a:r>
                      <a:r>
                        <a:rPr lang="en-US" sz="1400" dirty="0" err="1"/>
                        <a:t>Vitales</a:t>
                      </a:r>
                      <a:r>
                        <a:rPr lang="en-US" sz="1400" dirty="0"/>
                        <a:t> -EEVV-</a:t>
                      </a:r>
                    </a:p>
                    <a:p>
                      <a:pPr lvl="0"/>
                      <a:r>
                        <a:rPr lang="es-MX" sz="1400" dirty="0"/>
                        <a:t>Registro de Actividades de Protección Específica y Detección Temprana -PEDT-</a:t>
                      </a:r>
                      <a:endParaRPr lang="en-US" sz="1400" dirty="0"/>
                    </a:p>
                    <a:p>
                      <a:pPr lvl="0"/>
                      <a:r>
                        <a:rPr lang="es-MX" sz="1400" dirty="0"/>
                        <a:t>Planilla Integrada de Liquidación de Aportes -PILA-</a:t>
                      </a:r>
                      <a:endParaRPr lang="en-US" sz="1400" dirty="0"/>
                    </a:p>
                    <a:p>
                      <a:pPr lvl="0"/>
                      <a:r>
                        <a:rPr lang="es-MX" sz="1400" dirty="0"/>
                        <a:t>Registro de Laboratorios para la Red Nacional de Laboratorios -RELAB-</a:t>
                      </a:r>
                      <a:endParaRPr lang="en-US" sz="1400" dirty="0"/>
                    </a:p>
                    <a:p>
                      <a:pPr lvl="0"/>
                      <a:r>
                        <a:rPr lang="es-MX" sz="1400" dirty="0"/>
                        <a:t>Registro Único Nacional del Talento Humano en Salud -RETHUS-</a:t>
                      </a:r>
                      <a:endParaRPr lang="en-US" sz="1400" dirty="0"/>
                    </a:p>
                    <a:p>
                      <a:pPr lvl="0"/>
                      <a:r>
                        <a:rPr lang="es-MX" sz="1400" dirty="0"/>
                        <a:t>Registro de Independientes con Bajos Ingresos -RIBI-</a:t>
                      </a:r>
                      <a:endParaRPr lang="en-US" sz="1400" dirty="0"/>
                    </a:p>
                    <a:p>
                      <a:pPr lvl="0"/>
                      <a:r>
                        <a:rPr lang="es-MX" sz="1400" dirty="0"/>
                        <a:t>Registro de Transferencias de Valor del Sector Salud -RTVSS-</a:t>
                      </a:r>
                      <a:endParaRPr lang="en-US" sz="1400" dirty="0"/>
                    </a:p>
                    <a:p>
                      <a:pPr lvl="0"/>
                      <a:r>
                        <a:rPr lang="en-US" sz="1400" dirty="0" err="1"/>
                        <a:t>Registro</a:t>
                      </a:r>
                      <a:r>
                        <a:rPr lang="en-US" sz="1400" dirty="0"/>
                        <a:t> </a:t>
                      </a:r>
                      <a:r>
                        <a:rPr lang="en-US" sz="1400" dirty="0" err="1"/>
                        <a:t>Único</a:t>
                      </a:r>
                      <a:r>
                        <a:rPr lang="en-US" sz="1400" dirty="0"/>
                        <a:t> de </a:t>
                      </a:r>
                      <a:r>
                        <a:rPr lang="en-US" sz="1400" dirty="0" err="1"/>
                        <a:t>Víctimas</a:t>
                      </a:r>
                      <a:r>
                        <a:rPr lang="en-US" sz="1400" dirty="0"/>
                        <a:t> - RUV -RUV-</a:t>
                      </a:r>
                    </a:p>
                    <a:p>
                      <a:pPr lvl="0"/>
                      <a:r>
                        <a:rPr lang="es-MX" sz="1400" dirty="0"/>
                        <a:t>Sistema de Información Hospitalaria -SIHO-</a:t>
                      </a:r>
                      <a:endParaRPr lang="en-US" sz="1400" dirty="0"/>
                    </a:p>
                    <a:p>
                      <a:pPr lvl="0"/>
                      <a:r>
                        <a:rPr lang="es-MX" sz="1400" dirty="0"/>
                        <a:t>Sistema de Información y Monitoreo de Eventos -SIME-</a:t>
                      </a:r>
                      <a:endParaRPr lang="en-US" sz="1400" dirty="0"/>
                    </a:p>
                    <a:p>
                      <a:pPr lvl="0"/>
                      <a:r>
                        <a:rPr lang="es-MX" sz="1400" dirty="0"/>
                        <a:t>Sistema de Selección de Beneficiarios Para Programas Sociales -</a:t>
                      </a:r>
                      <a:r>
                        <a:rPr lang="es-MX" sz="1400" dirty="0" err="1"/>
                        <a:t>SisbenIII</a:t>
                      </a:r>
                      <a:r>
                        <a:rPr lang="es-MX" sz="1400" dirty="0"/>
                        <a:t>-</a:t>
                      </a:r>
                      <a:endParaRPr lang="en-US" sz="1400" dirty="0"/>
                    </a:p>
                    <a:p>
                      <a:endParaRPr lang="en-US" sz="1400" dirty="0"/>
                    </a:p>
                  </a:txBody>
                  <a:tcPr/>
                </a:tc>
                <a:tc>
                  <a:txBody>
                    <a:bodyPr/>
                    <a:lstStyle/>
                    <a:p>
                      <a:pPr lvl="0"/>
                      <a:endParaRPr lang="en-US" sz="1400" dirty="0"/>
                    </a:p>
                    <a:p>
                      <a:pPr lvl="0"/>
                      <a:r>
                        <a:rPr lang="es-MX" sz="1400" dirty="0"/>
                        <a:t>Sistema de Información de Medicamentos -SISMED-</a:t>
                      </a:r>
                      <a:endParaRPr lang="en-US" sz="1400" dirty="0"/>
                    </a:p>
                    <a:p>
                      <a:pPr lvl="0"/>
                      <a:r>
                        <a:rPr lang="es-MX" sz="1400" dirty="0"/>
                        <a:t>Cobro y pago de servicios y tecnologías sin cobertura en el POS</a:t>
                      </a:r>
                      <a:endParaRPr lang="en-US" sz="1400" dirty="0"/>
                    </a:p>
                    <a:p>
                      <a:pPr lvl="0"/>
                      <a:r>
                        <a:rPr lang="es-MX" sz="1400" dirty="0"/>
                        <a:t>suministradas a los afiliados del Régimen Subsidiado -SISSUB-</a:t>
                      </a:r>
                      <a:endParaRPr lang="en-US" sz="1400" dirty="0"/>
                    </a:p>
                    <a:p>
                      <a:pPr lvl="0"/>
                      <a:r>
                        <a:rPr lang="en-US" sz="1400" dirty="0"/>
                        <a:t>Sistema de </a:t>
                      </a:r>
                      <a:r>
                        <a:rPr lang="en-US" sz="1400" dirty="0" err="1"/>
                        <a:t>Vigilancia</a:t>
                      </a:r>
                      <a:r>
                        <a:rPr lang="en-US" sz="1400" dirty="0"/>
                        <a:t> </a:t>
                      </a:r>
                      <a:r>
                        <a:rPr lang="en-US" sz="1400" dirty="0" err="1"/>
                        <a:t>Epidemiológica</a:t>
                      </a:r>
                      <a:r>
                        <a:rPr lang="en-US" sz="1400" dirty="0"/>
                        <a:t> de </a:t>
                      </a:r>
                      <a:r>
                        <a:rPr lang="en-US" sz="1400" dirty="0" err="1"/>
                        <a:t>Cáncer</a:t>
                      </a:r>
                      <a:r>
                        <a:rPr lang="en-US" sz="1400" dirty="0"/>
                        <a:t> </a:t>
                      </a:r>
                      <a:r>
                        <a:rPr lang="en-US" sz="1400" dirty="0" err="1"/>
                        <a:t>Ocupacional</a:t>
                      </a:r>
                      <a:r>
                        <a:rPr lang="en-US" sz="1400" dirty="0"/>
                        <a:t> -SIVECAO-</a:t>
                      </a:r>
                    </a:p>
                    <a:p>
                      <a:pPr lvl="0"/>
                      <a:r>
                        <a:rPr lang="en-US" sz="1400" dirty="0" err="1"/>
                        <a:t>Servicio</a:t>
                      </a:r>
                      <a:r>
                        <a:rPr lang="en-US" sz="1400" dirty="0"/>
                        <a:t> Social </a:t>
                      </a:r>
                      <a:r>
                        <a:rPr lang="en-US" sz="1400" dirty="0" err="1"/>
                        <a:t>Obligatorio</a:t>
                      </a:r>
                      <a:r>
                        <a:rPr lang="en-US" sz="1400" dirty="0"/>
                        <a:t> -SSO-</a:t>
                      </a:r>
                    </a:p>
                    <a:p>
                      <a:pPr lvl="0"/>
                      <a:r>
                        <a:rPr lang="en-US" sz="1400" dirty="0"/>
                        <a:t>Base de </a:t>
                      </a:r>
                      <a:r>
                        <a:rPr lang="en-US" sz="1400" dirty="0" err="1"/>
                        <a:t>Datos</a:t>
                      </a:r>
                      <a:r>
                        <a:rPr lang="en-US" sz="1400" dirty="0"/>
                        <a:t> </a:t>
                      </a:r>
                      <a:r>
                        <a:rPr lang="en-US" sz="1400" dirty="0" err="1"/>
                        <a:t>Única</a:t>
                      </a:r>
                      <a:r>
                        <a:rPr lang="en-US" sz="1400" dirty="0"/>
                        <a:t> de </a:t>
                      </a:r>
                      <a:r>
                        <a:rPr lang="en-US" sz="1400" dirty="0" err="1"/>
                        <a:t>Afiliados</a:t>
                      </a:r>
                      <a:r>
                        <a:rPr lang="en-US" sz="1400" dirty="0"/>
                        <a:t> -BDUA-</a:t>
                      </a:r>
                    </a:p>
                    <a:p>
                      <a:pPr lvl="0"/>
                      <a:r>
                        <a:rPr lang="es-MX" sz="1400" dirty="0"/>
                        <a:t>Planilla Integrada de Liquidación de Aportes -PILA-</a:t>
                      </a:r>
                      <a:endParaRPr lang="en-US" sz="1400" dirty="0"/>
                    </a:p>
                    <a:p>
                      <a:pPr lvl="0"/>
                      <a:r>
                        <a:rPr lang="en-US" sz="1400" dirty="0" err="1"/>
                        <a:t>Registro</a:t>
                      </a:r>
                      <a:r>
                        <a:rPr lang="en-US" sz="1400" dirty="0"/>
                        <a:t> Especial de </a:t>
                      </a:r>
                      <a:r>
                        <a:rPr lang="en-US" sz="1400" dirty="0" err="1"/>
                        <a:t>Prestadores</a:t>
                      </a:r>
                      <a:r>
                        <a:rPr lang="en-US" sz="1400" dirty="0"/>
                        <a:t> de </a:t>
                      </a:r>
                      <a:r>
                        <a:rPr lang="en-US" sz="1400" dirty="0" err="1"/>
                        <a:t>Servicios</a:t>
                      </a:r>
                      <a:r>
                        <a:rPr lang="en-US" sz="1400" dirty="0"/>
                        <a:t> de </a:t>
                      </a:r>
                      <a:r>
                        <a:rPr lang="en-US" sz="1400" dirty="0" err="1"/>
                        <a:t>Salud</a:t>
                      </a:r>
                      <a:r>
                        <a:rPr lang="en-US" sz="1400" dirty="0"/>
                        <a:t> -REPS-</a:t>
                      </a:r>
                    </a:p>
                    <a:p>
                      <a:pPr lvl="0"/>
                      <a:r>
                        <a:rPr lang="es-MX" sz="1400" dirty="0"/>
                        <a:t>Registro Único de Afiliados Nacimientos y Defunciones RUAFND</a:t>
                      </a:r>
                      <a:endParaRPr lang="en-US" sz="1400" dirty="0"/>
                    </a:p>
                    <a:p>
                      <a:pPr lvl="0"/>
                      <a:r>
                        <a:rPr lang="es-MX" sz="1400" dirty="0"/>
                        <a:t>Programa Ampliado de Inmunización -</a:t>
                      </a:r>
                      <a:r>
                        <a:rPr lang="es-MX" sz="1400" dirty="0" err="1"/>
                        <a:t>PAIWeb</a:t>
                      </a:r>
                      <a:endParaRPr lang="en-US" sz="1400" dirty="0"/>
                    </a:p>
                    <a:p>
                      <a:pPr lvl="0"/>
                      <a:r>
                        <a:rPr lang="es-MX" sz="1400" dirty="0"/>
                        <a:t>Registro para Localización y Caracterización de Personas con Discapacidad -RLCPD-</a:t>
                      </a:r>
                      <a:endParaRPr lang="en-US" sz="1400" dirty="0"/>
                    </a:p>
                    <a:p>
                      <a:pPr lvl="0"/>
                      <a:r>
                        <a:rPr lang="es-MX" sz="1400" dirty="0"/>
                        <a:t>Información Servicios de salud para el Estudio de suficiencia UPC</a:t>
                      </a:r>
                      <a:endParaRPr lang="en-US" sz="1400" dirty="0"/>
                    </a:p>
                    <a:p>
                      <a:pPr lvl="0"/>
                      <a:r>
                        <a:rPr lang="es-MX" sz="1400" dirty="0"/>
                        <a:t>Protección Específica y Detección Temprana -PEDT</a:t>
                      </a:r>
                      <a:endParaRPr lang="en-US" sz="1400" dirty="0"/>
                    </a:p>
                    <a:p>
                      <a:pPr lvl="0"/>
                      <a:r>
                        <a:rPr lang="es-MX" sz="1400" dirty="0"/>
                        <a:t>Circular 029 Atenciones a población Migrante</a:t>
                      </a:r>
                      <a:endParaRPr lang="en-US" sz="1400" dirty="0"/>
                    </a:p>
                    <a:p>
                      <a:endParaRPr lang="en-US" sz="1400" dirty="0"/>
                    </a:p>
                  </a:txBody>
                  <a:tcPr/>
                </a:tc>
                <a:extLst>
                  <a:ext uri="{0D108BD9-81ED-4DB2-BD59-A6C34878D82A}">
                    <a16:rowId xmlns:a16="http://schemas.microsoft.com/office/drawing/2014/main" val="733147140"/>
                  </a:ext>
                </a:extLst>
              </a:tr>
            </a:tbl>
          </a:graphicData>
        </a:graphic>
      </p:graphicFrame>
    </p:spTree>
    <p:extLst>
      <p:ext uri="{BB962C8B-B14F-4D97-AF65-F5344CB8AC3E}">
        <p14:creationId xmlns:p14="http://schemas.microsoft.com/office/powerpoint/2010/main" val="200734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F804B644-CBBA-D130-5E52-2BD072498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3429000"/>
          </a:xfrm>
          <a:prstGeom prst="rect">
            <a:avLst/>
          </a:prstGeom>
          <a:ln>
            <a:noFill/>
          </a:ln>
          <a:effectLst>
            <a:outerShdw blurRad="228600" dist="1143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234559" y="0"/>
            <a:ext cx="5940084" cy="1357745"/>
          </a:xfrm>
        </p:spPr>
        <p:txBody>
          <a:bodyPr anchor="ctr">
            <a:normAutofit/>
          </a:bodyPr>
          <a:lstStyle/>
          <a:p>
            <a:pPr algn="l"/>
            <a:r>
              <a:rPr lang="es-MX" sz="4800" b="1" dirty="0">
                <a:highlight>
                  <a:srgbClr val="FFFF00"/>
                </a:highlight>
                <a:latin typeface="Prompt" panose="00000500000000000000" pitchFamily="2" charset="-34"/>
                <a:cs typeface="Prompt" panose="00000500000000000000" pitchFamily="2" charset="-34"/>
              </a:rPr>
              <a:t>Misión OSSSA</a:t>
            </a:r>
            <a:endParaRPr lang="es-CO" sz="4800" b="1" dirty="0">
              <a:highlight>
                <a:srgbClr val="FFFF00"/>
              </a:highlight>
              <a:latin typeface="Prompt" panose="00000500000000000000" pitchFamily="2" charset="-34"/>
              <a:cs typeface="Prompt" panose="00000500000000000000" pitchFamily="2" charset="-34"/>
            </a:endParaRPr>
          </a:p>
        </p:txBody>
      </p:sp>
      <p:sp>
        <p:nvSpPr>
          <p:cNvPr id="3" name="Subtítulo 2"/>
          <p:cNvSpPr>
            <a:spLocks noGrp="1"/>
          </p:cNvSpPr>
          <p:nvPr>
            <p:ph type="subTitle" idx="1"/>
          </p:nvPr>
        </p:nvSpPr>
        <p:spPr>
          <a:xfrm>
            <a:off x="457701" y="1579418"/>
            <a:ext cx="7208766" cy="4657165"/>
          </a:xfrm>
        </p:spPr>
        <p:txBody>
          <a:bodyPr anchor="b">
            <a:noAutofit/>
          </a:bodyPr>
          <a:lstStyle/>
          <a:p>
            <a:pPr algn="l"/>
            <a:r>
              <a:rPr lang="es-CO" sz="3200" dirty="0"/>
              <a:t>Incrementar la </a:t>
            </a:r>
            <a:r>
              <a:rPr lang="es-CO" sz="3200" b="1" u="sng" dirty="0"/>
              <a:t>comprensión de las condiciones de vida </a:t>
            </a:r>
            <a:r>
              <a:rPr lang="es-CO" sz="3200" b="1" dirty="0"/>
              <a:t>y desigualdades </a:t>
            </a:r>
            <a:r>
              <a:rPr lang="es-CO" sz="3200" dirty="0"/>
              <a:t>en los determinantes de la salud, contribuyendo en la </a:t>
            </a:r>
            <a:r>
              <a:rPr lang="es-CO" sz="3200" b="1" u="sng" dirty="0"/>
              <a:t>toma de decisiones</a:t>
            </a:r>
            <a:r>
              <a:rPr lang="es-CO" sz="3200" u="sng" dirty="0"/>
              <a:t> </a:t>
            </a:r>
            <a:r>
              <a:rPr lang="es-CO" sz="3200" dirty="0"/>
              <a:t>mediante la difusión de </a:t>
            </a:r>
            <a:r>
              <a:rPr lang="es-CO" sz="3200" b="1" u="sng" dirty="0"/>
              <a:t>la mejor evidencia disponible </a:t>
            </a:r>
            <a:r>
              <a:rPr lang="es-CO" sz="3200" dirty="0"/>
              <a:t>para orientar las políticas públicas hacia el  cierre de brechas, fomentando la </a:t>
            </a:r>
            <a:r>
              <a:rPr lang="es-CO" sz="3200" b="1" u="sng" dirty="0"/>
              <a:t>colaboración</a:t>
            </a:r>
            <a:r>
              <a:rPr lang="es-CO" sz="3200" dirty="0"/>
              <a:t> entre instituciones y actores a nivel departamental.</a:t>
            </a:r>
            <a:endParaRPr lang="en-US" sz="3200" dirty="0"/>
          </a:p>
        </p:txBody>
      </p:sp>
      <p:pic>
        <p:nvPicPr>
          <p:cNvPr id="5" name="Imagen 4">
            <a:extLst>
              <a:ext uri="{FF2B5EF4-FFF2-40B4-BE49-F238E27FC236}">
                <a16:creationId xmlns:a16="http://schemas.microsoft.com/office/drawing/2014/main" id="{356ED249-BCB4-DECC-BBDC-586E16641092}"/>
              </a:ext>
            </a:extLst>
          </p:cNvPr>
          <p:cNvPicPr>
            <a:picLocks noChangeAspect="1"/>
          </p:cNvPicPr>
          <p:nvPr/>
        </p:nvPicPr>
        <p:blipFill rotWithShape="1">
          <a:blip r:embed="rId3">
            <a:extLst>
              <a:ext uri="{28A0092B-C50C-407E-A947-70E740481C1C}">
                <a14:useLocalDpi xmlns:a14="http://schemas.microsoft.com/office/drawing/2010/main" val="0"/>
              </a:ext>
            </a:extLst>
          </a:blip>
          <a:srcRect l="1138" t="1828" r="-1" b="1602"/>
          <a:stretch/>
        </p:blipFill>
        <p:spPr>
          <a:xfrm>
            <a:off x="7696200" y="1608146"/>
            <a:ext cx="4488486" cy="398983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Imagen 1">
            <a:extLst>
              <a:ext uri="{FF2B5EF4-FFF2-40B4-BE49-F238E27FC236}">
                <a16:creationId xmlns:a16="http://schemas.microsoft.com/office/drawing/2014/main" id="{6C362376-946C-F369-768B-F572C19282CE}"/>
              </a:ext>
            </a:extLst>
          </p:cNvPr>
          <p:cNvPicPr>
            <a:picLocks noChangeAspect="1"/>
          </p:cNvPicPr>
          <p:nvPr/>
        </p:nvPicPr>
        <p:blipFill>
          <a:blip r:embed="rId4"/>
          <a:stretch>
            <a:fillRect/>
          </a:stretch>
        </p:blipFill>
        <p:spPr>
          <a:xfrm>
            <a:off x="9397591" y="192945"/>
            <a:ext cx="2559850" cy="1415201"/>
          </a:xfrm>
          <a:prstGeom prst="rect">
            <a:avLst/>
          </a:prstGeom>
        </p:spPr>
      </p:pic>
      <p:sp>
        <p:nvSpPr>
          <p:cNvPr id="8" name="CuadroTexto 7">
            <a:extLst>
              <a:ext uri="{FF2B5EF4-FFF2-40B4-BE49-F238E27FC236}">
                <a16:creationId xmlns:a16="http://schemas.microsoft.com/office/drawing/2014/main" id="{4F9AD139-EC5B-0203-D325-0D555854A9B5}"/>
              </a:ext>
            </a:extLst>
          </p:cNvPr>
          <p:cNvSpPr txBox="1"/>
          <p:nvPr/>
        </p:nvSpPr>
        <p:spPr>
          <a:xfrm>
            <a:off x="7666467" y="5676900"/>
            <a:ext cx="4525533" cy="369332"/>
          </a:xfrm>
          <a:prstGeom prst="rect">
            <a:avLst/>
          </a:prstGeom>
          <a:noFill/>
        </p:spPr>
        <p:txBody>
          <a:bodyPr wrap="square" rtlCol="0">
            <a:spAutoFit/>
          </a:bodyPr>
          <a:lstStyle/>
          <a:p>
            <a:r>
              <a:rPr lang="es-ES" dirty="0"/>
              <a:t>Rutas </a:t>
            </a:r>
          </a:p>
        </p:txBody>
      </p:sp>
    </p:spTree>
    <p:extLst>
      <p:ext uri="{BB962C8B-B14F-4D97-AF65-F5344CB8AC3E}">
        <p14:creationId xmlns:p14="http://schemas.microsoft.com/office/powerpoint/2010/main" val="249579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265470" y="602594"/>
            <a:ext cx="8613058" cy="75425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Público objetivo</a:t>
            </a:r>
            <a:br>
              <a:rPr lang="es-MX" sz="4000" b="1" dirty="0">
                <a:solidFill>
                  <a:srgbClr val="0C5641"/>
                </a:solidFill>
                <a:latin typeface="Prompt" panose="00000500000000000000" pitchFamily="2" charset="-34"/>
                <a:cs typeface="Prompt" panose="00000500000000000000" pitchFamily="2" charset="-34"/>
              </a:rPr>
            </a:br>
            <a:r>
              <a:rPr lang="es-MX" sz="4000" b="1" dirty="0">
                <a:solidFill>
                  <a:srgbClr val="0C5641"/>
                </a:solidFill>
                <a:latin typeface="Prompt" panose="00000500000000000000" pitchFamily="2" charset="-34"/>
                <a:cs typeface="Prompt" panose="00000500000000000000" pitchFamily="2" charset="-34"/>
              </a:rPr>
              <a:t>Página o Sitio Web</a:t>
            </a:r>
            <a:endParaRPr lang="es-CO" sz="4000" b="1" dirty="0">
              <a:solidFill>
                <a:srgbClr val="0C5641"/>
              </a:solidFill>
              <a:latin typeface="Prompt" panose="00000500000000000000" pitchFamily="2" charset="-34"/>
              <a:cs typeface="Prompt" panose="00000500000000000000" pitchFamily="2" charset="-34"/>
            </a:endParaRPr>
          </a:p>
        </p:txBody>
      </p:sp>
      <p:sp>
        <p:nvSpPr>
          <p:cNvPr id="5" name="Rectángulo 4">
            <a:extLst>
              <a:ext uri="{FF2B5EF4-FFF2-40B4-BE49-F238E27FC236}">
                <a16:creationId xmlns:a16="http://schemas.microsoft.com/office/drawing/2014/main" id="{B67CA401-8138-4024-A79B-5F049082BCFE}"/>
              </a:ext>
            </a:extLst>
          </p:cNvPr>
          <p:cNvSpPr/>
          <p:nvPr/>
        </p:nvSpPr>
        <p:spPr>
          <a:xfrm>
            <a:off x="1194956" y="6255406"/>
            <a:ext cx="52005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00000"/>
                </a:solidFill>
                <a:effectLst/>
                <a:uLnTx/>
                <a:uFillTx/>
                <a:latin typeface="Work Sans"/>
                <a:ea typeface="+mn-ea"/>
                <a:cs typeface="+mn-cs"/>
              </a:rPr>
              <a:t>Fuente: Ministerio de Salud y Protección Social. 2021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a 3">
            <a:extLst>
              <a:ext uri="{FF2B5EF4-FFF2-40B4-BE49-F238E27FC236}">
                <a16:creationId xmlns:a16="http://schemas.microsoft.com/office/drawing/2014/main" id="{FA4C97EE-4387-4B6F-A684-FC1487B12F35}"/>
              </a:ext>
            </a:extLst>
          </p:cNvPr>
          <p:cNvGraphicFramePr/>
          <p:nvPr>
            <p:extLst>
              <p:ext uri="{D42A27DB-BD31-4B8C-83A1-F6EECF244321}">
                <p14:modId xmlns:p14="http://schemas.microsoft.com/office/powerpoint/2010/main" val="337277167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710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E4031F-F1A7-6EAA-5D3B-34127F1F917B}"/>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96CD970F-5D5C-DDD5-C5C3-F45C53A085EF}"/>
              </a:ext>
            </a:extLst>
          </p:cNvPr>
          <p:cNvSpPr>
            <a:spLocks noGrp="1"/>
          </p:cNvSpPr>
          <p:nvPr>
            <p:ph type="ctrTitle"/>
          </p:nvPr>
        </p:nvSpPr>
        <p:spPr>
          <a:xfrm>
            <a:off x="265470" y="225465"/>
            <a:ext cx="8613058" cy="75425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Tipos de documentos y utilidad</a:t>
            </a:r>
            <a:endParaRPr lang="es-CO" sz="4000" b="1" dirty="0">
              <a:solidFill>
                <a:srgbClr val="0C5641"/>
              </a:solidFill>
              <a:latin typeface="Prompt" panose="00000500000000000000" pitchFamily="2" charset="-34"/>
              <a:cs typeface="Prompt" panose="00000500000000000000" pitchFamily="2" charset="-34"/>
            </a:endParaRPr>
          </a:p>
        </p:txBody>
      </p:sp>
      <p:pic>
        <p:nvPicPr>
          <p:cNvPr id="2" name="Imagen 1">
            <a:extLst>
              <a:ext uri="{FF2B5EF4-FFF2-40B4-BE49-F238E27FC236}">
                <a16:creationId xmlns:a16="http://schemas.microsoft.com/office/drawing/2014/main" id="{40E28E8A-4EF1-2A51-AA4A-8C94A7F324DE}"/>
              </a:ext>
            </a:extLst>
          </p:cNvPr>
          <p:cNvPicPr>
            <a:picLocks noChangeAspect="1"/>
          </p:cNvPicPr>
          <p:nvPr/>
        </p:nvPicPr>
        <p:blipFill>
          <a:blip r:embed="rId3"/>
          <a:stretch>
            <a:fillRect/>
          </a:stretch>
        </p:blipFill>
        <p:spPr>
          <a:xfrm>
            <a:off x="1028204" y="979722"/>
            <a:ext cx="7087589" cy="5525271"/>
          </a:xfrm>
          <a:prstGeom prst="rect">
            <a:avLst/>
          </a:prstGeom>
        </p:spPr>
      </p:pic>
    </p:spTree>
    <p:extLst>
      <p:ext uri="{BB962C8B-B14F-4D97-AF65-F5344CB8AC3E}">
        <p14:creationId xmlns:p14="http://schemas.microsoft.com/office/powerpoint/2010/main" val="110229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Título 1">
            <a:extLst>
              <a:ext uri="{FF2B5EF4-FFF2-40B4-BE49-F238E27FC236}">
                <a16:creationId xmlns:a16="http://schemas.microsoft.com/office/drawing/2014/main" id="{5671511A-3C33-4917-8351-3B737C340972}"/>
              </a:ext>
            </a:extLst>
          </p:cNvPr>
          <p:cNvSpPr>
            <a:spLocks noGrp="1" noChangeArrowheads="1"/>
          </p:cNvSpPr>
          <p:nvPr>
            <p:ph type="ctrTitle"/>
          </p:nvPr>
        </p:nvSpPr>
        <p:spPr>
          <a:xfrm>
            <a:off x="741363" y="598488"/>
            <a:ext cx="7678737" cy="754062"/>
          </a:xfrm>
        </p:spPr>
        <p:txBody>
          <a:bodyPr/>
          <a:lstStyle/>
          <a:p>
            <a:pPr algn="l" eaLnBrk="1" hangingPunct="1"/>
            <a:r>
              <a:rPr lang="es-MX" altLang="en-US" sz="4000" b="1">
                <a:solidFill>
                  <a:srgbClr val="0C5641"/>
                </a:solidFill>
                <a:latin typeface="Prompt" charset="-34"/>
                <a:cs typeface="Prompt" charset="-34"/>
              </a:rPr>
              <a:t>Referencias</a:t>
            </a:r>
            <a:endParaRPr lang="es-CO" altLang="en-US" sz="4000" b="1">
              <a:solidFill>
                <a:srgbClr val="0C5641"/>
              </a:solidFill>
              <a:latin typeface="Prompt" charset="-34"/>
              <a:cs typeface="Prompt" charset="-34"/>
            </a:endParaRPr>
          </a:p>
        </p:txBody>
      </p:sp>
      <p:sp>
        <p:nvSpPr>
          <p:cNvPr id="34819" name="Rectángulo 1">
            <a:extLst>
              <a:ext uri="{FF2B5EF4-FFF2-40B4-BE49-F238E27FC236}">
                <a16:creationId xmlns:a16="http://schemas.microsoft.com/office/drawing/2014/main" id="{F246AF13-9C98-4202-99A5-18A05F58895E}"/>
              </a:ext>
            </a:extLst>
          </p:cNvPr>
          <p:cNvSpPr>
            <a:spLocks noChangeArrowheads="1"/>
          </p:cNvSpPr>
          <p:nvPr/>
        </p:nvSpPr>
        <p:spPr bwMode="auto">
          <a:xfrm>
            <a:off x="152400" y="1997075"/>
            <a:ext cx="106870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 Rodrigues RJ,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Gattini</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CH (2016) “National Health Information Systems and Health Observatories”, in: Marin, HF et al. “Global Health Informatics How Information Technology Can Change Our Lives in a Globalized World”, Amsterdam, Netherlands, Elsevier.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Gattini</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CH (2009) “Implementing National Health Observatories”, Santiago, Chile, Pan American Health Organization.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 World Health Organization (2014) “Providing health intelligence to meet local needs: a practical guide to serving local and urban communities through health observatories”, Kobe, Japan, World Health Organization.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 Zaveri A et al. (2013) “Publishing and interlinking the Global Health Observatory dataset” Semantic web journal 4 (3): 315-322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 World Health Organization (2016) “Guide for the establishment of health observatories”, Brazzaville, Republic of the Congo, World Health Organization.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[13] Hemmings J, Wilkinson J (2003) “What is a public health observatory?” Public health policy and practice 57 (5): 324-326.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[22]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Caiaffa</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WT et al (2014) “Development of a Conceptual Framework of Urban Health Observatories Toward Integrating Research and Evidence into Urban Health Policy for Health and Health Equity” Journal of Urban Health: Bulletin of the New York Academy of Medicine 91 (1): 1-16.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74C8E3-D2FD-1F31-4595-3D42C199B641}"/>
              </a:ext>
            </a:extLst>
          </p:cNvPr>
          <p:cNvPicPr>
            <a:picLocks noChangeAspect="1"/>
          </p:cNvPicPr>
          <p:nvPr/>
        </p:nvPicPr>
        <p:blipFill>
          <a:blip r:embed="rId2"/>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98386" y="0"/>
            <a:ext cx="10058400" cy="2693504"/>
          </a:xfrm>
          <a:effectLst>
            <a:outerShdw blurRad="50800" dist="38100" dir="2700000" algn="tl" rotWithShape="0">
              <a:prstClr val="black">
                <a:alpha val="40000"/>
              </a:prstClr>
            </a:outerShdw>
          </a:effectLst>
        </p:spPr>
        <p:txBody>
          <a:bodyPr>
            <a:normAutofit fontScale="90000"/>
          </a:bodyPr>
          <a:lstStyle/>
          <a:p>
            <a:br>
              <a:rPr lang="es-MX" sz="4800" b="1" dirty="0">
                <a:solidFill>
                  <a:srgbClr val="FFFFFF"/>
                </a:solidFill>
                <a:latin typeface="Prompt" panose="00000500000000000000" pitchFamily="2" charset="-34"/>
                <a:cs typeface="Prompt" panose="00000500000000000000" pitchFamily="2" charset="-34"/>
              </a:rPr>
            </a:br>
            <a:r>
              <a:rPr lang="es-MX" sz="4800" b="1" dirty="0">
                <a:solidFill>
                  <a:srgbClr val="FFFFFF"/>
                </a:solidFill>
                <a:latin typeface="Prompt" panose="00000500000000000000" pitchFamily="2" charset="-34"/>
                <a:cs typeface="Prompt" panose="00000500000000000000" pitchFamily="2" charset="-34"/>
              </a:rPr>
              <a:t>Observatorio de Salud</a:t>
            </a:r>
            <a:br>
              <a:rPr lang="es-MX" sz="4800" b="1" dirty="0">
                <a:solidFill>
                  <a:srgbClr val="FFFFFF"/>
                </a:solidFill>
                <a:latin typeface="Prompt" panose="00000500000000000000" pitchFamily="2" charset="-34"/>
                <a:cs typeface="Prompt" panose="00000500000000000000" pitchFamily="2" charset="-34"/>
              </a:rPr>
            </a:br>
            <a:r>
              <a:rPr lang="es-MX" sz="4800" b="1" dirty="0">
                <a:solidFill>
                  <a:srgbClr val="FFFFFF"/>
                </a:solidFill>
                <a:latin typeface="Prompt" panose="00000500000000000000" pitchFamily="2" charset="-34"/>
                <a:cs typeface="Prompt" panose="00000500000000000000" pitchFamily="2" charset="-34"/>
              </a:rPr>
              <a:t>Secretaría Seccional de Salud e Inclusión Social de Antioquia</a:t>
            </a:r>
            <a:br>
              <a:rPr lang="es-MX" sz="4800" b="1" dirty="0">
                <a:solidFill>
                  <a:srgbClr val="FFFFFF"/>
                </a:solidFill>
                <a:latin typeface="Prompt" panose="00000500000000000000" pitchFamily="2" charset="-34"/>
                <a:cs typeface="Prompt" panose="00000500000000000000" pitchFamily="2" charset="-34"/>
              </a:rPr>
            </a:br>
            <a:r>
              <a:rPr lang="es-MX" sz="4800" b="1" dirty="0">
                <a:solidFill>
                  <a:srgbClr val="FFFFFF"/>
                </a:solidFill>
                <a:latin typeface="Prompt" panose="00000500000000000000" pitchFamily="2" charset="-34"/>
                <a:cs typeface="Prompt" panose="00000500000000000000" pitchFamily="2" charset="-34"/>
              </a:rPr>
              <a:t>OSSSA  </a:t>
            </a:r>
            <a:endParaRPr lang="es-CO" sz="4800" b="1" dirty="0">
              <a:solidFill>
                <a:srgbClr val="FFFFFF"/>
              </a:solidFill>
              <a:latin typeface="Prompt" panose="00000500000000000000" pitchFamily="2" charset="-34"/>
              <a:cs typeface="Prompt" panose="00000500000000000000" pitchFamily="2" charset="-34"/>
            </a:endParaRPr>
          </a:p>
        </p:txBody>
      </p:sp>
      <p:pic>
        <p:nvPicPr>
          <p:cNvPr id="5" name="Picture 8" descr="Mapa de Antioquia | Tarjetas de felicitación hechas a mano, Mapas,  Invitaciones de jorge el curioso">
            <a:extLst>
              <a:ext uri="{FF2B5EF4-FFF2-40B4-BE49-F238E27FC236}">
                <a16:creationId xmlns:a16="http://schemas.microsoft.com/office/drawing/2014/main" id="{236BDF2D-D7E7-9957-3176-F3D1BED76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8929" y="93082"/>
            <a:ext cx="2440022" cy="2461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4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953FCD58-E7BC-0185-CB05-F573756C8AC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400000"/>
                    </a14:imgEffect>
                  </a14:imgLayer>
                </a14:imgProps>
              </a:ext>
            </a:extLst>
          </a:blip>
          <a:srcRect l="15628" r="7928"/>
          <a:stretch/>
        </p:blipFill>
        <p:spPr>
          <a:xfrm>
            <a:off x="0" y="-11"/>
            <a:ext cx="12192000" cy="6858010"/>
          </a:xfrm>
          <a:prstGeom prst="rect">
            <a:avLst/>
          </a:prstGeom>
        </p:spPr>
      </p:pic>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1524000" y="-11"/>
            <a:ext cx="9144000" cy="1313746"/>
          </a:xfrm>
        </p:spPr>
        <p:txBody>
          <a:bodyPr>
            <a:normAutofit/>
          </a:bodyPr>
          <a:lstStyle/>
          <a:p>
            <a:r>
              <a:rPr lang="es-MX" b="1" dirty="0">
                <a:solidFill>
                  <a:srgbClr val="FFFFFF"/>
                </a:solidFill>
                <a:highlight>
                  <a:srgbClr val="FFFF00"/>
                </a:highlight>
                <a:latin typeface="Prompt" panose="00000500000000000000" pitchFamily="2" charset="-34"/>
                <a:cs typeface="Prompt" panose="00000500000000000000" pitchFamily="2" charset="-34"/>
              </a:rPr>
              <a:t>Visión OSSSA</a:t>
            </a:r>
            <a:endParaRPr lang="es-CO" b="1" dirty="0">
              <a:solidFill>
                <a:srgbClr val="FFFFFF"/>
              </a:solidFill>
              <a:highlight>
                <a:srgbClr val="FFFF00"/>
              </a:highlight>
              <a:latin typeface="Prompt" panose="00000500000000000000" pitchFamily="2" charset="-34"/>
              <a:cs typeface="Prompt" panose="00000500000000000000" pitchFamily="2" charset="-34"/>
            </a:endParaRPr>
          </a:p>
        </p:txBody>
      </p:sp>
      <p:sp>
        <p:nvSpPr>
          <p:cNvPr id="3" name="Subtítulo 2"/>
          <p:cNvSpPr>
            <a:spLocks noGrp="1"/>
          </p:cNvSpPr>
          <p:nvPr>
            <p:ph type="subTitle" idx="1"/>
          </p:nvPr>
        </p:nvSpPr>
        <p:spPr>
          <a:xfrm>
            <a:off x="0" y="4137459"/>
            <a:ext cx="12192000" cy="1448388"/>
          </a:xfrm>
        </p:spPr>
        <p:txBody>
          <a:bodyPr>
            <a:noAutofit/>
          </a:bodyPr>
          <a:lstStyle/>
          <a:p>
            <a:r>
              <a:rPr lang="es-CO" sz="2800" dirty="0">
                <a:solidFill>
                  <a:srgbClr val="FFFFFF"/>
                </a:solidFill>
              </a:rPr>
              <a:t>Ser reconocidos por la difusión de datos, información y conocimiento en salud, para todos los actores del sistema de salud y usuarios de la información en el departamento de Antioquia, utilizando tecnologías y métodos estadísticos para orientar la toma de decisiones hacia la equidad.</a:t>
            </a:r>
            <a:endParaRPr lang="en-US" sz="2800" dirty="0">
              <a:solidFill>
                <a:srgbClr val="FFFFFF"/>
              </a:solidFill>
            </a:endParaRPr>
          </a:p>
        </p:txBody>
      </p:sp>
      <p:pic>
        <p:nvPicPr>
          <p:cNvPr id="9" name="Imagen 8">
            <a:extLst>
              <a:ext uri="{FF2B5EF4-FFF2-40B4-BE49-F238E27FC236}">
                <a16:creationId xmlns:a16="http://schemas.microsoft.com/office/drawing/2014/main" id="{C9883648-5BF2-96FA-41D1-E28334F6B770}"/>
              </a:ext>
            </a:extLst>
          </p:cNvPr>
          <p:cNvPicPr>
            <a:picLocks noChangeAspect="1"/>
          </p:cNvPicPr>
          <p:nvPr/>
        </p:nvPicPr>
        <p:blipFill>
          <a:blip r:embed="rId5"/>
          <a:stretch>
            <a:fillRect/>
          </a:stretch>
        </p:blipFill>
        <p:spPr>
          <a:xfrm>
            <a:off x="9174427" y="261913"/>
            <a:ext cx="2803512" cy="1549909"/>
          </a:xfrm>
          <a:prstGeom prst="rect">
            <a:avLst/>
          </a:prstGeom>
          <a:ln>
            <a:noFill/>
          </a:ln>
          <a:effectLst>
            <a:softEdge rad="112500"/>
          </a:effectLst>
        </p:spPr>
      </p:pic>
      <p:sp>
        <p:nvSpPr>
          <p:cNvPr id="10" name="Elipse 9">
            <a:extLst>
              <a:ext uri="{FF2B5EF4-FFF2-40B4-BE49-F238E27FC236}">
                <a16:creationId xmlns:a16="http://schemas.microsoft.com/office/drawing/2014/main" id="{6FD12B22-4F1C-9D6A-4B85-7979DC5906DD}"/>
              </a:ext>
              <a:ext uri="{C183D7F6-B498-43B3-948B-1728B52AA6E4}">
                <adec:decorative xmlns:adec="http://schemas.microsoft.com/office/drawing/2017/decorative" val="1"/>
              </a:ext>
            </a:extLst>
          </p:cNvPr>
          <p:cNvSpPr/>
          <p:nvPr/>
        </p:nvSpPr>
        <p:spPr>
          <a:xfrm>
            <a:off x="1722367" y="1272153"/>
            <a:ext cx="2367224" cy="2367218"/>
          </a:xfrm>
          <a:prstGeom prst="ellipse">
            <a:avLst/>
          </a:prstGeom>
          <a:solidFill>
            <a:srgbClr val="66718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8" descr="Mapa de Antioquia | Tarjetas de felicitación hechas a mano, Mapas,  Invitaciones de jorge el curioso">
            <a:extLst>
              <a:ext uri="{FF2B5EF4-FFF2-40B4-BE49-F238E27FC236}">
                <a16:creationId xmlns:a16="http://schemas.microsoft.com/office/drawing/2014/main" id="{863DC654-2078-633C-1049-8EF930CAA6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4623" y="1549580"/>
            <a:ext cx="1796714" cy="1812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42499EA-1E61-E6C9-7C40-622AEF324288}"/>
              </a:ext>
            </a:extLst>
          </p:cNvPr>
          <p:cNvPicPr>
            <a:picLocks noChangeAspect="1"/>
          </p:cNvPicPr>
          <p:nvPr/>
        </p:nvPicPr>
        <p:blipFill>
          <a:blip r:embed="rId7"/>
          <a:stretch>
            <a:fillRect/>
          </a:stretch>
        </p:blipFill>
        <p:spPr>
          <a:xfrm>
            <a:off x="7708382" y="1464460"/>
            <a:ext cx="790568" cy="7637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98052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6F88B180-ECDB-4319-A3C7-D4CB1527679F}"/>
              </a:ext>
            </a:extLst>
          </p:cNvPr>
          <p:cNvGraphicFramePr/>
          <p:nvPr>
            <p:extLst>
              <p:ext uri="{D42A27DB-BD31-4B8C-83A1-F6EECF244321}">
                <p14:modId xmlns:p14="http://schemas.microsoft.com/office/powerpoint/2010/main" val="1481286457"/>
              </p:ext>
            </p:extLst>
          </p:nvPr>
        </p:nvGraphicFramePr>
        <p:xfrm>
          <a:off x="263769" y="1485900"/>
          <a:ext cx="11458331" cy="497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2673223" y="458593"/>
            <a:ext cx="5290906"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Objetivos OSSSA</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pic>
        <p:nvPicPr>
          <p:cNvPr id="3" name="Gráfico 2" descr="Gráfico radial con relleno sólido">
            <a:extLst>
              <a:ext uri="{FF2B5EF4-FFF2-40B4-BE49-F238E27FC236}">
                <a16:creationId xmlns:a16="http://schemas.microsoft.com/office/drawing/2014/main" id="{28627785-FC13-0439-FF26-DD443E3441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8174" y="2825750"/>
            <a:ext cx="822325" cy="822325"/>
          </a:xfrm>
          <a:prstGeom prst="rect">
            <a:avLst/>
          </a:prstGeom>
        </p:spPr>
      </p:pic>
      <p:pic>
        <p:nvPicPr>
          <p:cNvPr id="9" name="Gráfico 8" descr="Oferta y demanda con relleno sólido">
            <a:extLst>
              <a:ext uri="{FF2B5EF4-FFF2-40B4-BE49-F238E27FC236}">
                <a16:creationId xmlns:a16="http://schemas.microsoft.com/office/drawing/2014/main" id="{43EFF7B0-C610-0601-C463-E901EFCC89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274" y="3514725"/>
            <a:ext cx="822325" cy="822325"/>
          </a:xfrm>
          <a:prstGeom prst="rect">
            <a:avLst/>
          </a:prstGeom>
        </p:spPr>
      </p:pic>
      <p:pic>
        <p:nvPicPr>
          <p:cNvPr id="11" name="Gráfico 10" descr="Lista con relleno sólido">
            <a:extLst>
              <a:ext uri="{FF2B5EF4-FFF2-40B4-BE49-F238E27FC236}">
                <a16:creationId xmlns:a16="http://schemas.microsoft.com/office/drawing/2014/main" id="{62B950D4-BA62-920A-AE1E-86C8595FB3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6274" y="4223360"/>
            <a:ext cx="784225" cy="784225"/>
          </a:xfrm>
          <a:prstGeom prst="rect">
            <a:avLst/>
          </a:prstGeom>
        </p:spPr>
      </p:pic>
      <p:pic>
        <p:nvPicPr>
          <p:cNvPr id="13" name="Gráfico 12" descr="Voz con relleno sólido">
            <a:extLst>
              <a:ext uri="{FF2B5EF4-FFF2-40B4-BE49-F238E27FC236}">
                <a16:creationId xmlns:a16="http://schemas.microsoft.com/office/drawing/2014/main" id="{D9204C53-DE38-5843-EA1C-B51A64D5F2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074" y="4840287"/>
            <a:ext cx="784225" cy="784225"/>
          </a:xfrm>
          <a:prstGeom prst="rect">
            <a:avLst/>
          </a:prstGeom>
        </p:spPr>
      </p:pic>
      <p:pic>
        <p:nvPicPr>
          <p:cNvPr id="15" name="Gráfico 14" descr="Red en línea con relleno sólido">
            <a:extLst>
              <a:ext uri="{FF2B5EF4-FFF2-40B4-BE49-F238E27FC236}">
                <a16:creationId xmlns:a16="http://schemas.microsoft.com/office/drawing/2014/main" id="{7518E95C-5826-1543-9E2F-F2F6B00DFB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81124" y="5669939"/>
            <a:ext cx="571500" cy="571500"/>
          </a:xfrm>
          <a:prstGeom prst="rect">
            <a:avLst/>
          </a:prstGeom>
        </p:spPr>
      </p:pic>
      <p:pic>
        <p:nvPicPr>
          <p:cNvPr id="17" name="Gráfico 16" descr="Conexiones contorno">
            <a:extLst>
              <a:ext uri="{FF2B5EF4-FFF2-40B4-BE49-F238E27FC236}">
                <a16:creationId xmlns:a16="http://schemas.microsoft.com/office/drawing/2014/main" id="{7DC8E25E-115D-D17E-8EA9-DC088B4B7C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2949" y="5450090"/>
            <a:ext cx="791349" cy="791349"/>
          </a:xfrm>
          <a:prstGeom prst="rect">
            <a:avLst/>
          </a:prstGeom>
        </p:spPr>
      </p:pic>
    </p:spTree>
    <p:extLst>
      <p:ext uri="{BB962C8B-B14F-4D97-AF65-F5344CB8AC3E}">
        <p14:creationId xmlns:p14="http://schemas.microsoft.com/office/powerpoint/2010/main" val="3847576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481076" y="400404"/>
            <a:ext cx="5988938" cy="1793347"/>
          </a:xfrm>
        </p:spPr>
        <p:txBody>
          <a:bodyPr>
            <a:noAutofit/>
          </a:bodyPr>
          <a:lstStyle/>
          <a:p>
            <a:pPr algn="l"/>
            <a:r>
              <a:rPr lang="es-MX" sz="4000" b="1" dirty="0">
                <a:solidFill>
                  <a:srgbClr val="0C5641"/>
                </a:solidFill>
                <a:latin typeface="Prompt" panose="00000500000000000000" pitchFamily="2" charset="-34"/>
                <a:cs typeface="Prompt" panose="00000500000000000000" pitchFamily="2" charset="-34"/>
              </a:rPr>
              <a:t>Elementos Observatorio de Salud</a:t>
            </a:r>
            <a:endParaRPr lang="es-CO" sz="4000" b="1" dirty="0">
              <a:solidFill>
                <a:srgbClr val="0C5641"/>
              </a:solidFill>
              <a:latin typeface="Prompt" panose="00000500000000000000" pitchFamily="2" charset="-34"/>
              <a:cs typeface="Prompt" panose="00000500000000000000" pitchFamily="2" charset="-34"/>
            </a:endParaRPr>
          </a:p>
        </p:txBody>
      </p:sp>
      <p:sp>
        <p:nvSpPr>
          <p:cNvPr id="17" name="Circle">
            <a:extLst>
              <a:ext uri="{FF2B5EF4-FFF2-40B4-BE49-F238E27FC236}">
                <a16:creationId xmlns:a16="http://schemas.microsoft.com/office/drawing/2014/main" id="{30E6AF28-84E4-4BFB-88D6-AE089004432F}"/>
              </a:ext>
            </a:extLst>
          </p:cNvPr>
          <p:cNvSpPr/>
          <p:nvPr/>
        </p:nvSpPr>
        <p:spPr>
          <a:xfrm>
            <a:off x="6759405" y="169365"/>
            <a:ext cx="2024379" cy="2024386"/>
          </a:xfrm>
          <a:prstGeom prst="ellipse">
            <a:avLst/>
          </a:prstGeom>
          <a:solidFill>
            <a:schemeClr val="accent6">
              <a:lumMod val="20000"/>
              <a:lumOff val="8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extBox 50">
            <a:extLst>
              <a:ext uri="{FF2B5EF4-FFF2-40B4-BE49-F238E27FC236}">
                <a16:creationId xmlns:a16="http://schemas.microsoft.com/office/drawing/2014/main" id="{63BC2024-74F4-462B-AB0E-5D6E80ADC87A}"/>
              </a:ext>
            </a:extLst>
          </p:cNvPr>
          <p:cNvSpPr txBox="1"/>
          <p:nvPr/>
        </p:nvSpPr>
        <p:spPr>
          <a:xfrm>
            <a:off x="5848176" y="2567899"/>
            <a:ext cx="495649" cy="461665"/>
          </a:xfrm>
          <a:prstGeom prst="rect">
            <a:avLst/>
          </a:prstGeom>
          <a:noFill/>
        </p:spPr>
        <p:txBody>
          <a:bodyPr wrap="none" rtlCol="0" anchor="ctr">
            <a:spAutoFit/>
          </a:bodyPr>
          <a:lstStyle>
            <a:defPPr>
              <a:defRPr lang="en-US"/>
            </a:defPPr>
            <a:lvl1pPr algn="r">
              <a:defRPr sz="2400" b="1">
                <a:solidFill>
                  <a:schemeClr val="tx1">
                    <a:lumMod val="85000"/>
                    <a:lumOff val="1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01</a:t>
            </a:r>
          </a:p>
        </p:txBody>
      </p:sp>
      <p:sp>
        <p:nvSpPr>
          <p:cNvPr id="30" name="Rectángulo 29">
            <a:extLst>
              <a:ext uri="{FF2B5EF4-FFF2-40B4-BE49-F238E27FC236}">
                <a16:creationId xmlns:a16="http://schemas.microsoft.com/office/drawing/2014/main" id="{87698DA2-046C-45F3-9457-16845C21699E}"/>
              </a:ext>
            </a:extLst>
          </p:cNvPr>
          <p:cNvSpPr/>
          <p:nvPr/>
        </p:nvSpPr>
        <p:spPr>
          <a:xfrm>
            <a:off x="7054575" y="918939"/>
            <a:ext cx="14398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C5641"/>
                </a:solidFill>
                <a:effectLst/>
                <a:uLnTx/>
                <a:uFillTx/>
                <a:latin typeface="Arial" charset="0"/>
                <a:ea typeface="Arial" charset="0"/>
                <a:cs typeface="Arial" charset="0"/>
              </a:rPr>
              <a:t>OSSSA</a:t>
            </a:r>
            <a:endParaRPr kumimoji="0" lang="es-CO" sz="2800" b="0" i="0" u="none" strike="noStrike" kern="1200" cap="none" spc="0" normalizeH="0" baseline="0" noProof="0" dirty="0">
              <a:ln>
                <a:noFill/>
              </a:ln>
              <a:solidFill>
                <a:srgbClr val="0C5641"/>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81E4A679-2C99-475C-8E7A-8AACDA68CC2F}"/>
              </a:ext>
            </a:extLst>
          </p:cNvPr>
          <p:cNvSpPr/>
          <p:nvPr/>
        </p:nvSpPr>
        <p:spPr>
          <a:xfrm>
            <a:off x="481076" y="2567899"/>
            <a:ext cx="11710924"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Modelo de Gestión del Conocimiento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Equipo de trabajo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Líneas temáticas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Sistema de Gestión de Datos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Página o Sitio Web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Redes de conocimiento</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E8FBD3C9-1ADE-44EE-85F6-B627A54110E9}"/>
              </a:ext>
            </a:extLst>
          </p:cNvPr>
          <p:cNvSpPr/>
          <p:nvPr/>
        </p:nvSpPr>
        <p:spPr>
          <a:xfrm>
            <a:off x="282632" y="5451748"/>
            <a:ext cx="10839797"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Lineamiento Técnico Operativo para la Construcción, Gestión y Evaluación de los </a:t>
            </a: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Observatorio</a:t>
            </a: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 de Salud establecido por el Ministerio de Salud y Protección Social.</a:t>
            </a:r>
            <a:endParaRPr kumimoji="0" lang="es-CO" sz="1050" b="0" i="0" u="none" strike="noStrike" kern="1200" cap="none" spc="0" normalizeH="0" baseline="0" noProof="0" dirty="0">
              <a:ln>
                <a:noFill/>
              </a:ln>
              <a:solidFill>
                <a:prstClr val="black">
                  <a:lumMod val="75000"/>
                  <a:lumOff val="25000"/>
                </a:prstClr>
              </a:solidFill>
              <a:effectLst/>
              <a:uLnTx/>
              <a:uFillTx/>
              <a:latin typeface="Prompt" panose="00000500000000000000" pitchFamily="2" charset="-34"/>
              <a:ea typeface="+mn-ea"/>
              <a:cs typeface="Prompt" panose="00000500000000000000" pitchFamily="2" charset="-34"/>
            </a:endParaRPr>
          </a:p>
        </p:txBody>
      </p:sp>
    </p:spTree>
    <p:extLst>
      <p:ext uri="{BB962C8B-B14F-4D97-AF65-F5344CB8AC3E}">
        <p14:creationId xmlns:p14="http://schemas.microsoft.com/office/powerpoint/2010/main" val="404657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419100" y="851186"/>
            <a:ext cx="9050694" cy="1482174"/>
          </a:xfrm>
        </p:spPr>
        <p:txBody>
          <a:bodyPr>
            <a:noAutofit/>
          </a:bodyPr>
          <a:lstStyle/>
          <a:p>
            <a:pPr algn="l"/>
            <a:r>
              <a:rPr lang="es-ES" sz="4000" b="1" dirty="0">
                <a:solidFill>
                  <a:srgbClr val="0C5641"/>
                </a:solidFill>
                <a:latin typeface="Prompt" panose="00000500000000000000" pitchFamily="2" charset="-34"/>
                <a:cs typeface="Prompt" panose="00000500000000000000" pitchFamily="2" charset="-34"/>
              </a:rPr>
              <a:t>Modelo de Gestión del Conocimiento: </a:t>
            </a:r>
            <a:br>
              <a:rPr lang="es-ES" sz="4000" b="1" dirty="0">
                <a:solidFill>
                  <a:srgbClr val="0C5641"/>
                </a:solidFill>
                <a:latin typeface="Prompt" panose="00000500000000000000" pitchFamily="2" charset="-34"/>
                <a:cs typeface="Prompt" panose="00000500000000000000" pitchFamily="2" charset="-34"/>
              </a:rPr>
            </a:br>
            <a:r>
              <a:rPr lang="es-ES" sz="4000" dirty="0">
                <a:solidFill>
                  <a:srgbClr val="0C5641"/>
                </a:solidFill>
                <a:latin typeface="Prompt" panose="00000500000000000000" pitchFamily="2" charset="-34"/>
                <a:cs typeface="Prompt" panose="00000500000000000000" pitchFamily="2" charset="-34"/>
              </a:rPr>
              <a:t>Difusión del conocimiento</a:t>
            </a:r>
          </a:p>
        </p:txBody>
      </p:sp>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419100" y="2467384"/>
            <a:ext cx="1107989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kumimoji="0" lang="es-ES" altLang="en-US" sz="2800" b="1" i="0" u="none" strike="noStrike" kern="1200" cap="none" spc="0" normalizeH="0" baseline="0" noProof="0" dirty="0">
                <a:ln>
                  <a:noFill/>
                </a:ln>
                <a:solidFill>
                  <a:srgbClr val="0C5641"/>
                </a:solidFill>
                <a:effectLst/>
                <a:uLnTx/>
                <a:uFillTx/>
                <a:ea typeface="Times New Roman" panose="02020603050405020304" pitchFamily="18" charset="0"/>
                <a:cs typeface="Arial" panose="020B0604020202020204" pitchFamily="34" charset="0"/>
              </a:rPr>
              <a:t>Fortalecimiento de competencias en investigación: </a:t>
            </a:r>
            <a:r>
              <a:rPr kumimoji="0" lang="es-ES" altLang="en-US" sz="2800" i="0" u="none" strike="noStrike" kern="1200" cap="none" spc="0" normalizeH="0" baseline="0" noProof="0" dirty="0">
                <a:ln>
                  <a:noFill/>
                </a:ln>
                <a:solidFill>
                  <a:srgbClr val="0C5641"/>
                </a:solidFill>
                <a:effectLst/>
                <a:uLnTx/>
                <a:uFillTx/>
                <a:ea typeface="Times New Roman" panose="02020603050405020304" pitchFamily="18" charset="0"/>
                <a:cs typeface="Arial" panose="020B0604020202020204" pitchFamily="34" charset="0"/>
              </a:rPr>
              <a:t>investigación de la implementación, apropiación social del conocimiento, notas de política</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lang="es-ES" altLang="en-US" sz="2800" b="1" dirty="0">
                <a:solidFill>
                  <a:srgbClr val="0C5641"/>
                </a:solidFill>
                <a:cs typeface="Arial" panose="020B0604020202020204" pitchFamily="34" charset="0"/>
              </a:rPr>
              <a:t>Eventos académicos semestrales OSSSA: </a:t>
            </a:r>
            <a:r>
              <a:rPr lang="es-ES" altLang="en-US" sz="2800" dirty="0">
                <a:solidFill>
                  <a:srgbClr val="0C5641"/>
                </a:solidFill>
                <a:cs typeface="Arial" panose="020B0604020202020204" pitchFamily="34" charset="0"/>
              </a:rPr>
              <a:t>difusión de conocimiento local, información para la acción, ideación, cocreación, innovación transformativa, análisis de desigualdades.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lang="es-ES" altLang="en-US" sz="2800" b="1" dirty="0">
                <a:solidFill>
                  <a:srgbClr val="0C5641"/>
                </a:solidFill>
                <a:cs typeface="Arial" panose="020B0604020202020204" pitchFamily="34" charset="0"/>
              </a:rPr>
              <a:t>Alianzas para alcanzar los objetivos: </a:t>
            </a:r>
            <a:r>
              <a:rPr lang="es-ES" altLang="en-US" sz="2800" dirty="0">
                <a:solidFill>
                  <a:srgbClr val="0C5641"/>
                </a:solidFill>
                <a:cs typeface="Arial" panose="020B0604020202020204" pitchFamily="34" charset="0"/>
              </a:rPr>
              <a:t>Red bioética en la investigación PAHO, RENATA-RUTE, CIDEIM, AMNET, IHI, ONS.</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lang="es-ES" altLang="en-US" sz="2800" b="1" dirty="0">
                <a:solidFill>
                  <a:srgbClr val="0C5641"/>
                </a:solidFill>
                <a:cs typeface="Arial" panose="020B0604020202020204" pitchFamily="34" charset="0"/>
              </a:rPr>
              <a:t>Reconocimiento a actores: </a:t>
            </a:r>
            <a:r>
              <a:rPr lang="es-ES" altLang="en-US" sz="2800" dirty="0">
                <a:solidFill>
                  <a:srgbClr val="0C5641"/>
                </a:solidFill>
                <a:cs typeface="Arial" panose="020B0604020202020204" pitchFamily="34" charset="0"/>
              </a:rPr>
              <a:t>Ecosistema </a:t>
            </a:r>
            <a:r>
              <a:rPr lang="es-ES" altLang="en-US" sz="2800" dirty="0" err="1">
                <a:solidFill>
                  <a:srgbClr val="0C5641"/>
                </a:solidFill>
                <a:cs typeface="Arial" panose="020B0604020202020204" pitchFamily="34" charset="0"/>
              </a:rPr>
              <a:t>CTeI</a:t>
            </a:r>
            <a:r>
              <a:rPr lang="es-ES" altLang="en-US" sz="2800" dirty="0">
                <a:solidFill>
                  <a:srgbClr val="0C5641"/>
                </a:solidFill>
                <a:cs typeface="Arial" panose="020B0604020202020204" pitchFamily="34" charset="0"/>
              </a:rPr>
              <a:t>, </a:t>
            </a:r>
            <a:endParaRPr lang="es-ES_tradnl" altLang="en-US" sz="2800" dirty="0">
              <a:solidFill>
                <a:srgbClr val="0C5641"/>
              </a:solidFill>
            </a:endParaRPr>
          </a:p>
        </p:txBody>
      </p:sp>
    </p:spTree>
    <p:extLst>
      <p:ext uri="{BB962C8B-B14F-4D97-AF65-F5344CB8AC3E}">
        <p14:creationId xmlns:p14="http://schemas.microsoft.com/office/powerpoint/2010/main" val="4050167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648929" y="557190"/>
            <a:ext cx="5181510" cy="1671569"/>
          </a:xfrm>
        </p:spPr>
        <p:txBody>
          <a:bodyPr vert="horz" lIns="91440" tIns="45720" rIns="91440" bIns="45720" rtlCol="0" anchor="ctr">
            <a:normAutofit/>
          </a:bodyPr>
          <a:lstStyle/>
          <a:p>
            <a:pPr algn="l"/>
            <a:r>
              <a:rPr lang="en-US" sz="4000" b="1" dirty="0">
                <a:highlight>
                  <a:srgbClr val="FFFF00"/>
                </a:highlight>
              </a:rPr>
              <a:t>Roles Equipo OSSSA</a:t>
            </a:r>
            <a:br>
              <a:rPr lang="en-US" sz="4000" b="1" dirty="0"/>
            </a:br>
            <a:endParaRPr lang="en-US" sz="4000" b="1" dirty="0"/>
          </a:p>
        </p:txBody>
      </p:sp>
      <p:pic>
        <p:nvPicPr>
          <p:cNvPr id="8" name="Picture 7">
            <a:extLst>
              <a:ext uri="{FF2B5EF4-FFF2-40B4-BE49-F238E27FC236}">
                <a16:creationId xmlns:a16="http://schemas.microsoft.com/office/drawing/2014/main" id="{469B220A-8709-736A-5CF8-5F8216B57021}"/>
              </a:ext>
            </a:extLst>
          </p:cNvPr>
          <p:cNvPicPr>
            <a:picLocks noChangeAspect="1"/>
          </p:cNvPicPr>
          <p:nvPr/>
        </p:nvPicPr>
        <p:blipFill>
          <a:blip r:embed="rId3"/>
          <a:srcRect l="22894" r="18679" b="-1"/>
          <a:stretch/>
        </p:blipFill>
        <p:spPr>
          <a:xfrm>
            <a:off x="9737558" y="-2556"/>
            <a:ext cx="2451393" cy="2800611"/>
          </a:xfrm>
          <a:prstGeom prst="rect">
            <a:avLst/>
          </a:prstGeom>
          <a:effectLst/>
        </p:spPr>
      </p:pic>
      <p:sp>
        <p:nvSpPr>
          <p:cNvPr id="3" name="Rectángulo 2">
            <a:extLst>
              <a:ext uri="{FF2B5EF4-FFF2-40B4-BE49-F238E27FC236}">
                <a16:creationId xmlns:a16="http://schemas.microsoft.com/office/drawing/2014/main" id="{2E9E6A16-75DF-4F27-AAD6-E76FB6BE85D4}"/>
              </a:ext>
            </a:extLst>
          </p:cNvPr>
          <p:cNvSpPr/>
          <p:nvPr/>
        </p:nvSpPr>
        <p:spPr>
          <a:xfrm>
            <a:off x="8686800" y="3221174"/>
            <a:ext cx="3505200" cy="33547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MX" sz="1600" b="1" i="0" u="none" strike="noStrike" kern="1200" cap="none" spc="0" normalizeH="0" baseline="0" noProof="0" dirty="0">
                <a:ln>
                  <a:noFill/>
                </a:ln>
                <a:solidFill>
                  <a:srgbClr val="70AD47">
                    <a:lumMod val="50000"/>
                  </a:srgbClr>
                </a:solidFill>
                <a:effectLst/>
                <a:uLnTx/>
                <a:uFillTx/>
                <a:latin typeface="Work Sans"/>
                <a:ea typeface="+mn-ea"/>
                <a:cs typeface="+mn-cs"/>
              </a:rPr>
              <a:t>Integrantes Comité técnico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srgbClr val="70AD47">
                  <a:lumMod val="50000"/>
                </a:srgbClr>
              </a:solidFill>
              <a:effectLst/>
              <a:uLnTx/>
              <a:uFillTx/>
              <a:latin typeface="Work Sans"/>
              <a:ea typeface="+mn-ea"/>
              <a:cs typeface="+mn-cs"/>
            </a:endParaRPr>
          </a:p>
          <a:p>
            <a:pPr marL="285750" lvl="0" indent="-285750">
              <a:spcAft>
                <a:spcPts val="600"/>
              </a:spcAft>
              <a:buFont typeface="Arial" panose="020B0604020202020204" pitchFamily="34" charset="0"/>
              <a:buChar char="•"/>
            </a:pPr>
            <a:r>
              <a:rPr lang="es-MX" sz="1400" dirty="0">
                <a:solidFill>
                  <a:srgbClr val="000000"/>
                </a:solidFill>
                <a:latin typeface="Arial" panose="020B0604020202020204" pitchFamily="34" charset="0"/>
              </a:rPr>
              <a:t>Delegado de Despacho salud</a:t>
            </a:r>
          </a:p>
          <a:p>
            <a:pPr marL="285750" lvl="0" indent="-285750">
              <a:spcAft>
                <a:spcPts val="600"/>
              </a:spcAft>
              <a:buFont typeface="Arial" panose="020B0604020202020204" pitchFamily="34" charset="0"/>
              <a:buChar char="•"/>
            </a:pPr>
            <a:r>
              <a:rPr lang="es-MX" sz="1400" dirty="0">
                <a:solidFill>
                  <a:srgbClr val="000000"/>
                </a:solidFill>
                <a:latin typeface="Arial" panose="020B0604020202020204" pitchFamily="34" charset="0"/>
              </a:rPr>
              <a:t>Referentes de vigilancia epidemiológica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MX" sz="1400" dirty="0">
                <a:solidFill>
                  <a:srgbClr val="000000"/>
                </a:solidFill>
                <a:latin typeface="Arial" panose="020B0604020202020204" pitchFamily="34" charset="0"/>
              </a:rPr>
              <a:t>Líder técnico del Observatorio de Salud </a:t>
            </a:r>
          </a:p>
          <a:p>
            <a:pPr marL="285750" marR="0" indent="-285750" fontAlgn="auto">
              <a:lnSpc>
                <a:spcPct val="100000"/>
              </a:lnSpc>
              <a:spcBef>
                <a:spcPts val="0"/>
              </a:spcBef>
              <a:spcAft>
                <a:spcPts val="600"/>
              </a:spcAft>
              <a:buClrTx/>
              <a:buSzTx/>
              <a:buFont typeface="Arial" panose="020B0604020202020204" pitchFamily="34" charset="0"/>
              <a:buChar char="•"/>
              <a:tabLst/>
              <a:defRPr/>
            </a:pPr>
            <a:r>
              <a:rPr lang="es-MX" sz="1400" dirty="0">
                <a:solidFill>
                  <a:srgbClr val="000000"/>
                </a:solidFill>
                <a:latin typeface="Arial" panose="020B0604020202020204" pitchFamily="34" charset="0"/>
              </a:rPr>
              <a:t>Referentes temáticos del Observatorio de Salud </a:t>
            </a:r>
          </a:p>
          <a:p>
            <a:pPr marL="285750" marR="0" indent="-285750" fontAlgn="auto">
              <a:lnSpc>
                <a:spcPct val="100000"/>
              </a:lnSpc>
              <a:spcBef>
                <a:spcPts val="0"/>
              </a:spcBef>
              <a:spcAft>
                <a:spcPts val="600"/>
              </a:spcAft>
              <a:buClrTx/>
              <a:buSzTx/>
              <a:buFont typeface="Arial" panose="020B0604020202020204" pitchFamily="34" charset="0"/>
              <a:buChar char="•"/>
              <a:tabLst/>
              <a:defRPr/>
            </a:pPr>
            <a:r>
              <a:rPr lang="es-MX" sz="1400" dirty="0">
                <a:solidFill>
                  <a:srgbClr val="000000"/>
                </a:solidFill>
                <a:latin typeface="Arial" panose="020B0604020202020204" pitchFamily="34" charset="0"/>
              </a:rPr>
              <a:t>Rol de gestión de información</a:t>
            </a:r>
          </a:p>
          <a:p>
            <a:pPr marL="285750" marR="0" indent="-285750" fontAlgn="auto">
              <a:lnSpc>
                <a:spcPct val="100000"/>
              </a:lnSpc>
              <a:spcBef>
                <a:spcPts val="0"/>
              </a:spcBef>
              <a:spcAft>
                <a:spcPts val="600"/>
              </a:spcAft>
              <a:buClrTx/>
              <a:buSzTx/>
              <a:buFont typeface="Arial" panose="020B0604020202020204" pitchFamily="34" charset="0"/>
              <a:buChar char="•"/>
              <a:tabLst/>
              <a:defRPr/>
            </a:pPr>
            <a:r>
              <a:rPr lang="es-MX" sz="1400" dirty="0">
                <a:solidFill>
                  <a:srgbClr val="000000"/>
                </a:solidFill>
                <a:latin typeface="Arial" panose="020B0604020202020204" pitchFamily="34" charset="0"/>
              </a:rPr>
              <a:t>Referentes de gestión tecnológica </a:t>
            </a:r>
          </a:p>
          <a:p>
            <a:pPr marL="285750" marR="0" indent="-285750" fontAlgn="auto">
              <a:lnSpc>
                <a:spcPct val="100000"/>
              </a:lnSpc>
              <a:spcBef>
                <a:spcPts val="0"/>
              </a:spcBef>
              <a:spcAft>
                <a:spcPts val="600"/>
              </a:spcAft>
              <a:buClrTx/>
              <a:buSzTx/>
              <a:buFont typeface="Arial" panose="020B0604020202020204" pitchFamily="34" charset="0"/>
              <a:buChar char="•"/>
              <a:tabLst/>
              <a:defRPr/>
            </a:pPr>
            <a:r>
              <a:rPr lang="es-MX" sz="1400" dirty="0">
                <a:solidFill>
                  <a:srgbClr val="000000"/>
                </a:solidFill>
                <a:latin typeface="Arial" panose="020B0604020202020204" pitchFamily="34" charset="0"/>
              </a:rPr>
              <a:t>Invitados </a:t>
            </a:r>
          </a:p>
        </p:txBody>
      </p:sp>
      <p:graphicFrame>
        <p:nvGraphicFramePr>
          <p:cNvPr id="4" name="Diagrama 3">
            <a:extLst>
              <a:ext uri="{FF2B5EF4-FFF2-40B4-BE49-F238E27FC236}">
                <a16:creationId xmlns:a16="http://schemas.microsoft.com/office/drawing/2014/main" id="{10C68A75-BC5C-430E-A5E7-EFC32F760C61}"/>
              </a:ext>
            </a:extLst>
          </p:cNvPr>
          <p:cNvGraphicFramePr/>
          <p:nvPr>
            <p:extLst>
              <p:ext uri="{D42A27DB-BD31-4B8C-83A1-F6EECF244321}">
                <p14:modId xmlns:p14="http://schemas.microsoft.com/office/powerpoint/2010/main" val="2133180792"/>
              </p:ext>
            </p:extLst>
          </p:nvPr>
        </p:nvGraphicFramePr>
        <p:xfrm>
          <a:off x="0" y="2053389"/>
          <a:ext cx="8439150" cy="4687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437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427703" y="458593"/>
            <a:ext cx="8613058" cy="754257"/>
          </a:xfrm>
        </p:spPr>
        <p:txBody>
          <a:bodyPr>
            <a:noAutofit/>
          </a:bodyPr>
          <a:lstStyle/>
          <a:p>
            <a:pPr algn="l"/>
            <a:r>
              <a:rPr lang="es-MX" sz="4000" b="1" dirty="0">
                <a:solidFill>
                  <a:srgbClr val="0C5641"/>
                </a:solidFill>
                <a:highlight>
                  <a:srgbClr val="FFFF00"/>
                </a:highlight>
                <a:latin typeface="Prompt" panose="00000500000000000000" pitchFamily="2" charset="-34"/>
                <a:cs typeface="Prompt" panose="00000500000000000000" pitchFamily="2" charset="-34"/>
              </a:rPr>
              <a:t>Salas Situacionales</a:t>
            </a:r>
            <a:endParaRPr lang="es-CO" sz="4000" b="1" dirty="0">
              <a:solidFill>
                <a:srgbClr val="0C5641"/>
              </a:solidFill>
              <a:highlight>
                <a:srgbClr val="FFFF00"/>
              </a:highlight>
              <a:latin typeface="Prompt" panose="00000500000000000000" pitchFamily="2" charset="-34"/>
              <a:cs typeface="Prompt" panose="00000500000000000000" pitchFamily="2" charset="-34"/>
            </a:endParaRPr>
          </a:p>
        </p:txBody>
      </p:sp>
      <p:graphicFrame>
        <p:nvGraphicFramePr>
          <p:cNvPr id="3" name="Diagrama 2">
            <a:extLst>
              <a:ext uri="{FF2B5EF4-FFF2-40B4-BE49-F238E27FC236}">
                <a16:creationId xmlns:a16="http://schemas.microsoft.com/office/drawing/2014/main" id="{1B2C56F1-22CC-4D5E-812A-AA1D34B7C2B0}"/>
              </a:ext>
            </a:extLst>
          </p:cNvPr>
          <p:cNvGraphicFramePr/>
          <p:nvPr>
            <p:extLst>
              <p:ext uri="{D42A27DB-BD31-4B8C-83A1-F6EECF244321}">
                <p14:modId xmlns:p14="http://schemas.microsoft.com/office/powerpoint/2010/main" val="3919601643"/>
              </p:ext>
            </p:extLst>
          </p:nvPr>
        </p:nvGraphicFramePr>
        <p:xfrm>
          <a:off x="3656230" y="932326"/>
          <a:ext cx="5763240" cy="4246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28F506A4-B9C2-44EA-AAEB-D7E53F5E58A8}"/>
              </a:ext>
            </a:extLst>
          </p:cNvPr>
          <p:cNvSpPr/>
          <p:nvPr/>
        </p:nvSpPr>
        <p:spPr>
          <a:xfrm>
            <a:off x="229297" y="4826675"/>
            <a:ext cx="6149862" cy="2031325"/>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s-EC" sz="1050" dirty="0">
                <a:solidFill>
                  <a:srgbClr val="000000"/>
                </a:solidFill>
                <a:latin typeface="Arial" panose="020B0604020202020204" pitchFamily="34" charset="0"/>
                <a:ea typeface="Calibri" panose="020F0502020204030204" pitchFamily="34" charset="0"/>
                <a:cs typeface="Times New Roman" panose="02020603050405020304" pitchFamily="18" charset="0"/>
              </a:rPr>
              <a:t>Las salas analizan:</a:t>
            </a:r>
            <a:endPar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s-EC" sz="105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Cúal</a:t>
            </a: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es el problema?</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Problema de salud</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Causa Primaria</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Califique el problema</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quién afecta el problema?</a:t>
            </a:r>
            <a:r>
              <a:rPr kumimoji="0" lang="es-CO"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¿Dónde está presente el problema?</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Cuantifique el problema</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¿Cuánto?</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¿Cuándo?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¿Cuáles son las causas raíz del problema?</a:t>
            </a:r>
            <a:endParaRPr kumimoji="0" lang="en-US" sz="105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C"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¿Cuáles son las causas modificables? Y categorías</a:t>
            </a:r>
            <a:endPar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p:sp>
        <p:nvSpPr>
          <p:cNvPr id="7" name="Rectángulo 6">
            <a:extLst>
              <a:ext uri="{FF2B5EF4-FFF2-40B4-BE49-F238E27FC236}">
                <a16:creationId xmlns:a16="http://schemas.microsoft.com/office/drawing/2014/main" id="{E28FF75A-1B19-415F-AF36-94CA4280A552}"/>
              </a:ext>
            </a:extLst>
          </p:cNvPr>
          <p:cNvSpPr/>
          <p:nvPr/>
        </p:nvSpPr>
        <p:spPr>
          <a:xfrm>
            <a:off x="6696540" y="5367296"/>
            <a:ext cx="5165265" cy="120032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Análisis causal ¿Por qué?</a:t>
            </a: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Revisión sistemática-metaanálisis</a:t>
            </a: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Datos primarios, secundarios, no estructurados</a:t>
            </a: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Inventario de recursos</a:t>
            </a: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C"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¿Qué tipo de política se propone?, </a:t>
            </a:r>
            <a:r>
              <a:rPr kumimoji="0" lang="es-EC"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Alternativas</a:t>
            </a:r>
            <a:endParaRPr kumimoji="0" lang="en-US" sz="1200" b="1" i="0" u="sng"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C"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¿Qué organización tiene la autoridad para implementar esa política?</a:t>
            </a: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Flecha: curvada hacia abajo 1">
            <a:extLst>
              <a:ext uri="{FF2B5EF4-FFF2-40B4-BE49-F238E27FC236}">
                <a16:creationId xmlns:a16="http://schemas.microsoft.com/office/drawing/2014/main" id="{9ABCE4BF-348E-D64A-5528-B5CD626A1DAC}"/>
              </a:ext>
            </a:extLst>
          </p:cNvPr>
          <p:cNvSpPr/>
          <p:nvPr/>
        </p:nvSpPr>
        <p:spPr>
          <a:xfrm rot="17637475">
            <a:off x="2998343" y="1454769"/>
            <a:ext cx="3419475" cy="2133600"/>
          </a:xfrm>
          <a:prstGeom prst="curvedDownArrow">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s-ES">
              <a:solidFill>
                <a:schemeClr val="tx1"/>
              </a:solidFill>
            </a:endParaRPr>
          </a:p>
        </p:txBody>
      </p:sp>
      <p:graphicFrame>
        <p:nvGraphicFramePr>
          <p:cNvPr id="12" name="Diagrama 11">
            <a:extLst>
              <a:ext uri="{FF2B5EF4-FFF2-40B4-BE49-F238E27FC236}">
                <a16:creationId xmlns:a16="http://schemas.microsoft.com/office/drawing/2014/main" id="{E7BACCBE-7BB2-32B4-3E34-4701D5EEE3BB}"/>
              </a:ext>
            </a:extLst>
          </p:cNvPr>
          <p:cNvGraphicFramePr/>
          <p:nvPr>
            <p:extLst>
              <p:ext uri="{D42A27DB-BD31-4B8C-83A1-F6EECF244321}">
                <p14:modId xmlns:p14="http://schemas.microsoft.com/office/powerpoint/2010/main" val="2880799889"/>
              </p:ext>
            </p:extLst>
          </p:nvPr>
        </p:nvGraphicFramePr>
        <p:xfrm>
          <a:off x="517180" y="1405695"/>
          <a:ext cx="2851167" cy="31788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lecha: curvada hacia abajo 7">
            <a:extLst>
              <a:ext uri="{FF2B5EF4-FFF2-40B4-BE49-F238E27FC236}">
                <a16:creationId xmlns:a16="http://schemas.microsoft.com/office/drawing/2014/main" id="{7A5E4658-6A1D-6E22-FE95-3A82FCF67B7D}"/>
              </a:ext>
            </a:extLst>
          </p:cNvPr>
          <p:cNvSpPr/>
          <p:nvPr/>
        </p:nvSpPr>
        <p:spPr>
          <a:xfrm rot="4897918">
            <a:off x="8450011" y="1928319"/>
            <a:ext cx="3858415" cy="2133600"/>
          </a:xfrm>
          <a:prstGeom prst="curvedDownArrow">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s-ES">
              <a:solidFill>
                <a:schemeClr val="tx1"/>
              </a:solidFill>
            </a:endParaRPr>
          </a:p>
        </p:txBody>
      </p:sp>
      <p:pic>
        <p:nvPicPr>
          <p:cNvPr id="13" name="Imagen 12">
            <a:extLst>
              <a:ext uri="{FF2B5EF4-FFF2-40B4-BE49-F238E27FC236}">
                <a16:creationId xmlns:a16="http://schemas.microsoft.com/office/drawing/2014/main" id="{3EC10FA8-BC92-BA22-9BD3-181CD357A08B}"/>
              </a:ext>
            </a:extLst>
          </p:cNvPr>
          <p:cNvPicPr>
            <a:picLocks noChangeAspect="1"/>
          </p:cNvPicPr>
          <p:nvPr/>
        </p:nvPicPr>
        <p:blipFill>
          <a:blip r:embed="rId12"/>
          <a:stretch>
            <a:fillRect/>
          </a:stretch>
        </p:blipFill>
        <p:spPr>
          <a:xfrm>
            <a:off x="9877425" y="-14683"/>
            <a:ext cx="2314576" cy="1279604"/>
          </a:xfrm>
          <a:prstGeom prst="rect">
            <a:avLst/>
          </a:prstGeom>
          <a:ln>
            <a:noFill/>
          </a:ln>
          <a:effectLst>
            <a:softEdge rad="112500"/>
          </a:effectLst>
        </p:spPr>
      </p:pic>
    </p:spTree>
    <p:extLst>
      <p:ext uri="{BB962C8B-B14F-4D97-AF65-F5344CB8AC3E}">
        <p14:creationId xmlns:p14="http://schemas.microsoft.com/office/powerpoint/2010/main" val="174000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138D9140-5464-BA49-A86B-DBC1C877B43E}"/>
              </a:ext>
            </a:extLst>
          </p:cNvPr>
          <p:cNvSpPr>
            <a:spLocks noGrp="1"/>
          </p:cNvSpPr>
          <p:nvPr>
            <p:ph type="ctrTitle"/>
          </p:nvPr>
        </p:nvSpPr>
        <p:spPr>
          <a:xfrm>
            <a:off x="831986" y="5877467"/>
            <a:ext cx="10515595" cy="947856"/>
          </a:xfrm>
        </p:spPr>
        <p:txBody>
          <a:bodyPr vert="horz" lIns="91440" tIns="45720" rIns="91440" bIns="45720" rtlCol="0" anchor="b">
            <a:noAutofit/>
          </a:bodyPr>
          <a:lstStyle/>
          <a:p>
            <a:r>
              <a:rPr lang="en-US" sz="4400" b="1" kern="1200" dirty="0">
                <a:solidFill>
                  <a:srgbClr val="0C5641"/>
                </a:solidFill>
                <a:latin typeface="+mj-lt"/>
                <a:ea typeface="+mj-ea"/>
                <a:cs typeface="+mj-cs"/>
              </a:rPr>
              <a:t>OSSSA </a:t>
            </a:r>
            <a:br>
              <a:rPr lang="en-US" sz="4400" b="1" kern="1200" dirty="0">
                <a:solidFill>
                  <a:srgbClr val="0C5641"/>
                </a:solidFill>
                <a:latin typeface="+mj-lt"/>
                <a:ea typeface="+mj-ea"/>
                <a:cs typeface="+mj-cs"/>
              </a:rPr>
            </a:br>
            <a:r>
              <a:rPr lang="en-US" sz="4400" b="1" kern="1200" dirty="0" err="1">
                <a:solidFill>
                  <a:srgbClr val="0C5641"/>
                </a:solidFill>
                <a:highlight>
                  <a:srgbClr val="FFFF00"/>
                </a:highlight>
                <a:latin typeface="+mj-lt"/>
                <a:ea typeface="+mj-ea"/>
                <a:cs typeface="+mj-cs"/>
              </a:rPr>
              <a:t>Líneas</a:t>
            </a:r>
            <a:r>
              <a:rPr lang="en-US" sz="4400" b="1" kern="1200" dirty="0">
                <a:solidFill>
                  <a:srgbClr val="0C5641"/>
                </a:solidFill>
                <a:highlight>
                  <a:srgbClr val="FFFF00"/>
                </a:highlight>
                <a:latin typeface="+mj-lt"/>
                <a:ea typeface="+mj-ea"/>
                <a:cs typeface="+mj-cs"/>
              </a:rPr>
              <a:t> </a:t>
            </a:r>
            <a:r>
              <a:rPr lang="en-US" sz="4400" b="1" kern="1200" dirty="0" err="1">
                <a:solidFill>
                  <a:srgbClr val="0C5641"/>
                </a:solidFill>
                <a:highlight>
                  <a:srgbClr val="FFFF00"/>
                </a:highlight>
                <a:latin typeface="+mj-lt"/>
                <a:ea typeface="+mj-ea"/>
                <a:cs typeface="+mj-cs"/>
              </a:rPr>
              <a:t>temáticas</a:t>
            </a:r>
            <a:r>
              <a:rPr lang="en-US" sz="4400" b="1" kern="1200" dirty="0">
                <a:solidFill>
                  <a:srgbClr val="0C5641"/>
                </a:solidFill>
                <a:highlight>
                  <a:srgbClr val="FFFF00"/>
                </a:highlight>
                <a:latin typeface="+mj-lt"/>
                <a:ea typeface="+mj-ea"/>
                <a:cs typeface="+mj-cs"/>
              </a:rPr>
              <a:t> </a:t>
            </a:r>
            <a:r>
              <a:rPr lang="en-US" sz="4400" b="1" kern="1200" dirty="0" err="1">
                <a:solidFill>
                  <a:srgbClr val="0C5641"/>
                </a:solidFill>
                <a:highlight>
                  <a:srgbClr val="FFFF00"/>
                </a:highlight>
                <a:latin typeface="+mj-lt"/>
                <a:ea typeface="+mj-ea"/>
                <a:cs typeface="+mj-cs"/>
              </a:rPr>
              <a:t>priorizadas</a:t>
            </a:r>
            <a:r>
              <a:rPr lang="en-US" sz="4400" b="1" kern="1200" dirty="0">
                <a:solidFill>
                  <a:srgbClr val="0C5641"/>
                </a:solidFill>
                <a:highlight>
                  <a:srgbClr val="FFFF00"/>
                </a:highlight>
                <a:latin typeface="+mj-lt"/>
                <a:ea typeface="+mj-ea"/>
                <a:cs typeface="+mj-cs"/>
              </a:rPr>
              <a:t>  </a:t>
            </a:r>
            <a:br>
              <a:rPr lang="en-US" sz="4400" b="1" kern="1200" dirty="0">
                <a:solidFill>
                  <a:srgbClr val="0C5641"/>
                </a:solidFill>
                <a:highlight>
                  <a:srgbClr val="FFFF00"/>
                </a:highlight>
                <a:latin typeface="+mj-lt"/>
                <a:ea typeface="+mj-ea"/>
                <a:cs typeface="+mj-cs"/>
              </a:rPr>
            </a:br>
            <a:r>
              <a:rPr lang="en-US" sz="4400" b="1" kern="1200" dirty="0">
                <a:solidFill>
                  <a:srgbClr val="0C5641"/>
                </a:solidFill>
                <a:highlight>
                  <a:srgbClr val="FFFF00"/>
                </a:highlight>
                <a:latin typeface="+mj-lt"/>
                <a:ea typeface="+mj-ea"/>
                <a:cs typeface="+mj-cs"/>
              </a:rPr>
              <a:t>2024</a:t>
            </a:r>
          </a:p>
        </p:txBody>
      </p:sp>
      <p:pic>
        <p:nvPicPr>
          <p:cNvPr id="3" name="Gráfico 2" descr="Mujer embarazada con relleno sólido">
            <a:extLst>
              <a:ext uri="{FF2B5EF4-FFF2-40B4-BE49-F238E27FC236}">
                <a16:creationId xmlns:a16="http://schemas.microsoft.com/office/drawing/2014/main" id="{089C24A8-10E7-CE68-58F6-FAE6C624F3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175" y="171715"/>
            <a:ext cx="1871927" cy="1871927"/>
          </a:xfrm>
          <a:prstGeom prst="rect">
            <a:avLst/>
          </a:prstGeom>
        </p:spPr>
      </p:pic>
      <p:pic>
        <p:nvPicPr>
          <p:cNvPr id="7" name="Gráfico 6" descr="Género con relleno sólido">
            <a:extLst>
              <a:ext uri="{FF2B5EF4-FFF2-40B4-BE49-F238E27FC236}">
                <a16:creationId xmlns:a16="http://schemas.microsoft.com/office/drawing/2014/main" id="{4B7EFA5A-0480-DC00-542C-D07599CD48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3821" y="304201"/>
            <a:ext cx="1871927" cy="1871927"/>
          </a:xfrm>
          <a:prstGeom prst="rect">
            <a:avLst/>
          </a:prstGeom>
        </p:spPr>
      </p:pic>
      <p:pic>
        <p:nvPicPr>
          <p:cNvPr id="9" name="Gráfico 8" descr="Historia con relleno sólido">
            <a:extLst>
              <a:ext uri="{FF2B5EF4-FFF2-40B4-BE49-F238E27FC236}">
                <a16:creationId xmlns:a16="http://schemas.microsoft.com/office/drawing/2014/main" id="{359C5D6C-4022-F12F-3195-AF48C06FF5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8467" y="171715"/>
            <a:ext cx="1871927" cy="1871927"/>
          </a:xfrm>
          <a:prstGeom prst="rect">
            <a:avLst/>
          </a:prstGeom>
        </p:spPr>
      </p:pic>
      <p:pic>
        <p:nvPicPr>
          <p:cNvPr id="11" name="Gráfico 10" descr="Cerebro con relleno sólido">
            <a:extLst>
              <a:ext uri="{FF2B5EF4-FFF2-40B4-BE49-F238E27FC236}">
                <a16:creationId xmlns:a16="http://schemas.microsoft.com/office/drawing/2014/main" id="{97B1DF8A-A75B-8C19-AB58-CAADA322D3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508" y="2784328"/>
            <a:ext cx="1871927" cy="1871927"/>
          </a:xfrm>
          <a:prstGeom prst="rect">
            <a:avLst/>
          </a:prstGeom>
        </p:spPr>
      </p:pic>
      <p:pic>
        <p:nvPicPr>
          <p:cNvPr id="13" name="Gráfico 12" descr="Mosquito con relleno sólido">
            <a:extLst>
              <a:ext uri="{FF2B5EF4-FFF2-40B4-BE49-F238E27FC236}">
                <a16:creationId xmlns:a16="http://schemas.microsoft.com/office/drawing/2014/main" id="{8EF6656B-F52E-9CCD-49E8-A4D1CEF93C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3821" y="2652567"/>
            <a:ext cx="1871927" cy="1871927"/>
          </a:xfrm>
          <a:prstGeom prst="rect">
            <a:avLst/>
          </a:prstGeom>
        </p:spPr>
      </p:pic>
      <p:pic>
        <p:nvPicPr>
          <p:cNvPr id="15" name="Gráfico 14" descr="Brindis con relleno sólido">
            <a:extLst>
              <a:ext uri="{FF2B5EF4-FFF2-40B4-BE49-F238E27FC236}">
                <a16:creationId xmlns:a16="http://schemas.microsoft.com/office/drawing/2014/main" id="{8A6107C8-A87F-7564-D1DA-83CA2B2CBD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65424" y="2735968"/>
            <a:ext cx="1871927" cy="1871927"/>
          </a:xfrm>
          <a:prstGeom prst="rect">
            <a:avLst/>
          </a:prstGeom>
        </p:spPr>
      </p:pic>
      <p:sp>
        <p:nvSpPr>
          <p:cNvPr id="4" name="Rectangle 1">
            <a:extLst>
              <a:ext uri="{FF2B5EF4-FFF2-40B4-BE49-F238E27FC236}">
                <a16:creationId xmlns:a16="http://schemas.microsoft.com/office/drawing/2014/main" id="{7CCAD94D-3290-46A6-897D-A2B2C83571BB}"/>
              </a:ext>
            </a:extLst>
          </p:cNvPr>
          <p:cNvSpPr>
            <a:spLocks noChangeArrowheads="1"/>
          </p:cNvSpPr>
          <p:nvPr/>
        </p:nvSpPr>
        <p:spPr bwMode="auto">
          <a:xfrm>
            <a:off x="838200" y="5400183"/>
            <a:ext cx="10515595" cy="7221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342900" indent="-228600" algn="ctr" fontAlgn="base">
              <a:lnSpc>
                <a:spcPct val="90000"/>
              </a:lnSpc>
              <a:spcBef>
                <a:spcPct val="0"/>
              </a:spcBef>
              <a:spcAft>
                <a:spcPts val="600"/>
              </a:spcAft>
              <a:buFont typeface="Arial" panose="020B0604020202020204" pitchFamily="34" charset="0"/>
              <a:buChar char="•"/>
            </a:pPr>
            <a:endParaRPr lang="en-US" altLang="en-US" sz="500" b="1" dirty="0"/>
          </a:p>
        </p:txBody>
      </p:sp>
      <p:sp>
        <p:nvSpPr>
          <p:cNvPr id="17" name="CuadroTexto 16">
            <a:extLst>
              <a:ext uri="{FF2B5EF4-FFF2-40B4-BE49-F238E27FC236}">
                <a16:creationId xmlns:a16="http://schemas.microsoft.com/office/drawing/2014/main" id="{61FA235F-FA78-823C-731A-813B90A2CE30}"/>
              </a:ext>
            </a:extLst>
          </p:cNvPr>
          <p:cNvSpPr txBox="1"/>
          <p:nvPr/>
        </p:nvSpPr>
        <p:spPr>
          <a:xfrm>
            <a:off x="921398" y="1936063"/>
            <a:ext cx="2334986" cy="480131"/>
          </a:xfrm>
          <a:prstGeom prst="rect">
            <a:avLst/>
          </a:prstGeom>
          <a:noFill/>
        </p:spPr>
        <p:txBody>
          <a:bodyPr wrap="square">
            <a:spAutoFit/>
          </a:bodyPr>
          <a:lstStyle/>
          <a:p>
            <a:pPr marL="342900" marR="0" lvl="0" indent="-228600" algn="ctr" fontAlgn="base">
              <a:lnSpc>
                <a:spcPct val="90000"/>
              </a:lnSpc>
              <a:spcBef>
                <a:spcPct val="0"/>
              </a:spcBef>
              <a:spcAft>
                <a:spcPts val="600"/>
              </a:spcAft>
              <a:buClrTx/>
              <a:buSzTx/>
              <a:buFont typeface="Arial" panose="020B0604020202020204" pitchFamily="34" charset="0"/>
              <a:buChar char="•"/>
              <a:tabLst/>
              <a:defRPr/>
            </a:pPr>
            <a:r>
              <a:rPr kumimoji="0" lang="en-US" altLang="en-US" sz="1400" b="1" i="0" u="none" strike="noStrike" cap="none" spc="0" normalizeH="0" baseline="0" noProof="0" dirty="0" err="1">
                <a:ln>
                  <a:noFill/>
                </a:ln>
                <a:effectLst/>
                <a:uLnTx/>
                <a:uFillTx/>
                <a:hlinkClick r:id="" action="ppaction://noaction"/>
              </a:rPr>
              <a:t>Situación</a:t>
            </a:r>
            <a:r>
              <a:rPr kumimoji="0" lang="en-US" altLang="en-US" sz="1400" b="1" i="0" u="none" strike="noStrike" cap="none" spc="0" normalizeH="0" baseline="0" noProof="0" dirty="0">
                <a:ln>
                  <a:noFill/>
                </a:ln>
                <a:effectLst/>
                <a:uLnTx/>
                <a:uFillTx/>
                <a:hlinkClick r:id="" action="ppaction://noaction"/>
              </a:rPr>
              <a:t> de </a:t>
            </a:r>
            <a:r>
              <a:rPr kumimoji="0" lang="en-US" altLang="en-US" sz="1400" b="1" i="0" u="none" strike="noStrike" cap="none" spc="0" normalizeH="0" baseline="0" noProof="0" dirty="0" err="1">
                <a:ln>
                  <a:noFill/>
                </a:ln>
                <a:effectLst/>
                <a:uLnTx/>
                <a:uFillTx/>
                <a:hlinkClick r:id="" action="ppaction://noaction"/>
              </a:rPr>
              <a:t>salud</a:t>
            </a:r>
            <a:r>
              <a:rPr kumimoji="0" lang="en-US" altLang="en-US" sz="1400" b="1" i="0" u="none" strike="noStrike" cap="none" spc="0" normalizeH="0" baseline="0" noProof="0" dirty="0">
                <a:ln>
                  <a:noFill/>
                </a:ln>
                <a:effectLst/>
                <a:uLnTx/>
                <a:uFillTx/>
                <a:hlinkClick r:id="" action="ppaction://noaction"/>
              </a:rPr>
              <a:t> </a:t>
            </a:r>
            <a:r>
              <a:rPr kumimoji="0" lang="en-US" altLang="en-US" sz="1400" b="1" i="0" u="none" strike="noStrike" cap="none" spc="0" normalizeH="0" baseline="0" noProof="0" dirty="0" err="1">
                <a:ln>
                  <a:noFill/>
                </a:ln>
                <a:effectLst/>
                <a:uLnTx/>
                <a:uFillTx/>
                <a:hlinkClick r:id="" action="ppaction://noaction"/>
              </a:rPr>
              <a:t>Materno</a:t>
            </a:r>
            <a:r>
              <a:rPr kumimoji="0" lang="en-US" altLang="en-US" sz="1400" b="1" i="0" u="none" strike="noStrike" cap="none" spc="0" normalizeH="0" baseline="0" noProof="0" dirty="0">
                <a:ln>
                  <a:noFill/>
                </a:ln>
                <a:effectLst/>
                <a:uLnTx/>
                <a:uFillTx/>
                <a:hlinkClick r:id="" action="ppaction://noaction"/>
              </a:rPr>
              <a:t> Perinatal.</a:t>
            </a:r>
            <a:r>
              <a:rPr kumimoji="0" lang="en-US" altLang="en-US" sz="1400" b="1" i="0" u="none" strike="noStrike" cap="none" spc="0" normalizeH="0" baseline="0" noProof="0" dirty="0">
                <a:ln>
                  <a:noFill/>
                </a:ln>
                <a:effectLst/>
                <a:uLnTx/>
                <a:uFillTx/>
              </a:rPr>
              <a:t> </a:t>
            </a:r>
          </a:p>
        </p:txBody>
      </p:sp>
      <p:sp>
        <p:nvSpPr>
          <p:cNvPr id="19" name="CuadroTexto 18">
            <a:extLst>
              <a:ext uri="{FF2B5EF4-FFF2-40B4-BE49-F238E27FC236}">
                <a16:creationId xmlns:a16="http://schemas.microsoft.com/office/drawing/2014/main" id="{5228563F-D4CB-7BDF-AFA5-1BA4D15D766B}"/>
              </a:ext>
            </a:extLst>
          </p:cNvPr>
          <p:cNvSpPr txBox="1"/>
          <p:nvPr/>
        </p:nvSpPr>
        <p:spPr>
          <a:xfrm>
            <a:off x="4653775" y="2120740"/>
            <a:ext cx="2680218" cy="528606"/>
          </a:xfrm>
          <a:prstGeom prst="rect">
            <a:avLst/>
          </a:prstGeom>
          <a:noFill/>
        </p:spPr>
        <p:txBody>
          <a:bodyPr wrap="square">
            <a:spAutoFit/>
          </a:bodyPr>
          <a:lstStyle/>
          <a:p>
            <a:pPr marL="342900" indent="-228600" algn="ctr" fontAlgn="base">
              <a:lnSpc>
                <a:spcPct val="90000"/>
              </a:lnSpc>
              <a:spcBef>
                <a:spcPct val="0"/>
              </a:spcBef>
              <a:spcAft>
                <a:spcPts val="600"/>
              </a:spcAft>
              <a:buFont typeface="Arial" panose="020B0604020202020204" pitchFamily="34" charset="0"/>
              <a:buChar char="•"/>
            </a:pPr>
            <a:r>
              <a:rPr lang="en-US" altLang="en-US" sz="1050" b="1" dirty="0" err="1">
                <a:hlinkClick r:id="" action="ppaction://noaction"/>
              </a:rPr>
              <a:t>Salud</a:t>
            </a:r>
            <a:r>
              <a:rPr lang="en-US" altLang="en-US" sz="1050" b="1" dirty="0">
                <a:hlinkClick r:id="" action="ppaction://noaction"/>
              </a:rPr>
              <a:t> Sexual y </a:t>
            </a:r>
            <a:r>
              <a:rPr lang="en-US" altLang="en-US" sz="1050" b="1" dirty="0" err="1">
                <a:hlinkClick r:id="" action="ppaction://noaction"/>
              </a:rPr>
              <a:t>Reproductiva</a:t>
            </a:r>
            <a:r>
              <a:rPr lang="en-US" altLang="en-US" sz="1050" b="1" dirty="0"/>
              <a:t> (</a:t>
            </a:r>
            <a:r>
              <a:rPr lang="en-US" altLang="en-US" sz="1050" b="1" dirty="0" err="1"/>
              <a:t>planificación</a:t>
            </a:r>
            <a:r>
              <a:rPr lang="en-US" altLang="en-US" sz="1050" b="1" dirty="0"/>
              <a:t> familiar, </a:t>
            </a:r>
            <a:r>
              <a:rPr lang="en-US" altLang="en-US" sz="1050" b="1" dirty="0" err="1"/>
              <a:t>interrupción</a:t>
            </a:r>
            <a:r>
              <a:rPr lang="en-US" altLang="en-US" sz="1050" b="1" dirty="0"/>
              <a:t> </a:t>
            </a:r>
            <a:r>
              <a:rPr lang="en-US" altLang="en-US" sz="1050" b="1" dirty="0" err="1"/>
              <a:t>voluntaria</a:t>
            </a:r>
            <a:r>
              <a:rPr lang="en-US" altLang="en-US" sz="1050" b="1" dirty="0"/>
              <a:t> del </a:t>
            </a:r>
            <a:r>
              <a:rPr lang="en-US" altLang="en-US" sz="1050" b="1" dirty="0" err="1"/>
              <a:t>embarazo</a:t>
            </a:r>
            <a:r>
              <a:rPr lang="en-US" altLang="en-US" sz="1050" b="1" dirty="0"/>
              <a:t>)</a:t>
            </a:r>
          </a:p>
        </p:txBody>
      </p:sp>
      <p:sp>
        <p:nvSpPr>
          <p:cNvPr id="23" name="CuadroTexto 22">
            <a:extLst>
              <a:ext uri="{FF2B5EF4-FFF2-40B4-BE49-F238E27FC236}">
                <a16:creationId xmlns:a16="http://schemas.microsoft.com/office/drawing/2014/main" id="{A0C13219-72E7-1001-3A50-DD7FE895330E}"/>
              </a:ext>
            </a:extLst>
          </p:cNvPr>
          <p:cNvSpPr txBox="1"/>
          <p:nvPr/>
        </p:nvSpPr>
        <p:spPr>
          <a:xfrm>
            <a:off x="8306266" y="2063195"/>
            <a:ext cx="3556328" cy="528606"/>
          </a:xfrm>
          <a:prstGeom prst="rect">
            <a:avLst/>
          </a:prstGeom>
          <a:noFill/>
        </p:spPr>
        <p:txBody>
          <a:bodyPr wrap="square">
            <a:spAutoFit/>
          </a:bodyPr>
          <a:lstStyle/>
          <a:p>
            <a:pPr marL="342900" indent="-228600" algn="ctr" fontAlgn="base">
              <a:lnSpc>
                <a:spcPct val="90000"/>
              </a:lnSpc>
              <a:spcBef>
                <a:spcPct val="0"/>
              </a:spcBef>
              <a:spcAft>
                <a:spcPts val="600"/>
              </a:spcAft>
              <a:buFont typeface="Arial" panose="020B0604020202020204" pitchFamily="34" charset="0"/>
              <a:buChar char="•"/>
            </a:pPr>
            <a:r>
              <a:rPr lang="en-US" altLang="en-US" sz="1050" b="1" dirty="0" err="1">
                <a:hlinkClick r:id="" action="ppaction://noaction"/>
              </a:rPr>
              <a:t>Enfermedades</a:t>
            </a:r>
            <a:r>
              <a:rPr lang="en-US" altLang="en-US" sz="1050" b="1" dirty="0">
                <a:hlinkClick r:id="" action="ppaction://noaction"/>
              </a:rPr>
              <a:t> </a:t>
            </a:r>
            <a:r>
              <a:rPr lang="en-US" altLang="en-US" sz="1050" b="1" dirty="0" err="1">
                <a:hlinkClick r:id="" action="ppaction://noaction"/>
              </a:rPr>
              <a:t>crónicas</a:t>
            </a:r>
            <a:r>
              <a:rPr lang="en-US" altLang="en-US" sz="1050" b="1" dirty="0">
                <a:hlinkClick r:id="" action="ppaction://noaction"/>
              </a:rPr>
              <a:t> no </a:t>
            </a:r>
            <a:r>
              <a:rPr lang="en-US" altLang="en-US" sz="1050" b="1" dirty="0" err="1">
                <a:hlinkClick r:id="" action="ppaction://noaction"/>
              </a:rPr>
              <a:t>transmisibles</a:t>
            </a:r>
            <a:r>
              <a:rPr lang="en-US" altLang="en-US" sz="1050" b="1" dirty="0">
                <a:hlinkClick r:id="" action="ppaction://noaction"/>
              </a:rPr>
              <a:t> </a:t>
            </a:r>
            <a:r>
              <a:rPr lang="en-US" altLang="en-US" sz="1050" b="1" dirty="0"/>
              <a:t>(</a:t>
            </a:r>
            <a:r>
              <a:rPr lang="en-US" altLang="en-US" sz="1050" b="1" dirty="0" err="1"/>
              <a:t>enfermedades</a:t>
            </a:r>
            <a:r>
              <a:rPr lang="en-US" altLang="en-US" sz="1050" b="1" dirty="0"/>
              <a:t> </a:t>
            </a:r>
            <a:r>
              <a:rPr lang="en-US" altLang="en-US" sz="1050" b="1" dirty="0" err="1"/>
              <a:t>circulatorias</a:t>
            </a:r>
            <a:r>
              <a:rPr lang="en-US" altLang="en-US" sz="1050" b="1" dirty="0"/>
              <a:t>, diabetes, </a:t>
            </a:r>
            <a:r>
              <a:rPr lang="en-US" altLang="en-US" sz="1050" b="1" dirty="0" err="1"/>
              <a:t>cáncer</a:t>
            </a:r>
            <a:r>
              <a:rPr lang="en-US" altLang="en-US" sz="1050" b="1" dirty="0"/>
              <a:t> y </a:t>
            </a:r>
            <a:r>
              <a:rPr lang="en-US" altLang="en-US" sz="1050" b="1" dirty="0" err="1"/>
              <a:t>enfermedades</a:t>
            </a:r>
            <a:r>
              <a:rPr lang="en-US" altLang="en-US" sz="1050" b="1" dirty="0"/>
              <a:t> </a:t>
            </a:r>
            <a:r>
              <a:rPr lang="en-US" altLang="en-US" sz="1050" b="1" dirty="0" err="1"/>
              <a:t>crónicas</a:t>
            </a:r>
            <a:r>
              <a:rPr lang="en-US" altLang="en-US" sz="1050" b="1" dirty="0"/>
              <a:t> </a:t>
            </a:r>
            <a:r>
              <a:rPr lang="en-US" altLang="en-US" sz="1050" b="1" dirty="0" err="1"/>
              <a:t>respiratorias</a:t>
            </a:r>
            <a:r>
              <a:rPr lang="en-US" altLang="en-US" sz="1050" b="1" dirty="0"/>
              <a:t>) </a:t>
            </a:r>
          </a:p>
        </p:txBody>
      </p:sp>
      <p:sp>
        <p:nvSpPr>
          <p:cNvPr id="27" name="CuadroTexto 26">
            <a:extLst>
              <a:ext uri="{FF2B5EF4-FFF2-40B4-BE49-F238E27FC236}">
                <a16:creationId xmlns:a16="http://schemas.microsoft.com/office/drawing/2014/main" id="{C268E802-DC42-3530-CBF9-F8153B96E35F}"/>
              </a:ext>
            </a:extLst>
          </p:cNvPr>
          <p:cNvSpPr txBox="1"/>
          <p:nvPr/>
        </p:nvSpPr>
        <p:spPr>
          <a:xfrm>
            <a:off x="921398" y="4565792"/>
            <a:ext cx="2035629" cy="286232"/>
          </a:xfrm>
          <a:prstGeom prst="rect">
            <a:avLst/>
          </a:prstGeom>
          <a:noFill/>
        </p:spPr>
        <p:txBody>
          <a:bodyPr wrap="square">
            <a:spAutoFit/>
          </a:bodyPr>
          <a:lstStyle/>
          <a:p>
            <a:pPr marL="342900" indent="-228600" algn="ctr" fontAlgn="base">
              <a:lnSpc>
                <a:spcPct val="90000"/>
              </a:lnSpc>
              <a:spcBef>
                <a:spcPct val="0"/>
              </a:spcBef>
              <a:spcAft>
                <a:spcPts val="600"/>
              </a:spcAft>
              <a:buFont typeface="Arial" panose="020B0604020202020204" pitchFamily="34" charset="0"/>
              <a:buChar char="•"/>
            </a:pPr>
            <a:r>
              <a:rPr lang="en-US" altLang="en-US" sz="1400" b="1" dirty="0" err="1">
                <a:hlinkClick r:id="" action="ppaction://noaction"/>
              </a:rPr>
              <a:t>Salud</a:t>
            </a:r>
            <a:r>
              <a:rPr lang="en-US" altLang="en-US" sz="1400" b="1" dirty="0">
                <a:hlinkClick r:id="" action="ppaction://noaction"/>
              </a:rPr>
              <a:t> Mental.</a:t>
            </a:r>
            <a:endParaRPr lang="en-US" altLang="en-US" sz="1400" b="1" dirty="0"/>
          </a:p>
        </p:txBody>
      </p:sp>
      <p:sp>
        <p:nvSpPr>
          <p:cNvPr id="58" name="CuadroTexto 57">
            <a:extLst>
              <a:ext uri="{FF2B5EF4-FFF2-40B4-BE49-F238E27FC236}">
                <a16:creationId xmlns:a16="http://schemas.microsoft.com/office/drawing/2014/main" id="{32C2820F-440B-3964-1107-6516292DED20}"/>
              </a:ext>
            </a:extLst>
          </p:cNvPr>
          <p:cNvSpPr txBox="1"/>
          <p:nvPr/>
        </p:nvSpPr>
        <p:spPr>
          <a:xfrm>
            <a:off x="4470826" y="4524494"/>
            <a:ext cx="3015856" cy="397032"/>
          </a:xfrm>
          <a:prstGeom prst="rect">
            <a:avLst/>
          </a:prstGeom>
          <a:noFill/>
        </p:spPr>
        <p:txBody>
          <a:bodyPr wrap="square">
            <a:spAutoFit/>
          </a:bodyPr>
          <a:lstStyle/>
          <a:p>
            <a:pPr marL="342900" indent="-228600" algn="ctr" fontAlgn="base">
              <a:lnSpc>
                <a:spcPct val="90000"/>
              </a:lnSpc>
              <a:spcBef>
                <a:spcPct val="0"/>
              </a:spcBef>
              <a:spcAft>
                <a:spcPts val="600"/>
              </a:spcAft>
              <a:buFont typeface="Arial" panose="020B0604020202020204" pitchFamily="34" charset="0"/>
              <a:buChar char="•"/>
            </a:pPr>
            <a:r>
              <a:rPr lang="en-US" altLang="en-US" sz="1100" b="1" dirty="0" err="1">
                <a:hlinkClick r:id="" action="ppaction://noaction"/>
              </a:rPr>
              <a:t>Enfermedades</a:t>
            </a:r>
            <a:r>
              <a:rPr lang="en-US" altLang="en-US" sz="1100" b="1" dirty="0">
                <a:hlinkClick r:id="" action="ppaction://noaction"/>
              </a:rPr>
              <a:t> </a:t>
            </a:r>
            <a:r>
              <a:rPr lang="en-US" altLang="en-US" sz="1100" b="1" dirty="0" err="1">
                <a:hlinkClick r:id="" action="ppaction://noaction"/>
              </a:rPr>
              <a:t>Transmisibles</a:t>
            </a:r>
            <a:r>
              <a:rPr lang="en-US" altLang="en-US" sz="1100" b="1" dirty="0">
                <a:hlinkClick r:id="" action="ppaction://noaction"/>
              </a:rPr>
              <a:t> </a:t>
            </a:r>
            <a:r>
              <a:rPr lang="en-US" altLang="en-US" sz="1100" b="1" dirty="0"/>
              <a:t>(</a:t>
            </a:r>
            <a:r>
              <a:rPr lang="en-US" altLang="en-US" sz="1100" b="1" dirty="0" err="1"/>
              <a:t>incluye</a:t>
            </a:r>
            <a:r>
              <a:rPr lang="en-US" altLang="en-US" sz="1100" b="1" dirty="0"/>
              <a:t> </a:t>
            </a:r>
            <a:r>
              <a:rPr lang="en-US" altLang="en-US" sz="1100" b="1" dirty="0" err="1"/>
              <a:t>vectores</a:t>
            </a:r>
            <a:r>
              <a:rPr lang="en-US" altLang="en-US" sz="1100" b="1" dirty="0"/>
              <a:t> y zoonosis).</a:t>
            </a:r>
          </a:p>
        </p:txBody>
      </p:sp>
      <p:sp>
        <p:nvSpPr>
          <p:cNvPr id="60" name="CuadroTexto 59">
            <a:extLst>
              <a:ext uri="{FF2B5EF4-FFF2-40B4-BE49-F238E27FC236}">
                <a16:creationId xmlns:a16="http://schemas.microsoft.com/office/drawing/2014/main" id="{E197A0A4-C581-EE0E-1EC8-924173E90EF8}"/>
              </a:ext>
            </a:extLst>
          </p:cNvPr>
          <p:cNvSpPr txBox="1"/>
          <p:nvPr/>
        </p:nvSpPr>
        <p:spPr>
          <a:xfrm>
            <a:off x="8655195" y="4540580"/>
            <a:ext cx="2692386" cy="480131"/>
          </a:xfrm>
          <a:prstGeom prst="rect">
            <a:avLst/>
          </a:prstGeom>
          <a:noFill/>
        </p:spPr>
        <p:txBody>
          <a:bodyPr wrap="square">
            <a:spAutoFit/>
          </a:bodyPr>
          <a:lstStyle/>
          <a:p>
            <a:pPr marL="342900" indent="-228600" algn="ctr" fontAlgn="base">
              <a:lnSpc>
                <a:spcPct val="90000"/>
              </a:lnSpc>
              <a:spcBef>
                <a:spcPct val="0"/>
              </a:spcBef>
              <a:spcAft>
                <a:spcPts val="600"/>
              </a:spcAft>
              <a:buFont typeface="Arial" panose="020B0604020202020204" pitchFamily="34" charset="0"/>
              <a:buChar char="•"/>
            </a:pPr>
            <a:r>
              <a:rPr lang="en-US" altLang="en-US" sz="1400" b="1" dirty="0" err="1">
                <a:hlinkClick r:id="" action="ppaction://noaction"/>
              </a:rPr>
              <a:t>Fortalecimiento</a:t>
            </a:r>
            <a:r>
              <a:rPr lang="en-US" altLang="en-US" sz="1400" b="1" dirty="0">
                <a:hlinkClick r:id="" action="ppaction://noaction"/>
              </a:rPr>
              <a:t> de la </a:t>
            </a:r>
            <a:r>
              <a:rPr lang="en-US" altLang="en-US" sz="1400" b="1" dirty="0" err="1">
                <a:hlinkClick r:id="" action="ppaction://noaction"/>
              </a:rPr>
              <a:t>Autoridad</a:t>
            </a:r>
            <a:r>
              <a:rPr lang="en-US" altLang="en-US" sz="1400" b="1" dirty="0">
                <a:hlinkClick r:id="" action="ppaction://noaction"/>
              </a:rPr>
              <a:t> Sanitaria</a:t>
            </a:r>
            <a:endParaRPr lang="en-US" altLang="en-US" sz="1400" b="1" dirty="0"/>
          </a:p>
        </p:txBody>
      </p:sp>
    </p:spTree>
    <p:extLst>
      <p:ext uri="{BB962C8B-B14F-4D97-AF65-F5344CB8AC3E}">
        <p14:creationId xmlns:p14="http://schemas.microsoft.com/office/powerpoint/2010/main" val="144780566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1645</TotalTime>
  <Words>2817</Words>
  <Application>Microsoft Office PowerPoint</Application>
  <PresentationFormat>Panorámica</PresentationFormat>
  <Paragraphs>348</Paragraphs>
  <Slides>23</Slides>
  <Notes>4</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23</vt:i4>
      </vt:variant>
    </vt:vector>
  </HeadingPairs>
  <TitlesOfParts>
    <vt:vector size="36" baseType="lpstr">
      <vt:lpstr>Calibri</vt:lpstr>
      <vt:lpstr>Cambria</vt:lpstr>
      <vt:lpstr>Arial</vt:lpstr>
      <vt:lpstr>Courier New</vt:lpstr>
      <vt:lpstr>Work Sans</vt:lpstr>
      <vt:lpstr>Open Sans</vt:lpstr>
      <vt:lpstr>MS Mincho</vt:lpstr>
      <vt:lpstr>Times New Roman</vt:lpstr>
      <vt:lpstr>Calibri Light</vt:lpstr>
      <vt:lpstr>Symbol</vt:lpstr>
      <vt:lpstr>Prompt</vt:lpstr>
      <vt:lpstr>Tema de Office</vt:lpstr>
      <vt:lpstr>1_Tema de Office</vt:lpstr>
      <vt:lpstr>Presentación de PowerPoint</vt:lpstr>
      <vt:lpstr>Misión OSSSA</vt:lpstr>
      <vt:lpstr>Visión OSSSA</vt:lpstr>
      <vt:lpstr>Objetivos OSSSA</vt:lpstr>
      <vt:lpstr>Elementos Observatorio de Salud</vt:lpstr>
      <vt:lpstr>Modelo de Gestión del Conocimiento:  Difusión del conocimiento</vt:lpstr>
      <vt:lpstr>Roles Equipo OSSSA </vt:lpstr>
      <vt:lpstr>Salas Situacionales</vt:lpstr>
      <vt:lpstr>OSSSA  Líneas temáticas priorizadas   2024</vt:lpstr>
      <vt:lpstr>Líneas temáticas OSSSA</vt:lpstr>
      <vt:lpstr>Líneas temáticas OSSSA</vt:lpstr>
      <vt:lpstr>Líneas temáticas OSSSA</vt:lpstr>
      <vt:lpstr>Líneas temáticas OSSSA</vt:lpstr>
      <vt:lpstr>Líneas temáticas OSSSA</vt:lpstr>
      <vt:lpstr>Líneas temáticas OSSSA</vt:lpstr>
      <vt:lpstr>Links de interés</vt:lpstr>
      <vt:lpstr>Fuentes de información OSSSA</vt:lpstr>
      <vt:lpstr>Fuentes de información OSSSA</vt:lpstr>
      <vt:lpstr>Fuentes de información OSSSA</vt:lpstr>
      <vt:lpstr>Público objetivo Página o Sitio Web</vt:lpstr>
      <vt:lpstr>Tipos de documentos y utilidad</vt:lpstr>
      <vt:lpstr>Referencias</vt:lpstr>
      <vt:lpstr> Observatorio de Salud Secretaría Seccional de Salud e Inclusión Social de Antioquia OSSSA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JAIME VELASQUEZ GARCIA</dc:creator>
  <cp:lastModifiedBy>ADMINISTRADORA CMS</cp:lastModifiedBy>
  <cp:revision>43</cp:revision>
  <dcterms:created xsi:type="dcterms:W3CDTF">2024-01-16T13:49:58Z</dcterms:created>
  <dcterms:modified xsi:type="dcterms:W3CDTF">2024-10-11T15:06:58Z</dcterms:modified>
</cp:coreProperties>
</file>